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9" r:id="rId3"/>
    <p:sldId id="283" r:id="rId4"/>
    <p:sldId id="257" r:id="rId5"/>
    <p:sldId id="281" r:id="rId6"/>
    <p:sldId id="262" r:id="rId7"/>
    <p:sldId id="263" r:id="rId8"/>
    <p:sldId id="260" r:id="rId9"/>
    <p:sldId id="282" r:id="rId10"/>
    <p:sldId id="258" r:id="rId11"/>
    <p:sldId id="265" r:id="rId12"/>
    <p:sldId id="269" r:id="rId13"/>
    <p:sldId id="278" r:id="rId14"/>
    <p:sldId id="280" r:id="rId15"/>
    <p:sldId id="266" r:id="rId16"/>
    <p:sldId id="267" r:id="rId17"/>
    <p:sldId id="268" r:id="rId18"/>
    <p:sldId id="271" r:id="rId19"/>
    <p:sldId id="277" r:id="rId20"/>
    <p:sldId id="279" r:id="rId21"/>
    <p:sldId id="270" r:id="rId22"/>
    <p:sldId id="272" r:id="rId23"/>
    <p:sldId id="273" r:id="rId24"/>
    <p:sldId id="274" r:id="rId25"/>
    <p:sldId id="264" r:id="rId26"/>
    <p:sldId id="275" r:id="rId27"/>
    <p:sldId id="276" r:id="rId28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3E3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0403" autoAdjust="0"/>
  </p:normalViewPr>
  <p:slideViewPr>
    <p:cSldViewPr>
      <p:cViewPr>
        <p:scale>
          <a:sx n="75" d="100"/>
          <a:sy n="75" d="100"/>
        </p:scale>
        <p:origin x="-100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A6B77D-211E-41FB-AC2D-1EDFD77A18A4}" type="datetimeFigureOut">
              <a:rPr lang="zh-TW" altLang="en-US" smtClean="0"/>
              <a:t>2016/1/24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D56716-889A-401C-8BF0-ECF5C9A73E08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915AE1-81D0-4830-BEC7-75CA6E846A03}" type="datetimeFigureOut">
              <a:rPr lang="zh-TW" altLang="en-US" smtClean="0"/>
              <a:t>2016/1/24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083B6B-BF7E-4C9D-8727-CF47FA166958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一、小故事，使用契機，為何推薦。二、新</a:t>
            </a:r>
            <a:r>
              <a:rPr lang="en-US" altLang="zh-TW" dirty="0" err="1" smtClean="0"/>
              <a:t>LearnMode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vs</a:t>
            </a:r>
            <a:r>
              <a:rPr lang="en-US" altLang="zh-TW" dirty="0" smtClean="0"/>
              <a:t> </a:t>
            </a:r>
            <a:r>
              <a:rPr lang="zh-TW" altLang="en-US" dirty="0" smtClean="0"/>
              <a:t>舊傳統教學。三、學生成效</a:t>
            </a:r>
            <a:r>
              <a:rPr lang="en-US" altLang="zh-TW" dirty="0" smtClean="0"/>
              <a:t>(</a:t>
            </a:r>
            <a:r>
              <a:rPr lang="zh-TW" altLang="en-US" dirty="0" smtClean="0"/>
              <a:t>成績、心得</a:t>
            </a:r>
            <a:r>
              <a:rPr lang="en-US" altLang="zh-TW" dirty="0" smtClean="0"/>
              <a:t>)</a:t>
            </a:r>
          </a:p>
          <a:p>
            <a:r>
              <a:rPr lang="en-US" altLang="zh-TW" dirty="0" smtClean="0"/>
              <a:t>1</a:t>
            </a:r>
            <a:r>
              <a:rPr lang="zh-TW" altLang="en-US" dirty="0" smtClean="0"/>
              <a:t>、目前為八年級實驗班導師，使用資歷從七下的第二次段考後開始，從舊平台到新平台都有使用經驗。</a:t>
            </a:r>
            <a:endParaRPr lang="en-US" altLang="zh-TW" dirty="0" smtClean="0"/>
          </a:p>
          <a:p>
            <a:r>
              <a:rPr lang="en-US" altLang="zh-TW" dirty="0" smtClean="0"/>
              <a:t>2</a:t>
            </a:r>
            <a:r>
              <a:rPr lang="zh-TW" altLang="en-US" dirty="0" smtClean="0"/>
              <a:t>、契機：</a:t>
            </a:r>
            <a:r>
              <a:rPr lang="en-US" altLang="zh-TW" dirty="0" err="1" smtClean="0"/>
              <a:t>LearnMode</a:t>
            </a:r>
            <a:r>
              <a:rPr lang="zh-TW" altLang="en-US" dirty="0" smtClean="0"/>
              <a:t>是我剛加入團隊所接觸的第一種教學平台，在研習的過程中就覺得很好上手，也有一些融入教學的想法，尤其是</a:t>
            </a:r>
            <a:r>
              <a:rPr lang="en-US" altLang="zh-TW" dirty="0" smtClean="0"/>
              <a:t>Classroom</a:t>
            </a:r>
            <a:r>
              <a:rPr lang="zh-TW" altLang="en-US" dirty="0" smtClean="0"/>
              <a:t>課間活動與學生互動的部分，是與傳統教學不同的地方，也期待</a:t>
            </a:r>
            <a:r>
              <a:rPr lang="en-US" altLang="zh-TW" dirty="0" err="1" smtClean="0"/>
              <a:t>LearnMode</a:t>
            </a:r>
            <a:r>
              <a:rPr lang="zh-TW" altLang="en-US" dirty="0" smtClean="0"/>
              <a:t>能帶給學生玩數學的樂趣。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83B6B-BF7E-4C9D-8727-CF47FA166958}" type="slidenum">
              <a:rPr lang="zh-TW" altLang="en-US" smtClean="0"/>
              <a:t>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1</a:t>
            </a:r>
            <a:r>
              <a:rPr lang="zh-TW" altLang="en-US" dirty="0" smtClean="0"/>
              <a:t>、</a:t>
            </a:r>
            <a:r>
              <a:rPr lang="en-US" altLang="zh-TW" dirty="0" smtClean="0"/>
              <a:t>Classroom</a:t>
            </a:r>
            <a:r>
              <a:rPr lang="zh-TW" altLang="en-US" dirty="0" smtClean="0"/>
              <a:t>是最常用在上課進度的平台，平時上課就如此，並非為教學演示而設計。</a:t>
            </a:r>
            <a:endParaRPr lang="en-US" altLang="zh-TW" dirty="0" smtClean="0"/>
          </a:p>
          <a:p>
            <a:r>
              <a:rPr lang="en-US" altLang="zh-TW" dirty="0" smtClean="0"/>
              <a:t>2</a:t>
            </a:r>
            <a:r>
              <a:rPr lang="zh-TW" altLang="en-US" dirty="0" smtClean="0"/>
              <a:t>、</a:t>
            </a:r>
            <a:r>
              <a:rPr lang="zh-TW" altLang="en-US" dirty="0" smtClean="0"/>
              <a:t>照片都是平常上課的情況，是臨時突擊所拍照的。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83B6B-BF7E-4C9D-8727-CF47FA166958}" type="slidenum">
              <a:rPr lang="zh-TW" altLang="en-US" smtClean="0"/>
              <a:t>10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1</a:t>
            </a:r>
            <a:r>
              <a:rPr lang="zh-TW" altLang="en-US" dirty="0" smtClean="0"/>
              <a:t>、課間活動是最方便又有趣的互動方式，讓課本練習變好玩。</a:t>
            </a:r>
            <a:endParaRPr lang="en-US" altLang="zh-TW" dirty="0" smtClean="0"/>
          </a:p>
          <a:p>
            <a:r>
              <a:rPr lang="en-US" altLang="zh-TW" dirty="0" smtClean="0"/>
              <a:t>2</a:t>
            </a:r>
            <a:r>
              <a:rPr lang="zh-TW" altLang="en-US" dirty="0" smtClean="0"/>
              <a:t>、學生在作答的同時，還可以用手寫繪畫，以增加樂趣。</a:t>
            </a:r>
            <a:endParaRPr lang="en-US" altLang="zh-TW" dirty="0" smtClean="0"/>
          </a:p>
          <a:p>
            <a:r>
              <a:rPr lang="en-US" altLang="zh-TW" dirty="0" smtClean="0"/>
              <a:t>3</a:t>
            </a:r>
            <a:r>
              <a:rPr lang="zh-TW" altLang="en-US" dirty="0" smtClean="0"/>
              <a:t>、與傳統不同，可同時檢視所有學生的答案，不需在台下一一巡視，且可隨時切換不同學生的答案，參考不同的解題方式。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83B6B-BF7E-4C9D-8727-CF47FA166958}" type="slidenum">
              <a:rPr lang="zh-TW" altLang="en-US" smtClean="0"/>
              <a:t>11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1</a:t>
            </a:r>
            <a:r>
              <a:rPr lang="zh-TW" altLang="en-US" dirty="0" smtClean="0"/>
              <a:t>、隨時移動的情況，也讓學生較專心。</a:t>
            </a:r>
            <a:endParaRPr lang="en-US" altLang="zh-TW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/>
              <a:t>2</a:t>
            </a:r>
            <a:r>
              <a:rPr lang="zh-TW" altLang="en-US" dirty="0" smtClean="0"/>
              <a:t>、</a:t>
            </a:r>
            <a:r>
              <a:rPr lang="zh-TW" altLang="en-US" dirty="0" smtClean="0"/>
              <a:t>學生利用平板，將不受限電子白板的遠近，且不需把教室關暗，</a:t>
            </a:r>
            <a:r>
              <a:rPr lang="en-US" altLang="zh-TW" dirty="0" smtClean="0"/>
              <a:t>Classroom</a:t>
            </a:r>
            <a:r>
              <a:rPr lang="zh-TW" altLang="en-US" dirty="0" smtClean="0"/>
              <a:t>在平板上的呈現就很清楚了。</a:t>
            </a:r>
          </a:p>
          <a:p>
            <a:r>
              <a:rPr lang="en-US" altLang="zh-TW" dirty="0" smtClean="0"/>
              <a:t>3</a:t>
            </a:r>
            <a:r>
              <a:rPr lang="zh-TW" altLang="en-US" dirty="0" smtClean="0"/>
              <a:t>、與傳統不同是不用定在台上講解、寫板書。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83B6B-BF7E-4C9D-8727-CF47FA166958}" type="slidenum">
              <a:rPr lang="zh-TW" altLang="en-US" smtClean="0"/>
              <a:t>12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1</a:t>
            </a:r>
            <a:r>
              <a:rPr lang="zh-TW" altLang="en-US" dirty="0" smtClean="0"/>
              <a:t>、由於班級學生的程度組成較為</a:t>
            </a:r>
            <a:r>
              <a:rPr lang="en-US" altLang="zh-TW" dirty="0" smtClean="0"/>
              <a:t>M</a:t>
            </a:r>
            <a:r>
              <a:rPr lang="zh-TW" altLang="en-US" dirty="0" smtClean="0"/>
              <a:t>型，所以剛好能將學生分成師徒制。</a:t>
            </a:r>
            <a:endParaRPr lang="en-US" altLang="zh-TW" dirty="0" smtClean="0"/>
          </a:p>
          <a:p>
            <a:r>
              <a:rPr lang="en-US" altLang="zh-TW" dirty="0" smtClean="0"/>
              <a:t>2</a:t>
            </a:r>
            <a:r>
              <a:rPr lang="zh-TW" altLang="en-US" dirty="0" smtClean="0"/>
              <a:t>、小師父藉由指導同學獲得自己的迷思解惑，小徒弟從第二次的一對一講解，得到更清楚的說明。</a:t>
            </a:r>
            <a:endParaRPr lang="en-US" altLang="zh-TW" dirty="0" smtClean="0"/>
          </a:p>
          <a:p>
            <a:r>
              <a:rPr lang="en-US" altLang="zh-TW" dirty="0" smtClean="0"/>
              <a:t>3</a:t>
            </a:r>
            <a:r>
              <a:rPr lang="zh-TW" altLang="en-US" dirty="0" smtClean="0"/>
              <a:t>、從新生入學就一再導入不要吝於教同學，自己也會同時複習而進步。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83B6B-BF7E-4C9D-8727-CF47FA166958}" type="slidenum">
              <a:rPr lang="zh-TW" altLang="en-US" smtClean="0"/>
              <a:t>13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1</a:t>
            </a:r>
            <a:r>
              <a:rPr lang="zh-TW" altLang="en-US" dirty="0" smtClean="0"/>
              <a:t>、全班授課：使用</a:t>
            </a:r>
            <a:r>
              <a:rPr lang="en-US" altLang="zh-TW" dirty="0" smtClean="0"/>
              <a:t>Classroom</a:t>
            </a:r>
            <a:r>
              <a:rPr lang="zh-TW" altLang="en-US" dirty="0" smtClean="0"/>
              <a:t>平台。</a:t>
            </a:r>
            <a:endParaRPr lang="en-US" altLang="zh-TW" dirty="0" smtClean="0"/>
          </a:p>
          <a:p>
            <a:r>
              <a:rPr lang="en-US" altLang="zh-TW" dirty="0" smtClean="0"/>
              <a:t>2</a:t>
            </a:r>
            <a:r>
              <a:rPr lang="zh-TW" altLang="en-US" dirty="0" smtClean="0"/>
              <a:t>、分組學習：小師父指導</a:t>
            </a:r>
            <a:r>
              <a:rPr lang="en-US" altLang="zh-TW" dirty="0" smtClean="0"/>
              <a:t>Classroom</a:t>
            </a:r>
            <a:r>
              <a:rPr lang="zh-TW" altLang="en-US" dirty="0" smtClean="0"/>
              <a:t>的課間活動題目，在限時內講解給小徒弟並作答。</a:t>
            </a:r>
            <a:endParaRPr lang="en-US" altLang="zh-TW" dirty="0" smtClean="0"/>
          </a:p>
          <a:p>
            <a:r>
              <a:rPr lang="en-US" altLang="zh-TW" dirty="0" smtClean="0"/>
              <a:t>3</a:t>
            </a:r>
            <a:r>
              <a:rPr lang="zh-TW" altLang="en-US" dirty="0" smtClean="0"/>
              <a:t>、發表：由小徒弟回答，小師父引導提示。</a:t>
            </a:r>
            <a:endParaRPr lang="en-US" altLang="zh-TW" dirty="0" smtClean="0"/>
          </a:p>
          <a:p>
            <a:r>
              <a:rPr lang="en-US" altLang="zh-TW" dirty="0" smtClean="0"/>
              <a:t>4</a:t>
            </a:r>
            <a:r>
              <a:rPr lang="zh-TW" altLang="en-US" dirty="0" smtClean="0"/>
              <a:t>、評量：可用</a:t>
            </a:r>
            <a:r>
              <a:rPr lang="en-US" altLang="zh-TW" dirty="0" smtClean="0"/>
              <a:t>Practice</a:t>
            </a:r>
            <a:r>
              <a:rPr lang="zh-TW" altLang="en-US" dirty="0" smtClean="0"/>
              <a:t>測驗，有時則搭配</a:t>
            </a:r>
            <a:r>
              <a:rPr lang="en-US" altLang="zh-TW" dirty="0" err="1" smtClean="0"/>
              <a:t>Kahoot</a:t>
            </a:r>
            <a:r>
              <a:rPr lang="zh-TW" altLang="en-US" dirty="0" smtClean="0"/>
              <a:t>使用。</a:t>
            </a:r>
            <a:endParaRPr lang="en-US" altLang="zh-TW" dirty="0" smtClean="0"/>
          </a:p>
          <a:p>
            <a:r>
              <a:rPr lang="en-US" altLang="zh-TW" dirty="0" smtClean="0"/>
              <a:t>5</a:t>
            </a:r>
            <a:r>
              <a:rPr lang="zh-TW" altLang="en-US" dirty="0" smtClean="0"/>
              <a:t>、補救：可用</a:t>
            </a:r>
            <a:r>
              <a:rPr lang="en-US" altLang="zh-TW" dirty="0" err="1" smtClean="0"/>
              <a:t>LearnMode</a:t>
            </a:r>
            <a:r>
              <a:rPr lang="zh-TW" altLang="en-US" dirty="0" smtClean="0"/>
              <a:t>學習吧的知識點影片、講義等複習，也可提供作業練習。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83B6B-BF7E-4C9D-8727-CF47FA166958}" type="slidenum">
              <a:rPr lang="zh-TW" altLang="en-US" smtClean="0"/>
              <a:t>14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1</a:t>
            </a:r>
            <a:r>
              <a:rPr lang="zh-TW" altLang="en-US" dirty="0" smtClean="0"/>
              <a:t>、小師父間會先互相討論才去指導小徒弟，在一對一指導時，學生也較敢提問小師父，而小師父看到小徒弟進步也很有成就感。</a:t>
            </a:r>
            <a:endParaRPr lang="en-US" altLang="zh-TW" dirty="0" smtClean="0"/>
          </a:p>
          <a:p>
            <a:r>
              <a:rPr lang="en-US" altLang="zh-TW" dirty="0" smtClean="0"/>
              <a:t>2</a:t>
            </a:r>
            <a:r>
              <a:rPr lang="zh-TW" altLang="en-US" dirty="0" smtClean="0"/>
              <a:t>、家長說小師父會先回家預習如何講解，特教老師也說學生學生也喜歡師徒制，並增加學習意願。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83B6B-BF7E-4C9D-8727-CF47FA166958}" type="slidenum">
              <a:rPr lang="zh-TW" altLang="en-US" smtClean="0"/>
              <a:t>15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1</a:t>
            </a:r>
            <a:r>
              <a:rPr lang="zh-TW" altLang="en-US" dirty="0" smtClean="0"/>
              <a:t>、上傳答案完成後，會</a:t>
            </a:r>
            <a:r>
              <a:rPr lang="en-US" altLang="zh-TW" dirty="0" smtClean="0"/>
              <a:t>Show</a:t>
            </a:r>
            <a:r>
              <a:rPr lang="zh-TW" altLang="en-US" dirty="0" smtClean="0"/>
              <a:t>出全部學生的答案，可挑選代表講解，也可在答案上批改。</a:t>
            </a:r>
            <a:endParaRPr lang="en-US" altLang="zh-TW" dirty="0" smtClean="0"/>
          </a:p>
          <a:p>
            <a:r>
              <a:rPr lang="en-US" altLang="zh-TW" dirty="0" smtClean="0"/>
              <a:t>2</a:t>
            </a:r>
            <a:r>
              <a:rPr lang="zh-TW" altLang="en-US" dirty="0" smtClean="0"/>
              <a:t>、全部</a:t>
            </a:r>
            <a:r>
              <a:rPr lang="en-US" altLang="zh-TW" dirty="0" smtClean="0"/>
              <a:t>show</a:t>
            </a:r>
            <a:r>
              <a:rPr lang="zh-TW" altLang="en-US" dirty="0" smtClean="0"/>
              <a:t>出可快速查看，當有不同解題方式時，就能隨時選用，但傳統的黑板作答，則難以全部呈現，而</a:t>
            </a:r>
            <a:r>
              <a:rPr lang="en-US" altLang="zh-TW" dirty="0" smtClean="0"/>
              <a:t>classroom</a:t>
            </a:r>
            <a:r>
              <a:rPr lang="zh-TW" altLang="en-US" dirty="0" smtClean="0"/>
              <a:t>的塗鴉題可做到。</a:t>
            </a:r>
            <a:endParaRPr lang="en-US" altLang="zh-TW" dirty="0" smtClean="0"/>
          </a:p>
          <a:p>
            <a:r>
              <a:rPr lang="en-US" altLang="zh-TW" dirty="0" smtClean="0"/>
              <a:t>3</a:t>
            </a:r>
            <a:r>
              <a:rPr lang="zh-TW" altLang="en-US" dirty="0" smtClean="0"/>
              <a:t>、而在選擇題的使用，不但能立即測驗學生的迷思概念，也不會像舉手作答受其他同學的影響。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83B6B-BF7E-4C9D-8727-CF47FA166958}" type="slidenum">
              <a:rPr lang="zh-TW" altLang="en-US" smtClean="0"/>
              <a:t>16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1</a:t>
            </a:r>
            <a:r>
              <a:rPr lang="zh-TW" altLang="en-US" dirty="0" smtClean="0"/>
              <a:t>、</a:t>
            </a:r>
            <a:r>
              <a:rPr lang="en-US" altLang="zh-TW" dirty="0" err="1" smtClean="0"/>
              <a:t>Classdojo</a:t>
            </a:r>
            <a:r>
              <a:rPr lang="zh-TW" altLang="en-US" dirty="0" smtClean="0"/>
              <a:t>加點，當小徒弟發表正確，會給小師父和小徒弟加點獎勵。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83B6B-BF7E-4C9D-8727-CF47FA166958}" type="slidenum">
              <a:rPr lang="zh-TW" altLang="en-US" smtClean="0"/>
              <a:t>17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1</a:t>
            </a:r>
            <a:r>
              <a:rPr lang="zh-TW" altLang="en-US" dirty="0" smtClean="0"/>
              <a:t>、小師父與小徒弟一組，增加參與感，小徒弟若自己作答，可能無法算出而亂猜。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83B6B-BF7E-4C9D-8727-CF47FA166958}" type="slidenum">
              <a:rPr lang="zh-TW" altLang="en-US" smtClean="0"/>
              <a:t>18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1</a:t>
            </a:r>
            <a:r>
              <a:rPr lang="zh-TW" altLang="en-US" dirty="0" smtClean="0"/>
              <a:t>、</a:t>
            </a:r>
            <a:r>
              <a:rPr lang="en-US" altLang="zh-TW" dirty="0" err="1" smtClean="0"/>
              <a:t>LearnMode</a:t>
            </a:r>
            <a:r>
              <a:rPr lang="zh-TW" altLang="en-US" dirty="0" smtClean="0"/>
              <a:t>除課本內容用</a:t>
            </a:r>
            <a:r>
              <a:rPr lang="en-US" altLang="zh-TW" dirty="0" smtClean="0"/>
              <a:t>Classroom</a:t>
            </a:r>
            <a:r>
              <a:rPr lang="zh-TW" altLang="en-US" dirty="0" smtClean="0"/>
              <a:t>上課，</a:t>
            </a:r>
            <a:r>
              <a:rPr lang="en-US" altLang="zh-TW" dirty="0" smtClean="0"/>
              <a:t>Practice</a:t>
            </a:r>
            <a:r>
              <a:rPr lang="zh-TW" altLang="en-US" dirty="0" smtClean="0"/>
              <a:t>的測驗也能方便的使用在活動後的測驗，它具立即統計性，對於活動後能快速測驗、回饋及檢討。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83B6B-BF7E-4C9D-8727-CF47FA166958}" type="slidenum">
              <a:rPr lang="zh-TW" altLang="en-US" smtClean="0"/>
              <a:t>19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1</a:t>
            </a:r>
            <a:r>
              <a:rPr lang="zh-TW" altLang="en-US" dirty="0" smtClean="0"/>
              <a:t>、平台上最常使用的是</a:t>
            </a:r>
            <a:r>
              <a:rPr lang="en-US" altLang="zh-TW" dirty="0" smtClean="0"/>
              <a:t>Classroom</a:t>
            </a:r>
            <a:r>
              <a:rPr lang="zh-TW" altLang="en-US" dirty="0" smtClean="0"/>
              <a:t>和</a:t>
            </a:r>
            <a:r>
              <a:rPr lang="en-US" altLang="zh-TW" dirty="0" smtClean="0"/>
              <a:t>Practice</a:t>
            </a:r>
            <a:r>
              <a:rPr lang="zh-TW" altLang="en-US" dirty="0" smtClean="0"/>
              <a:t>，平常上課就在使用。</a:t>
            </a:r>
            <a:endParaRPr lang="en-US" altLang="zh-TW" dirty="0" smtClean="0"/>
          </a:p>
          <a:p>
            <a:r>
              <a:rPr lang="en-US" altLang="zh-TW" dirty="0" smtClean="0"/>
              <a:t>2</a:t>
            </a:r>
            <a:r>
              <a:rPr lang="zh-TW" altLang="en-US" dirty="0" smtClean="0"/>
              <a:t>、平台的操作設計簡單，不論是教師後台或教師與學生平板的操作都很容易，國中生不太需要指導。</a:t>
            </a:r>
            <a:endParaRPr lang="en-US" altLang="zh-TW" dirty="0" smtClean="0"/>
          </a:p>
          <a:p>
            <a:r>
              <a:rPr lang="en-US" altLang="zh-TW" dirty="0" smtClean="0"/>
              <a:t>3</a:t>
            </a:r>
            <a:r>
              <a:rPr lang="zh-TW" altLang="en-US" dirty="0" smtClean="0"/>
              <a:t>、新平台除了不限載具，內容也更多元了。</a:t>
            </a:r>
            <a:endParaRPr lang="en-US" altLang="zh-TW" dirty="0" smtClean="0"/>
          </a:p>
          <a:p>
            <a:r>
              <a:rPr lang="en-US" altLang="zh-TW" dirty="0" smtClean="0"/>
              <a:t>4</a:t>
            </a:r>
            <a:r>
              <a:rPr lang="zh-TW" altLang="en-US" dirty="0" smtClean="0"/>
              <a:t>、舉兩種教學範例說明。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83B6B-BF7E-4C9D-8727-CF47FA166958}" type="slidenum">
              <a:rPr lang="zh-TW" altLang="en-US" smtClean="0"/>
              <a:t>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1</a:t>
            </a:r>
            <a:r>
              <a:rPr lang="zh-TW" altLang="en-US" dirty="0" smtClean="0"/>
              <a:t>、</a:t>
            </a:r>
            <a:r>
              <a:rPr lang="en-US" altLang="zh-TW" dirty="0" err="1" smtClean="0"/>
              <a:t>LearnMode</a:t>
            </a:r>
            <a:r>
              <a:rPr lang="zh-TW" altLang="en-US" dirty="0" smtClean="0"/>
              <a:t>學習吧知識點的資源，可提供學生自學的教材。</a:t>
            </a:r>
            <a:endParaRPr lang="en-US" altLang="zh-TW" dirty="0" smtClean="0"/>
          </a:p>
          <a:p>
            <a:r>
              <a:rPr lang="en-US" altLang="zh-TW" dirty="0" smtClean="0"/>
              <a:t>2</a:t>
            </a:r>
            <a:r>
              <a:rPr lang="zh-TW" altLang="en-US" dirty="0" smtClean="0"/>
              <a:t>、最後的反思，可利用</a:t>
            </a:r>
            <a:r>
              <a:rPr lang="en-US" altLang="zh-TW" dirty="0" smtClean="0"/>
              <a:t>Practice</a:t>
            </a:r>
            <a:r>
              <a:rPr lang="zh-TW" altLang="en-US" dirty="0" smtClean="0"/>
              <a:t>釐清概念、迷思和問題。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83B6B-BF7E-4C9D-8727-CF47FA166958}" type="slidenum">
              <a:rPr lang="zh-TW" altLang="en-US" smtClean="0"/>
              <a:t>20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1</a:t>
            </a:r>
            <a:r>
              <a:rPr lang="zh-TW" altLang="en-US" dirty="0" smtClean="0"/>
              <a:t>、國中課堂時間有限，較少實施，但會盡量推薦同學作為課前預習或課後複習的自學資源。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83B6B-BF7E-4C9D-8727-CF47FA166958}" type="slidenum">
              <a:rPr lang="zh-TW" altLang="en-US" smtClean="0"/>
              <a:t>21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1</a:t>
            </a:r>
            <a:r>
              <a:rPr lang="zh-TW" altLang="en-US" dirty="0" smtClean="0"/>
              <a:t>、課本內容用</a:t>
            </a:r>
            <a:r>
              <a:rPr lang="en-US" altLang="zh-TW" dirty="0" smtClean="0"/>
              <a:t>Classroom</a:t>
            </a:r>
            <a:r>
              <a:rPr lang="zh-TW" altLang="en-US" dirty="0" smtClean="0"/>
              <a:t>講解後，可搭配一些小活動－密室逃脫探索遊戲，作為課程總結性的成果。</a:t>
            </a:r>
            <a:endParaRPr lang="en-US" altLang="zh-TW" dirty="0" smtClean="0"/>
          </a:p>
          <a:p>
            <a:r>
              <a:rPr lang="en-US" altLang="zh-TW" dirty="0" smtClean="0"/>
              <a:t>2</a:t>
            </a:r>
            <a:r>
              <a:rPr lang="zh-TW" altLang="en-US" dirty="0" smtClean="0"/>
              <a:t>、利用擴增實境掃描，從卡片中找尋題目並求解。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83B6B-BF7E-4C9D-8727-CF47FA166958}" type="slidenum">
              <a:rPr lang="zh-TW" altLang="en-US" smtClean="0"/>
              <a:t>22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1</a:t>
            </a:r>
            <a:r>
              <a:rPr lang="zh-TW" altLang="en-US" dirty="0" smtClean="0"/>
              <a:t>、求出一元二次方程式的解，當作開寶藏的密碼。</a:t>
            </a:r>
            <a:endParaRPr lang="en-US" altLang="zh-TW" dirty="0" smtClean="0"/>
          </a:p>
          <a:p>
            <a:r>
              <a:rPr lang="en-US" altLang="zh-TW" dirty="0" smtClean="0"/>
              <a:t>2</a:t>
            </a:r>
            <a:r>
              <a:rPr lang="zh-TW" altLang="en-US" dirty="0" smtClean="0"/>
              <a:t>、各小組彼此討論，小師父負責解題和說明，小徒弟也因尋找卡片和思考趣味題而增加了參與感。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83B6B-BF7E-4C9D-8727-CF47FA166958}" type="slidenum">
              <a:rPr lang="zh-TW" altLang="en-US" smtClean="0"/>
              <a:t>23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1</a:t>
            </a:r>
            <a:r>
              <a:rPr lang="zh-TW" altLang="en-US" dirty="0" smtClean="0"/>
              <a:t>、在活動後，利用</a:t>
            </a:r>
            <a:r>
              <a:rPr lang="en-US" altLang="zh-TW" dirty="0" smtClean="0"/>
              <a:t>Practice</a:t>
            </a:r>
            <a:r>
              <a:rPr lang="zh-TW" altLang="en-US" dirty="0" smtClean="0"/>
              <a:t>實施後測，具有個別性，可分派不同題目。</a:t>
            </a:r>
            <a:endParaRPr lang="en-US" altLang="zh-TW" dirty="0" smtClean="0"/>
          </a:p>
          <a:p>
            <a:r>
              <a:rPr lang="en-US" altLang="zh-TW" dirty="0" smtClean="0"/>
              <a:t>2</a:t>
            </a:r>
            <a:r>
              <a:rPr lang="zh-TW" altLang="en-US" dirty="0" smtClean="0"/>
              <a:t>、善用時間，先完成尋寶的就能自行開始測驗。</a:t>
            </a:r>
            <a:endParaRPr lang="en-US" altLang="zh-TW" dirty="0" smtClean="0"/>
          </a:p>
          <a:p>
            <a:r>
              <a:rPr lang="en-US" altLang="zh-TW" dirty="0" smtClean="0"/>
              <a:t>3</a:t>
            </a:r>
            <a:r>
              <a:rPr lang="zh-TW" altLang="en-US" dirty="0" smtClean="0"/>
              <a:t>、並依個人作答速度不同來上傳交卷，就能立即獲得答案以檢討，不需等待全班完成才給答案。</a:t>
            </a:r>
            <a:endParaRPr lang="en-US" altLang="zh-TW" dirty="0" smtClean="0"/>
          </a:p>
          <a:p>
            <a:r>
              <a:rPr lang="en-US" altLang="zh-TW" dirty="0" smtClean="0"/>
              <a:t>4</a:t>
            </a:r>
            <a:r>
              <a:rPr lang="zh-TW" altLang="en-US" dirty="0" smtClean="0"/>
              <a:t>、老師可節省閱卷時間，即時取得作答情況並給予補救。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83B6B-BF7E-4C9D-8727-CF47FA166958}" type="slidenum">
              <a:rPr lang="zh-TW" altLang="en-US" smtClean="0"/>
              <a:t>24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1</a:t>
            </a:r>
            <a:r>
              <a:rPr lang="zh-TW" altLang="en-US" dirty="0" smtClean="0"/>
              <a:t>、搭配</a:t>
            </a:r>
            <a:r>
              <a:rPr lang="en-US" altLang="zh-TW" dirty="0" smtClean="0"/>
              <a:t>Google</a:t>
            </a:r>
            <a:r>
              <a:rPr lang="zh-TW" altLang="en-US" dirty="0" smtClean="0"/>
              <a:t>表單填問卷，可下載</a:t>
            </a:r>
            <a:r>
              <a:rPr lang="en-US" altLang="zh-TW" dirty="0" smtClean="0"/>
              <a:t>excel</a:t>
            </a:r>
            <a:r>
              <a:rPr lang="zh-TW" altLang="en-US" dirty="0" smtClean="0"/>
              <a:t>查看並方便做分析與統計。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83B6B-BF7E-4C9D-8727-CF47FA166958}" type="slidenum">
              <a:rPr lang="zh-TW" altLang="en-US" smtClean="0"/>
              <a:t>25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1</a:t>
            </a:r>
            <a:r>
              <a:rPr lang="zh-TW" altLang="en-US" dirty="0" smtClean="0"/>
              <a:t>、學生使用操作容易，載具也多元，具互動的</a:t>
            </a:r>
            <a:r>
              <a:rPr lang="en-US" altLang="zh-TW" dirty="0" smtClean="0"/>
              <a:t>Classroom</a:t>
            </a:r>
            <a:r>
              <a:rPr lang="zh-TW" altLang="en-US" dirty="0" smtClean="0"/>
              <a:t>課間活動是學生感到最有趣味性的部分，學生曾說這樣上課很有趣，變得很喜歡上數學課。</a:t>
            </a:r>
            <a:endParaRPr lang="en-US" altLang="zh-TW" dirty="0" smtClean="0"/>
          </a:p>
          <a:p>
            <a:r>
              <a:rPr lang="en-US" altLang="zh-TW" dirty="0" smtClean="0"/>
              <a:t>2</a:t>
            </a:r>
            <a:r>
              <a:rPr lang="zh-TW" altLang="en-US" dirty="0" smtClean="0"/>
              <a:t>、實驗班的學生較能接受多元的學習方式，載具及</a:t>
            </a:r>
            <a:r>
              <a:rPr lang="en-US" altLang="zh-TW" dirty="0" smtClean="0"/>
              <a:t>App</a:t>
            </a:r>
            <a:r>
              <a:rPr lang="zh-TW" altLang="en-US" dirty="0" smtClean="0"/>
              <a:t>的操作能力學的也快，成績與對照比較也有明顯進步。</a:t>
            </a:r>
            <a:endParaRPr lang="en-US" altLang="zh-TW" dirty="0" smtClean="0"/>
          </a:p>
          <a:p>
            <a:r>
              <a:rPr lang="en-US" altLang="zh-TW" dirty="0" smtClean="0"/>
              <a:t>3</a:t>
            </a:r>
            <a:r>
              <a:rPr lang="zh-TW" altLang="en-US" dirty="0" smtClean="0"/>
              <a:t>、教師利用</a:t>
            </a:r>
            <a:r>
              <a:rPr lang="en-US" altLang="zh-TW" dirty="0" err="1" smtClean="0"/>
              <a:t>C;assroom</a:t>
            </a:r>
            <a:r>
              <a:rPr lang="zh-TW" altLang="en-US" dirty="0" smtClean="0"/>
              <a:t>能解決資訊融入最擔心的進度問題，課間活動能引發學生興趣並立即給予回饋，</a:t>
            </a:r>
            <a:r>
              <a:rPr lang="en-US" altLang="zh-TW" dirty="0" smtClean="0"/>
              <a:t>Practice</a:t>
            </a:r>
            <a:r>
              <a:rPr lang="zh-TW" altLang="en-US" dirty="0" smtClean="0"/>
              <a:t>能為教師節省批閱時間。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83B6B-BF7E-4C9D-8727-CF47FA166958}" type="slidenum">
              <a:rPr lang="zh-TW" altLang="en-US" smtClean="0"/>
              <a:t>26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1</a:t>
            </a:r>
            <a:r>
              <a:rPr lang="zh-TW" altLang="en-US" dirty="0" smtClean="0"/>
              <a:t>、</a:t>
            </a:r>
            <a:r>
              <a:rPr lang="en-US" altLang="zh-TW" dirty="0" err="1" smtClean="0"/>
              <a:t>LearnMode</a:t>
            </a:r>
            <a:r>
              <a:rPr lang="zh-TW" altLang="en-US" dirty="0" smtClean="0"/>
              <a:t>學習吧在教師及學生的操作及設計都很簡便，對於資訊融入教學入門的教師很容易上手。</a:t>
            </a:r>
            <a:endParaRPr lang="en-US" altLang="zh-TW" dirty="0" smtClean="0"/>
          </a:p>
          <a:p>
            <a:r>
              <a:rPr lang="en-US" altLang="zh-TW" dirty="0" smtClean="0"/>
              <a:t>2</a:t>
            </a:r>
            <a:r>
              <a:rPr lang="zh-TW" altLang="en-US" smtClean="0"/>
              <a:t>、利於教師教學及學生學習的平台，在此推薦給大家！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83B6B-BF7E-4C9D-8727-CF47FA166958}" type="slidenum">
              <a:rPr lang="zh-TW" altLang="en-US" smtClean="0"/>
              <a:t>27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1</a:t>
            </a:r>
            <a:r>
              <a:rPr lang="zh-TW" altLang="en-US" dirty="0" smtClean="0"/>
              <a:t>、分類清楚，方便搜尋。</a:t>
            </a:r>
            <a:endParaRPr lang="en-US" altLang="zh-TW" dirty="0" smtClean="0"/>
          </a:p>
          <a:p>
            <a:r>
              <a:rPr lang="en-US" altLang="zh-TW" dirty="0" smtClean="0"/>
              <a:t>2</a:t>
            </a:r>
            <a:r>
              <a:rPr lang="zh-TW" altLang="en-US" dirty="0" smtClean="0"/>
              <a:t>、知識點分享的資源越來越豐富，除了影片分享，也有講義、課程、書籍及測驗。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83B6B-BF7E-4C9D-8727-CF47FA166958}" type="slidenum">
              <a:rPr lang="zh-TW" altLang="en-US" smtClean="0"/>
              <a:t>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1</a:t>
            </a:r>
            <a:r>
              <a:rPr lang="zh-TW" altLang="en-US" dirty="0" smtClean="0"/>
              <a:t>、編列方式可依個人習慣不同來編排。</a:t>
            </a:r>
            <a:endParaRPr lang="en-US" altLang="zh-TW" dirty="0" smtClean="0"/>
          </a:p>
          <a:p>
            <a:r>
              <a:rPr lang="en-US" altLang="zh-TW" dirty="0" smtClean="0"/>
              <a:t>2</a:t>
            </a:r>
            <a:r>
              <a:rPr lang="zh-TW" altLang="en-US" dirty="0" smtClean="0"/>
              <a:t>、介面上在同一單元可增加講義、課堂活動、測驗、影片、作業等，可清楚分類，在同單元所使用的教材也能調整順序。</a:t>
            </a:r>
            <a:endParaRPr lang="en-US" altLang="zh-TW" dirty="0" smtClean="0"/>
          </a:p>
          <a:p>
            <a:r>
              <a:rPr lang="en-US" altLang="zh-TW" dirty="0" smtClean="0"/>
              <a:t>3</a:t>
            </a:r>
            <a:r>
              <a:rPr lang="zh-TW" altLang="en-US" dirty="0" smtClean="0"/>
              <a:t>、上傳檔案的格式也變多元了，能自動轉檔。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83B6B-BF7E-4C9D-8727-CF47FA166958}" type="slidenum">
              <a:rPr lang="zh-TW" altLang="en-US" smtClean="0"/>
              <a:t>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1</a:t>
            </a:r>
            <a:r>
              <a:rPr lang="zh-TW" altLang="en-US" dirty="0" smtClean="0"/>
              <a:t>、連結</a:t>
            </a:r>
            <a:r>
              <a:rPr lang="en-US" altLang="zh-TW" dirty="0" err="1" smtClean="0"/>
              <a:t>youtube</a:t>
            </a:r>
            <a:r>
              <a:rPr lang="zh-TW" altLang="en-US" dirty="0" smtClean="0"/>
              <a:t>影片只需將網址貼上即可，非常方便。</a:t>
            </a:r>
            <a:endParaRPr lang="en-US" altLang="zh-TW" dirty="0" smtClean="0"/>
          </a:p>
          <a:p>
            <a:r>
              <a:rPr lang="en-US" altLang="zh-TW" dirty="0" smtClean="0"/>
              <a:t>2</a:t>
            </a:r>
            <a:r>
              <a:rPr lang="zh-TW" altLang="en-US" dirty="0" smtClean="0"/>
              <a:t>、影片上傳的檔案格是很多元，不用擔心轉檔問題。</a:t>
            </a:r>
            <a:endParaRPr lang="en-US" altLang="zh-TW" dirty="0" smtClean="0"/>
          </a:p>
          <a:p>
            <a:r>
              <a:rPr lang="en-US" altLang="zh-TW" dirty="0" smtClean="0"/>
              <a:t>3</a:t>
            </a:r>
            <a:r>
              <a:rPr lang="zh-TW" altLang="en-US" dirty="0" smtClean="0"/>
              <a:t>、在</a:t>
            </a:r>
            <a:r>
              <a:rPr lang="en-US" altLang="zh-TW" dirty="0" err="1" smtClean="0"/>
              <a:t>LearnMode</a:t>
            </a:r>
            <a:r>
              <a:rPr lang="zh-TW" altLang="en-US" dirty="0" smtClean="0"/>
              <a:t>的知識點有分享很多教學影片，除了國教院提供，也有全國優秀教師所錄製的影片。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83B6B-BF7E-4C9D-8727-CF47FA166958}" type="slidenum">
              <a:rPr lang="zh-TW" altLang="en-US" smtClean="0"/>
              <a:t>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1</a:t>
            </a:r>
            <a:r>
              <a:rPr lang="zh-TW" altLang="en-US" dirty="0" smtClean="0"/>
              <a:t>、用</a:t>
            </a:r>
            <a:r>
              <a:rPr lang="en-US" altLang="zh-TW" dirty="0" smtClean="0"/>
              <a:t>Classroom</a:t>
            </a:r>
            <a:r>
              <a:rPr lang="zh-TW" altLang="en-US" dirty="0" smtClean="0"/>
              <a:t>上課本的內容，並不會耽誤教學進度的問題。</a:t>
            </a:r>
            <a:endParaRPr lang="en-US" altLang="zh-TW" dirty="0" smtClean="0"/>
          </a:p>
          <a:p>
            <a:r>
              <a:rPr lang="en-US" altLang="zh-TW" dirty="0" smtClean="0"/>
              <a:t>2</a:t>
            </a:r>
            <a:r>
              <a:rPr lang="zh-TW" altLang="en-US" dirty="0" smtClean="0"/>
              <a:t>、希望學生能跟著老師的解題步驟，所以留有書寫空間。</a:t>
            </a:r>
            <a:endParaRPr lang="en-US" altLang="zh-TW" dirty="0" smtClean="0"/>
          </a:p>
          <a:p>
            <a:r>
              <a:rPr lang="en-US" altLang="zh-TW" dirty="0" smtClean="0"/>
              <a:t>3</a:t>
            </a:r>
            <a:r>
              <a:rPr lang="zh-TW" altLang="en-US" dirty="0" smtClean="0"/>
              <a:t>、可方便瀏覽選擇頁數。</a:t>
            </a:r>
            <a:endParaRPr lang="en-US" altLang="zh-TW" dirty="0" smtClean="0"/>
          </a:p>
          <a:p>
            <a:r>
              <a:rPr lang="en-US" altLang="zh-TW" dirty="0" smtClean="0"/>
              <a:t>4</a:t>
            </a:r>
            <a:r>
              <a:rPr lang="zh-TW" altLang="en-US" dirty="0" smtClean="0"/>
              <a:t>、若臨時補充而不夠空間，則可新增白板書寫，還可以儲存白板內容。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83B6B-BF7E-4C9D-8727-CF47FA166958}" type="slidenum">
              <a:rPr lang="zh-TW" altLang="en-US" smtClean="0"/>
              <a:t>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1</a:t>
            </a:r>
            <a:r>
              <a:rPr lang="zh-TW" altLang="en-US" dirty="0" smtClean="0"/>
              <a:t>、課間活動的插入，能增加與學生的互動性，這是傳統版書或</a:t>
            </a:r>
            <a:r>
              <a:rPr lang="en-US" altLang="zh-TW" dirty="0" err="1" smtClean="0"/>
              <a:t>PPT</a:t>
            </a:r>
            <a:r>
              <a:rPr lang="zh-TW" altLang="en-US" dirty="0" smtClean="0"/>
              <a:t>呈現所無法做到的。</a:t>
            </a:r>
            <a:endParaRPr lang="en-US" altLang="zh-TW" dirty="0" smtClean="0"/>
          </a:p>
          <a:p>
            <a:r>
              <a:rPr lang="en-US" altLang="zh-TW" dirty="0" smtClean="0"/>
              <a:t>2</a:t>
            </a:r>
            <a:r>
              <a:rPr lang="zh-TW" altLang="en-US" dirty="0" smtClean="0"/>
              <a:t>、有倒數計時功能，以增加刺激感，更可儲存作答的結果，方便課後檢視。</a:t>
            </a:r>
            <a:endParaRPr lang="en-US" altLang="zh-TW" dirty="0" smtClean="0"/>
          </a:p>
          <a:p>
            <a:r>
              <a:rPr lang="en-US" altLang="zh-TW" dirty="0" smtClean="0"/>
              <a:t>3</a:t>
            </a:r>
            <a:r>
              <a:rPr lang="zh-TW" altLang="en-US" dirty="0" smtClean="0"/>
              <a:t>、塗鴉題能方便呈現數學的計算過程，算式少可手寫，算式多可寫在課本上再拍照上傳。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83B6B-BF7E-4C9D-8727-CF47FA166958}" type="slidenum">
              <a:rPr lang="zh-TW" altLang="en-US" smtClean="0"/>
              <a:t>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1</a:t>
            </a:r>
            <a:r>
              <a:rPr lang="zh-TW" altLang="en-US" dirty="0" smtClean="0"/>
              <a:t>、有加入</a:t>
            </a:r>
            <a:r>
              <a:rPr lang="en-US" altLang="zh-TW" dirty="0" smtClean="0"/>
              <a:t>MP3</a:t>
            </a:r>
            <a:r>
              <a:rPr lang="zh-TW" altLang="en-US" dirty="0" smtClean="0"/>
              <a:t>的功能，可作為英聽測驗。</a:t>
            </a:r>
            <a:endParaRPr lang="en-US" altLang="zh-TW" dirty="0" smtClean="0"/>
          </a:p>
          <a:p>
            <a:r>
              <a:rPr lang="en-US" altLang="zh-TW" dirty="0" smtClean="0"/>
              <a:t>2</a:t>
            </a:r>
            <a:r>
              <a:rPr lang="zh-TW" altLang="en-US" dirty="0" smtClean="0"/>
              <a:t>、即時統計的功能很方便，節省了教師批改試卷的時間，也</a:t>
            </a:r>
            <a:r>
              <a:rPr lang="zh-TW" altLang="en-US" dirty="0" smtClean="0"/>
              <a:t>可下載</a:t>
            </a:r>
            <a:r>
              <a:rPr lang="en-US" altLang="zh-TW" dirty="0" smtClean="0"/>
              <a:t>excel</a:t>
            </a:r>
            <a:r>
              <a:rPr lang="zh-TW" altLang="en-US" dirty="0" smtClean="0"/>
              <a:t>查看學生各題的作答情況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en-US" altLang="zh-TW" dirty="0" smtClean="0"/>
              <a:t>3</a:t>
            </a:r>
            <a:r>
              <a:rPr lang="zh-TW" altLang="en-US" dirty="0" smtClean="0"/>
              <a:t>、與傳統不同在於可立即查看、立即補救教學或澄清迷思概念。</a:t>
            </a:r>
            <a:endParaRPr lang="en-US" altLang="zh-TW" dirty="0" smtClean="0"/>
          </a:p>
          <a:p>
            <a:r>
              <a:rPr lang="en-US" altLang="zh-TW" dirty="0" smtClean="0"/>
              <a:t>4</a:t>
            </a:r>
            <a:r>
              <a:rPr lang="zh-TW" altLang="en-US" dirty="0" smtClean="0"/>
              <a:t>、可發布給全班，也可指派特定學生作答，具有個別化。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83B6B-BF7E-4C9D-8727-CF47FA166958}" type="slidenum">
              <a:rPr lang="zh-TW" altLang="en-US" smtClean="0"/>
              <a:t>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1</a:t>
            </a:r>
            <a:r>
              <a:rPr lang="zh-TW" altLang="en-US" dirty="0" smtClean="0"/>
              <a:t>、為新平台所新增加的功能。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83B6B-BF7E-4C9D-8727-CF47FA166958}" type="slidenum">
              <a:rPr lang="zh-TW" altLang="en-US" smtClean="0"/>
              <a:t>9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標題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16" name="日期版面配置區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B948B-97D7-425B-808E-74A3D5882EE0}" type="datetimeFigureOut">
              <a:rPr lang="zh-TW" altLang="en-US" smtClean="0"/>
              <a:pPr/>
              <a:t>2016/1/23</a:t>
            </a:fld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87D333C-375A-4085-8906-FFA7D1DCFA3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B948B-97D7-425B-808E-74A3D5882EE0}" type="datetimeFigureOut">
              <a:rPr lang="zh-TW" altLang="en-US" smtClean="0"/>
              <a:pPr/>
              <a:t>2016/1/23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D333C-375A-4085-8906-FFA7D1DCFA3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B948B-97D7-425B-808E-74A3D5882EE0}" type="datetimeFigureOut">
              <a:rPr lang="zh-TW" altLang="en-US" smtClean="0"/>
              <a:pPr/>
              <a:t>2016/1/23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D333C-375A-4085-8906-FFA7D1DCFA3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27" name="內容版面配置區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B948B-97D7-425B-808E-74A3D5882EE0}" type="datetimeFigureOut">
              <a:rPr lang="zh-TW" altLang="en-US" smtClean="0"/>
              <a:pPr/>
              <a:t>2016/1/23</a:t>
            </a:fld>
            <a:endParaRPr lang="zh-TW" altLang="en-US"/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87D333C-375A-4085-8906-FFA7D1DCFA3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9" name="日期版面配置區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B948B-97D7-425B-808E-74A3D5882EE0}" type="datetimeFigureOut">
              <a:rPr lang="zh-TW" altLang="en-US" smtClean="0"/>
              <a:pPr/>
              <a:t>2016/1/23</a:t>
            </a:fld>
            <a:endParaRPr lang="zh-TW" altLang="en-US"/>
          </a:p>
        </p:txBody>
      </p:sp>
      <p:sp>
        <p:nvSpPr>
          <p:cNvPr id="11" name="頁尾版面配置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D333C-375A-4085-8906-FFA7D1DCFA3E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標題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1" name="日期版面配置區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B948B-97D7-425B-808E-74A3D5882EE0}" type="datetimeFigureOut">
              <a:rPr lang="zh-TW" altLang="en-US" smtClean="0"/>
              <a:pPr/>
              <a:t>2016/1/23</a:t>
            </a:fld>
            <a:endParaRPr lang="zh-TW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D333C-375A-4085-8906-FFA7D1DCFA3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標題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25" name="文字版面配置區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8" name="內容版面配置區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B948B-97D7-425B-808E-74A3D5882EE0}" type="datetimeFigureOut">
              <a:rPr lang="zh-TW" altLang="en-US" smtClean="0"/>
              <a:pPr/>
              <a:t>2016/1/23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87D333C-375A-4085-8906-FFA7D1DCFA3E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標題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B948B-97D7-425B-808E-74A3D5882EE0}" type="datetimeFigureOut">
              <a:rPr lang="zh-TW" altLang="en-US" smtClean="0"/>
              <a:pPr/>
              <a:t>2016/1/23</a:t>
            </a:fld>
            <a:endParaRPr lang="zh-TW" altLang="en-US"/>
          </a:p>
        </p:txBody>
      </p:sp>
      <p:sp>
        <p:nvSpPr>
          <p:cNvPr id="21" name="頁尾版面配置區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D333C-375A-4085-8906-FFA7D1DCFA3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B948B-97D7-425B-808E-74A3D5882EE0}" type="datetimeFigureOut">
              <a:rPr lang="zh-TW" altLang="en-US" smtClean="0"/>
              <a:pPr/>
              <a:t>2016/1/23</a:t>
            </a:fld>
            <a:endParaRPr lang="zh-TW" altLang="en-US"/>
          </a:p>
        </p:txBody>
      </p:sp>
      <p:sp>
        <p:nvSpPr>
          <p:cNvPr id="24" name="頁尾版面配置區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D333C-375A-4085-8906-FFA7D1DCFA3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標題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B948B-97D7-425B-808E-74A3D5882EE0}" type="datetimeFigureOut">
              <a:rPr lang="zh-TW" altLang="en-US" smtClean="0"/>
              <a:pPr/>
              <a:t>2016/1/23</a:t>
            </a:fld>
            <a:endParaRPr lang="zh-TW" altLang="en-US"/>
          </a:p>
        </p:txBody>
      </p:sp>
      <p:sp>
        <p:nvSpPr>
          <p:cNvPr id="29" name="頁尾版面配置區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D333C-375A-4085-8906-FFA7D1DCFA3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圖片版面配置區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B948B-97D7-425B-808E-74A3D5882EE0}" type="datetimeFigureOut">
              <a:rPr lang="zh-TW" altLang="en-US" smtClean="0"/>
              <a:pPr/>
              <a:t>2016/1/23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D333C-375A-4085-8906-FFA7D1DCFA3E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文字版面配置區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1" name="日期版面配置區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8DB948B-97D7-425B-808E-74A3D5882EE0}" type="datetimeFigureOut">
              <a:rPr lang="zh-TW" altLang="en-US" smtClean="0"/>
              <a:pPr/>
              <a:t>2016/1/23</a:t>
            </a:fld>
            <a:endParaRPr lang="zh-TW" altLang="en-US"/>
          </a:p>
        </p:txBody>
      </p:sp>
      <p:sp>
        <p:nvSpPr>
          <p:cNvPr id="28" name="頁尾版面配置區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87D333C-375A-4085-8906-FFA7D1DCFA3E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0" name="標題版面配置區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pn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9.png"/><Relationship Id="rId4" Type="http://schemas.openxmlformats.org/officeDocument/2006/relationships/image" Target="../media/image58.jpeg"/><Relationship Id="rId9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81000" y="4798913"/>
            <a:ext cx="8583488" cy="1222375"/>
          </a:xfrm>
        </p:spPr>
        <p:txBody>
          <a:bodyPr>
            <a:normAutofit fontScale="90000"/>
          </a:bodyPr>
          <a:lstStyle/>
          <a:p>
            <a:r>
              <a:rPr lang="zh-TW" altLang="en-US" sz="4000" dirty="0"/>
              <a:t>崇</a:t>
            </a:r>
            <a:r>
              <a:rPr lang="zh-TW" altLang="en-US" sz="4000" dirty="0" smtClean="0"/>
              <a:t>林推動經驗分享</a:t>
            </a:r>
            <a:r>
              <a:rPr lang="en-US" altLang="zh-TW" sz="4000" dirty="0" smtClean="0"/>
              <a:t>~</a:t>
            </a:r>
            <a:r>
              <a:rPr lang="en-US" altLang="zh-TW" sz="4000" dirty="0" err="1" smtClean="0"/>
              <a:t>Learnmode</a:t>
            </a:r>
            <a:r>
              <a:rPr lang="zh-TW" altLang="en-US" sz="4000" dirty="0" smtClean="0"/>
              <a:t>學習吧！</a:t>
            </a:r>
            <a:endParaRPr lang="zh-TW" altLang="en-US" sz="400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06288" y="5322912"/>
            <a:ext cx="8458200" cy="914400"/>
          </a:xfrm>
        </p:spPr>
        <p:txBody>
          <a:bodyPr>
            <a:normAutofit/>
          </a:bodyPr>
          <a:lstStyle/>
          <a:p>
            <a:r>
              <a:rPr lang="zh-TW" altLang="en-US" sz="2800" dirty="0" smtClean="0"/>
              <a:t>報告人：新北市崇林國中  數學科  蕭婉玲</a:t>
            </a:r>
            <a:endParaRPr lang="zh-TW" altLang="en-US" sz="2800" dirty="0"/>
          </a:p>
        </p:txBody>
      </p:sp>
      <p:pic>
        <p:nvPicPr>
          <p:cNvPr id="5" name="圖片 4" descr="P10504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332656"/>
            <a:ext cx="5472608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課堂活動</a:t>
            </a:r>
            <a:r>
              <a:rPr lang="zh-TW" altLang="en-US" dirty="0" smtClean="0"/>
              <a:t>－</a:t>
            </a:r>
            <a:r>
              <a:rPr lang="zh-TW" altLang="en-US" dirty="0" smtClean="0"/>
              <a:t>實施</a:t>
            </a:r>
            <a:r>
              <a:rPr lang="en-US" altLang="zh-TW" dirty="0" smtClean="0"/>
              <a:t>Classroom</a:t>
            </a:r>
            <a:r>
              <a:rPr lang="zh-TW" altLang="en-US" dirty="0" smtClean="0"/>
              <a:t>教材內容</a:t>
            </a:r>
            <a:endParaRPr lang="zh-TW" altLang="en-US" dirty="0"/>
          </a:p>
        </p:txBody>
      </p:sp>
      <p:pic>
        <p:nvPicPr>
          <p:cNvPr id="1028" name="Picture 4" descr="D:\崇林國中\照片&amp;影片\八上11.4數學課\2015-11-04 15.40.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340768"/>
            <a:ext cx="4339208" cy="2453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D:\崇林國中\照片&amp;影片\八上11.4數學課\2015-11-04 15.45.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005064"/>
            <a:ext cx="4339208" cy="2636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文字方塊 6"/>
          <p:cNvSpPr txBox="1"/>
          <p:nvPr/>
        </p:nvSpPr>
        <p:spPr>
          <a:xfrm>
            <a:off x="4929130" y="1448983"/>
            <a:ext cx="4035358" cy="2246769"/>
          </a:xfrm>
          <a:prstGeom prst="rect">
            <a:avLst/>
          </a:prstGeom>
          <a:solidFill>
            <a:srgbClr val="93E3FF"/>
          </a:solidFill>
          <a:ln>
            <a:solidFill>
              <a:srgbClr val="002060"/>
            </a:solidFill>
          </a:ln>
        </p:spPr>
        <p:txBody>
          <a:bodyPr wrap="square" rtlCol="0" anchor="ctr">
            <a:spAutoFit/>
          </a:bodyPr>
          <a:lstStyle/>
          <a:p>
            <a:r>
              <a:rPr lang="zh-TW" altLang="en-US" sz="2800" dirty="0"/>
              <a:t>課本內容講解使用</a:t>
            </a:r>
            <a:r>
              <a:rPr lang="en-US" altLang="zh-TW" sz="2800" dirty="0"/>
              <a:t>Classroom</a:t>
            </a:r>
            <a:r>
              <a:rPr lang="zh-TW" altLang="en-US" sz="2800" dirty="0"/>
              <a:t>，可搭配</a:t>
            </a:r>
            <a:r>
              <a:rPr lang="zh-TW" altLang="en-US" sz="2800" dirty="0">
                <a:solidFill>
                  <a:srgbClr val="FF0000"/>
                </a:solidFill>
              </a:rPr>
              <a:t>平板或電子白板</a:t>
            </a:r>
            <a:r>
              <a:rPr lang="zh-TW" altLang="en-US" sz="2800" dirty="0"/>
              <a:t>上書寫，學生也可直接看白板或平板觀看同步的解題</a:t>
            </a:r>
            <a:r>
              <a:rPr lang="zh-TW" altLang="en-US" sz="2800" dirty="0" smtClean="0"/>
              <a:t>過程</a:t>
            </a:r>
            <a:endParaRPr lang="zh-TW" altLang="en-US" sz="2800" dirty="0"/>
          </a:p>
        </p:txBody>
      </p:sp>
      <p:pic>
        <p:nvPicPr>
          <p:cNvPr id="1029" name="Picture 5" descr="D:\崇林國中\照片&amp;影片\714下數學課-2015-05-28認識一元一次不等式\P1050447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31" y="4005064"/>
            <a:ext cx="3899925" cy="2636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課堂活動</a:t>
            </a:r>
            <a:r>
              <a:rPr lang="zh-TW" altLang="en-US" dirty="0" smtClean="0"/>
              <a:t>－互動</a:t>
            </a:r>
            <a:r>
              <a:rPr lang="en-US" altLang="zh-TW" dirty="0" smtClean="0"/>
              <a:t>Classroom</a:t>
            </a:r>
            <a:r>
              <a:rPr lang="zh-TW" altLang="en-US" dirty="0" smtClean="0"/>
              <a:t>課間</a:t>
            </a:r>
            <a:r>
              <a:rPr lang="zh-TW" altLang="en-US" dirty="0" smtClean="0"/>
              <a:t>活動</a:t>
            </a:r>
            <a:endParaRPr lang="zh-TW" altLang="en-US" dirty="0"/>
          </a:p>
        </p:txBody>
      </p:sp>
      <p:pic>
        <p:nvPicPr>
          <p:cNvPr id="2050" name="Picture 2" descr="D:\崇林國中\照片&amp;影片\714上1031211HTC Flyer數學教學\DSC0047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799" y="1377680"/>
            <a:ext cx="3619129" cy="2376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D:\崇林國中\照片&amp;影片\714上1031211HTC Flyer數學教學\DSC005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799" y="3928684"/>
            <a:ext cx="3648406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文字方塊 6"/>
          <p:cNvSpPr txBox="1"/>
          <p:nvPr/>
        </p:nvSpPr>
        <p:spPr>
          <a:xfrm>
            <a:off x="4355976" y="1377680"/>
            <a:ext cx="3600400" cy="1815882"/>
          </a:xfrm>
          <a:prstGeom prst="rect">
            <a:avLst/>
          </a:prstGeom>
          <a:solidFill>
            <a:srgbClr val="93E3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隨堂練習使用</a:t>
            </a:r>
            <a:r>
              <a:rPr lang="en-US" altLang="zh-TW" sz="2800" dirty="0" smtClean="0">
                <a:solidFill>
                  <a:srgbClr val="FF0000"/>
                </a:solidFill>
              </a:rPr>
              <a:t>Classroom</a:t>
            </a:r>
            <a:r>
              <a:rPr lang="zh-TW" altLang="en-US" sz="2800" dirty="0" smtClean="0">
                <a:solidFill>
                  <a:srgbClr val="FF0000"/>
                </a:solidFill>
              </a:rPr>
              <a:t>的課間活動</a:t>
            </a:r>
            <a:r>
              <a:rPr lang="zh-TW" altLang="en-US" sz="2800" dirty="0" smtClean="0"/>
              <a:t>，學生會將作答回傳，再</a:t>
            </a:r>
            <a:r>
              <a:rPr lang="zh-TW" altLang="en-US" sz="2800" dirty="0" smtClean="0">
                <a:solidFill>
                  <a:srgbClr val="FF0000"/>
                </a:solidFill>
              </a:rPr>
              <a:t>同步</a:t>
            </a:r>
            <a:r>
              <a:rPr lang="zh-TW" altLang="en-US" sz="2800" dirty="0" smtClean="0"/>
              <a:t>檢討。</a:t>
            </a:r>
            <a:endParaRPr lang="zh-TW" altLang="en-US" sz="2800" dirty="0"/>
          </a:p>
        </p:txBody>
      </p:sp>
      <p:pic>
        <p:nvPicPr>
          <p:cNvPr id="2053" name="Picture 5" descr="D:\崇林國中\照片&amp;影片\714上1031211HTC Flyer數學教學\DSC005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3429254"/>
            <a:ext cx="4310682" cy="3233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課堂活動</a:t>
            </a:r>
            <a:r>
              <a:rPr lang="zh-TW" altLang="en-US" dirty="0" smtClean="0"/>
              <a:t>－搭配使用行動載具</a:t>
            </a:r>
            <a:endParaRPr lang="zh-TW" altLang="en-US" dirty="0"/>
          </a:p>
        </p:txBody>
      </p:sp>
      <p:pic>
        <p:nvPicPr>
          <p:cNvPr id="5122" name="Picture 2" descr="D:\崇林國中\照片&amp;影片\714上1031211HTC Flyer數學教學\DSC0046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126" y="1318085"/>
            <a:ext cx="3528392" cy="23989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文字方塊 4"/>
          <p:cNvSpPr txBox="1"/>
          <p:nvPr/>
        </p:nvSpPr>
        <p:spPr>
          <a:xfrm>
            <a:off x="4250079" y="1565761"/>
            <a:ext cx="3888432" cy="1384995"/>
          </a:xfrm>
          <a:prstGeom prst="rect">
            <a:avLst/>
          </a:prstGeom>
          <a:solidFill>
            <a:srgbClr val="93E3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平板教學的好處是</a:t>
            </a:r>
            <a:r>
              <a:rPr lang="zh-TW" altLang="en-US" sz="2800" dirty="0">
                <a:solidFill>
                  <a:srgbClr val="FF0000"/>
                </a:solidFill>
              </a:rPr>
              <a:t>可移動性</a:t>
            </a:r>
            <a:r>
              <a:rPr lang="zh-TW" altLang="en-US" sz="2800" dirty="0"/>
              <a:t>，隨時在學生的身邊，及時補充與講解。</a:t>
            </a:r>
          </a:p>
        </p:txBody>
      </p:sp>
      <p:pic>
        <p:nvPicPr>
          <p:cNvPr id="5123" name="Picture 3" descr="D:\崇林國中\照片&amp;影片\714上1031211HTC Flyer數學教學\DSC005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0336" y="3221117"/>
            <a:ext cx="4549651" cy="3412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 descr="D:\崇林國中\照片&amp;影片\714上1031211HTC Flyer數學教學\DSC004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787" y="3987061"/>
            <a:ext cx="3528392" cy="2646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/>
              <a:t>範例一、認識一元一次不等式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340768"/>
            <a:ext cx="8496944" cy="4525963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活動名稱：</a:t>
            </a:r>
            <a:r>
              <a:rPr lang="zh-TW" altLang="en-US" dirty="0" smtClean="0">
                <a:solidFill>
                  <a:srgbClr val="FF0000"/>
                </a:solidFill>
              </a:rPr>
              <a:t>崇林師徒合作</a:t>
            </a:r>
            <a:r>
              <a:rPr lang="en-US" altLang="zh-TW" dirty="0" smtClean="0">
                <a:solidFill>
                  <a:srgbClr val="FF0000"/>
                </a:solidFill>
              </a:rPr>
              <a:t>e</a:t>
            </a:r>
            <a:r>
              <a:rPr lang="zh-TW" altLang="en-US" dirty="0" smtClean="0">
                <a:solidFill>
                  <a:srgbClr val="FF0000"/>
                </a:solidFill>
              </a:rPr>
              <a:t>起來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r>
              <a:rPr lang="zh-TW" altLang="en-US" dirty="0" smtClean="0"/>
              <a:t>分組合作學習</a:t>
            </a:r>
            <a:r>
              <a:rPr lang="zh-TW" altLang="en-US" dirty="0" smtClean="0">
                <a:solidFill>
                  <a:srgbClr val="FF0000"/>
                </a:solidFill>
              </a:rPr>
              <a:t>師徒制</a:t>
            </a:r>
            <a:r>
              <a:rPr lang="zh-TW" altLang="en-US" dirty="0" smtClean="0"/>
              <a:t>：希望藉由師徒帶領方式，讓學習較慢的同學能不落後，而學習較快的同學也能提高自己的學習層次，得以互相幫助。</a:t>
            </a:r>
            <a:endParaRPr lang="en-US" altLang="zh-TW" dirty="0" smtClean="0"/>
          </a:p>
          <a:p>
            <a:r>
              <a:rPr lang="zh-TW" altLang="en-US" dirty="0" smtClean="0"/>
              <a:t>數位資源：</a:t>
            </a:r>
            <a:r>
              <a:rPr lang="en-US" altLang="zh-TW" dirty="0" err="1" smtClean="0"/>
              <a:t>LearnMode</a:t>
            </a:r>
            <a:r>
              <a:rPr lang="en-US" altLang="zh-TW" dirty="0" smtClean="0"/>
              <a:t>(Classroom</a:t>
            </a:r>
            <a:r>
              <a:rPr lang="zh-TW" altLang="en-US" dirty="0" smtClean="0"/>
              <a:t>、</a:t>
            </a:r>
            <a:r>
              <a:rPr lang="en-US" altLang="zh-TW" dirty="0" smtClean="0"/>
              <a:t>Practice)</a:t>
            </a:r>
            <a:r>
              <a:rPr lang="zh-TW" altLang="en-US" dirty="0" smtClean="0"/>
              <a:t>、</a:t>
            </a:r>
            <a:r>
              <a:rPr lang="en-US" altLang="zh-TW" dirty="0" err="1" smtClean="0"/>
              <a:t>ClassDojo</a:t>
            </a:r>
            <a:r>
              <a:rPr lang="zh-TW" altLang="en-US" dirty="0" smtClean="0"/>
              <a:t>、</a:t>
            </a:r>
            <a:r>
              <a:rPr lang="en-US" altLang="zh-TW" dirty="0" err="1" smtClean="0"/>
              <a:t>Kahoot</a:t>
            </a:r>
            <a:r>
              <a:rPr lang="zh-TW" altLang="en-US" dirty="0" smtClean="0"/>
              <a:t>、</a:t>
            </a:r>
            <a:r>
              <a:rPr lang="en-US" altLang="zh-TW" dirty="0" err="1" smtClean="0"/>
              <a:t>QR</a:t>
            </a:r>
            <a:r>
              <a:rPr lang="zh-TW" altLang="en-US" dirty="0" smtClean="0"/>
              <a:t> </a:t>
            </a:r>
            <a:r>
              <a:rPr lang="en-US" altLang="zh-TW" dirty="0" smtClean="0"/>
              <a:t>Code</a:t>
            </a:r>
            <a:r>
              <a:rPr lang="zh-TW" altLang="en-US" dirty="0" smtClean="0"/>
              <a:t>、</a:t>
            </a:r>
            <a:r>
              <a:rPr lang="en-US" altLang="zh-TW" dirty="0" smtClean="0"/>
              <a:t>Google</a:t>
            </a:r>
            <a:r>
              <a:rPr lang="zh-TW" altLang="en-US" dirty="0" smtClean="0"/>
              <a:t>表單。</a:t>
            </a:r>
            <a:endParaRPr lang="zh-TW" altLang="en-US" dirty="0"/>
          </a:p>
        </p:txBody>
      </p:sp>
      <p:pic>
        <p:nvPicPr>
          <p:cNvPr id="2051" name="Picture 3" descr="D:\崇林國中\照片&amp;影片\714下數學課-2015-05-28認識一元一次不等式\P10505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5085184"/>
            <a:ext cx="2232248" cy="1674186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</p:pic>
      <p:pic>
        <p:nvPicPr>
          <p:cNvPr id="2052" name="Picture 4" descr="D:\崇林國中\照片&amp;影片\714下數學課-2015-05-28認識一元一次不等式\P10504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5097524"/>
            <a:ext cx="2191792" cy="1643844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單元活動設計－崇林小師徒</a:t>
            </a:r>
            <a:endParaRPr lang="zh-TW" altLang="en-US" dirty="0"/>
          </a:p>
        </p:txBody>
      </p:sp>
      <p:pic>
        <p:nvPicPr>
          <p:cNvPr id="4" name="圖片 3" descr="P1050527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5616" y="1988840"/>
            <a:ext cx="2088232" cy="1512168"/>
          </a:xfrm>
          <a:prstGeom prst="rect">
            <a:avLst/>
          </a:prstGeom>
          <a:ln w="88900">
            <a:solidFill>
              <a:schemeClr val="bg1"/>
            </a:solidFill>
          </a:ln>
        </p:spPr>
      </p:pic>
      <p:pic>
        <p:nvPicPr>
          <p:cNvPr id="5" name="圖片 4" descr="P1050515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07904" y="1988840"/>
            <a:ext cx="2088232" cy="1467991"/>
          </a:xfrm>
          <a:prstGeom prst="rect">
            <a:avLst/>
          </a:prstGeom>
          <a:ln w="88900">
            <a:solidFill>
              <a:schemeClr val="bg1"/>
            </a:solidFill>
          </a:ln>
        </p:spPr>
      </p:pic>
      <p:pic>
        <p:nvPicPr>
          <p:cNvPr id="6" name="圖片 5" descr="P1050518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44208" y="2060848"/>
            <a:ext cx="2016224" cy="1451428"/>
          </a:xfrm>
          <a:prstGeom prst="rect">
            <a:avLst/>
          </a:prstGeom>
          <a:ln w="88900">
            <a:solidFill>
              <a:schemeClr val="bg1"/>
            </a:solidFill>
          </a:ln>
        </p:spPr>
      </p:pic>
      <p:pic>
        <p:nvPicPr>
          <p:cNvPr id="7" name="圖片 6" descr="P1050530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51520" y="4437112"/>
            <a:ext cx="2088232" cy="1584176"/>
          </a:xfrm>
          <a:prstGeom prst="rect">
            <a:avLst/>
          </a:prstGeom>
          <a:ln w="88900">
            <a:solidFill>
              <a:schemeClr val="bg1"/>
            </a:solidFill>
          </a:ln>
        </p:spPr>
      </p:pic>
      <p:pic>
        <p:nvPicPr>
          <p:cNvPr id="8" name="圖片 7" descr="P1050556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555776" y="4437112"/>
            <a:ext cx="1944216" cy="1584176"/>
          </a:xfrm>
          <a:prstGeom prst="rect">
            <a:avLst/>
          </a:prstGeom>
          <a:ln w="88900">
            <a:solidFill>
              <a:schemeClr val="bg1"/>
            </a:solidFill>
          </a:ln>
        </p:spPr>
      </p:pic>
      <p:pic>
        <p:nvPicPr>
          <p:cNvPr id="9" name="Picture 2" descr="D:\崇林國中\照片&amp;影片\714下數學課-2015-05-28認識一元一次不等式\P10505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6016" y="4437112"/>
            <a:ext cx="2088232" cy="1566174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</p:pic>
      <p:pic>
        <p:nvPicPr>
          <p:cNvPr id="10" name="圖片 9" descr="P1050508.JP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020272" y="4437112"/>
            <a:ext cx="1944216" cy="1584176"/>
          </a:xfrm>
          <a:prstGeom prst="rect">
            <a:avLst/>
          </a:prstGeom>
          <a:ln w="88900">
            <a:solidFill>
              <a:schemeClr val="bg1"/>
            </a:solidFill>
          </a:ln>
        </p:spPr>
      </p:pic>
      <p:sp>
        <p:nvSpPr>
          <p:cNvPr id="11" name="橢圓形圖說文字 10"/>
          <p:cNvSpPr/>
          <p:nvPr/>
        </p:nvSpPr>
        <p:spPr>
          <a:xfrm>
            <a:off x="899592" y="1324490"/>
            <a:ext cx="1188640" cy="792088"/>
          </a:xfrm>
          <a:prstGeom prst="wedgeEllipseCallout">
            <a:avLst>
              <a:gd name="adj1" fmla="val 52738"/>
              <a:gd name="adj2" fmla="val 71458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全班授課</a:t>
            </a:r>
            <a:endParaRPr lang="zh-TW" altLang="en-US" dirty="0"/>
          </a:p>
        </p:txBody>
      </p:sp>
      <p:sp>
        <p:nvSpPr>
          <p:cNvPr id="12" name="橢圓形圖說文字 11"/>
          <p:cNvSpPr/>
          <p:nvPr/>
        </p:nvSpPr>
        <p:spPr>
          <a:xfrm>
            <a:off x="3527884" y="1324490"/>
            <a:ext cx="1080120" cy="792088"/>
          </a:xfrm>
          <a:prstGeom prst="wedgeEllipseCallout">
            <a:avLst>
              <a:gd name="adj1" fmla="val 49043"/>
              <a:gd name="adj2" fmla="val 65961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分組學習</a:t>
            </a:r>
            <a:endParaRPr lang="zh-TW" altLang="en-US" dirty="0"/>
          </a:p>
        </p:txBody>
      </p:sp>
      <p:sp>
        <p:nvSpPr>
          <p:cNvPr id="13" name="橢圓形圖說文字 12"/>
          <p:cNvSpPr/>
          <p:nvPr/>
        </p:nvSpPr>
        <p:spPr>
          <a:xfrm>
            <a:off x="6201804" y="1310786"/>
            <a:ext cx="1080120" cy="783472"/>
          </a:xfrm>
          <a:prstGeom prst="wedgeEllipseCallout">
            <a:avLst>
              <a:gd name="adj1" fmla="val 51731"/>
              <a:gd name="adj2" fmla="val 78177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發表</a:t>
            </a:r>
            <a:endParaRPr lang="zh-TW" altLang="en-US" dirty="0"/>
          </a:p>
        </p:txBody>
      </p:sp>
      <p:sp>
        <p:nvSpPr>
          <p:cNvPr id="14" name="橢圓形圖說文字 13"/>
          <p:cNvSpPr/>
          <p:nvPr/>
        </p:nvSpPr>
        <p:spPr>
          <a:xfrm>
            <a:off x="323528" y="3645024"/>
            <a:ext cx="1152128" cy="792088"/>
          </a:xfrm>
          <a:prstGeom prst="wedgeEllipseCallout">
            <a:avLst>
              <a:gd name="adj1" fmla="val 29558"/>
              <a:gd name="adj2" fmla="val 88154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評量</a:t>
            </a:r>
            <a:endParaRPr lang="zh-TW" altLang="en-US" dirty="0"/>
          </a:p>
        </p:txBody>
      </p:sp>
      <p:sp>
        <p:nvSpPr>
          <p:cNvPr id="15" name="橢圓形圖說文字 14"/>
          <p:cNvSpPr/>
          <p:nvPr/>
        </p:nvSpPr>
        <p:spPr>
          <a:xfrm>
            <a:off x="2771800" y="3645024"/>
            <a:ext cx="1224136" cy="720080"/>
          </a:xfrm>
          <a:prstGeom prst="wedgeEllipseCallout">
            <a:avLst>
              <a:gd name="adj1" fmla="val -12533"/>
              <a:gd name="adj2" fmla="val 92735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回饋</a:t>
            </a:r>
            <a:endParaRPr lang="zh-TW" altLang="en-US" dirty="0"/>
          </a:p>
        </p:txBody>
      </p:sp>
      <p:sp>
        <p:nvSpPr>
          <p:cNvPr id="16" name="橢圓形圖說文字 15"/>
          <p:cNvSpPr/>
          <p:nvPr/>
        </p:nvSpPr>
        <p:spPr>
          <a:xfrm>
            <a:off x="5364088" y="3645024"/>
            <a:ext cx="1080120" cy="720080"/>
          </a:xfrm>
          <a:prstGeom prst="wedgeEllipseCallout">
            <a:avLst>
              <a:gd name="adj1" fmla="val -36958"/>
              <a:gd name="adj2" fmla="val 86321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表揚</a:t>
            </a:r>
            <a:endParaRPr lang="zh-TW" altLang="en-US" dirty="0"/>
          </a:p>
        </p:txBody>
      </p:sp>
      <p:sp>
        <p:nvSpPr>
          <p:cNvPr id="17" name="橢圓形圖說文字 16"/>
          <p:cNvSpPr/>
          <p:nvPr/>
        </p:nvSpPr>
        <p:spPr>
          <a:xfrm>
            <a:off x="7740352" y="3645024"/>
            <a:ext cx="1080120" cy="720080"/>
          </a:xfrm>
          <a:prstGeom prst="wedgeEllipseCallout">
            <a:avLst>
              <a:gd name="adj1" fmla="val -54032"/>
              <a:gd name="adj2" fmla="val 89375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補救</a:t>
            </a:r>
            <a:endParaRPr lang="zh-TW" altLang="en-US" dirty="0"/>
          </a:p>
        </p:txBody>
      </p:sp>
      <p:sp>
        <p:nvSpPr>
          <p:cNvPr id="18" name="向右箭號 17"/>
          <p:cNvSpPr/>
          <p:nvPr/>
        </p:nvSpPr>
        <p:spPr>
          <a:xfrm>
            <a:off x="2339752" y="1434709"/>
            <a:ext cx="900100" cy="459879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7363" y="1434699"/>
            <a:ext cx="932769" cy="524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6184" y="3779130"/>
            <a:ext cx="9334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295" y="3766975"/>
            <a:ext cx="9334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766974"/>
            <a:ext cx="9334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6982" y="1440585"/>
            <a:ext cx="9334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課堂活動－師徒制－小師父協助指導</a:t>
            </a:r>
            <a:endParaRPr lang="zh-TW" altLang="en-US" dirty="0"/>
          </a:p>
        </p:txBody>
      </p:sp>
      <p:pic>
        <p:nvPicPr>
          <p:cNvPr id="3074" name="Picture 2" descr="D:\崇林國中\照片&amp;影片\714下數學課-2015-05-28認識一元一次不等式\P105043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74" y="1340768"/>
            <a:ext cx="3648406" cy="2736304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</p:pic>
      <p:pic>
        <p:nvPicPr>
          <p:cNvPr id="3075" name="Picture 3" descr="D:\崇林國中\照片&amp;影片\714下數學課-2015-05-28認識一元一次不等式\P10504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2528" y="3528392"/>
            <a:ext cx="4283968" cy="3212976"/>
          </a:xfrm>
          <a:prstGeom prst="rect">
            <a:avLst/>
          </a:prstGeom>
          <a:solidFill>
            <a:schemeClr val="bg1"/>
          </a:solidFill>
          <a:ln w="88900" cmpd="sng">
            <a:solidFill>
              <a:srgbClr val="FFFFFF"/>
            </a:solidFill>
          </a:ln>
          <a:effectLst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threePt" dir="t"/>
          </a:scene3d>
          <a:sp3d contourW="19050">
            <a:contourClr>
              <a:schemeClr val="bg1"/>
            </a:contourClr>
          </a:sp3d>
        </p:spPr>
      </p:pic>
      <p:pic>
        <p:nvPicPr>
          <p:cNvPr id="3076" name="Picture 4" descr="D:\崇林國中\照片&amp;影片\八上11.4數學課\2015-11-04 15.40.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6161" y="4238662"/>
            <a:ext cx="4425839" cy="2502706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</p:pic>
      <p:sp>
        <p:nvSpPr>
          <p:cNvPr id="7" name="文字方塊 6"/>
          <p:cNvSpPr txBox="1"/>
          <p:nvPr/>
        </p:nvSpPr>
        <p:spPr>
          <a:xfrm>
            <a:off x="4644008" y="1412776"/>
            <a:ext cx="4176464" cy="1815882"/>
          </a:xfrm>
          <a:prstGeom prst="rect">
            <a:avLst/>
          </a:prstGeom>
          <a:solidFill>
            <a:srgbClr val="93E3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一對一的</a:t>
            </a:r>
            <a:r>
              <a:rPr lang="zh-TW" altLang="en-US" sz="2800" dirty="0" smtClean="0">
                <a:solidFill>
                  <a:srgbClr val="FF0000"/>
                </a:solidFill>
              </a:rPr>
              <a:t>師徒制</a:t>
            </a:r>
            <a:r>
              <a:rPr lang="zh-TW" altLang="en-US" sz="2800" dirty="0" smtClean="0"/>
              <a:t>，讓小師父指導小徒弟作答，或再次講解老師的內容，以針對小徒弟的問題說明。</a:t>
            </a:r>
            <a:endParaRPr lang="zh-TW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課堂活動－師徒制－小徒弟練習發表</a:t>
            </a:r>
            <a:endParaRPr lang="zh-TW" altLang="en-US" dirty="0"/>
          </a:p>
        </p:txBody>
      </p:sp>
      <p:pic>
        <p:nvPicPr>
          <p:cNvPr id="4098" name="Picture 2" descr="D:\崇林國中\照片&amp;影片\714下數學課-2015-05-28認識一元一次不等式\P105044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260139"/>
            <a:ext cx="4355977" cy="3266983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</p:pic>
      <p:pic>
        <p:nvPicPr>
          <p:cNvPr id="4099" name="Picture 3" descr="D:\崇林國中\照片&amp;影片\714下數學課-2015-05-28認識一元一次不等式\P10504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1268760"/>
            <a:ext cx="2483768" cy="3311691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</p:pic>
      <p:pic>
        <p:nvPicPr>
          <p:cNvPr id="4101" name="Picture 5" descr="D:\崇林國中\照片&amp;影片\八上11.4數學課\2015-11-04 15.47.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655279"/>
            <a:ext cx="3816424" cy="2158097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</p:pic>
      <p:sp>
        <p:nvSpPr>
          <p:cNvPr id="8" name="文字方塊 7"/>
          <p:cNvSpPr txBox="1"/>
          <p:nvPr/>
        </p:nvSpPr>
        <p:spPr>
          <a:xfrm>
            <a:off x="323528" y="4869160"/>
            <a:ext cx="4104456" cy="1815882"/>
          </a:xfrm>
          <a:prstGeom prst="rect">
            <a:avLst/>
          </a:prstGeom>
          <a:solidFill>
            <a:srgbClr val="93E3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利用</a:t>
            </a:r>
            <a:r>
              <a:rPr lang="en-US" altLang="zh-TW" sz="2800" dirty="0" smtClean="0">
                <a:solidFill>
                  <a:srgbClr val="FF0000"/>
                </a:solidFill>
              </a:rPr>
              <a:t>Classroom</a:t>
            </a:r>
            <a:r>
              <a:rPr lang="zh-TW" altLang="en-US" sz="2800" dirty="0" smtClean="0">
                <a:solidFill>
                  <a:srgbClr val="FF0000"/>
                </a:solidFill>
              </a:rPr>
              <a:t>課間活動</a:t>
            </a:r>
            <a:r>
              <a:rPr lang="zh-TW" altLang="en-US" sz="2800" dirty="0" smtClean="0"/>
              <a:t>同步畫面，小師父再指導小徒弟解說解題過程，以加深印象。</a:t>
            </a:r>
            <a:endParaRPr lang="zh-TW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課堂活動－搭配</a:t>
            </a:r>
            <a:r>
              <a:rPr lang="en-US" altLang="zh-TW" dirty="0" err="1" smtClean="0"/>
              <a:t>ClassDojo</a:t>
            </a:r>
            <a:r>
              <a:rPr lang="zh-TW" altLang="en-US" dirty="0" smtClean="0"/>
              <a:t>加分集點制</a:t>
            </a:r>
            <a:endParaRPr lang="zh-TW" altLang="en-US" dirty="0"/>
          </a:p>
        </p:txBody>
      </p:sp>
      <p:pic>
        <p:nvPicPr>
          <p:cNvPr id="6146" name="Picture 2" descr="D:\崇林國中\照片&amp;影片\714下數學課-2015-05-28認識一元一次不等式\P105044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789040"/>
            <a:ext cx="3840426" cy="2880320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</p:pic>
      <p:pic>
        <p:nvPicPr>
          <p:cNvPr id="6147" name="Picture 3" descr="D:\崇林國中\照片&amp;影片\714下數學課-2015-05-28認識一元一次不等式\P10504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933056"/>
            <a:ext cx="3672408" cy="2754306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</p:pic>
      <p:pic>
        <p:nvPicPr>
          <p:cNvPr id="6148" name="Picture 4" descr="D:\崇林國中\照片&amp;影片\714下數學課-2015-05-28認識一元一次不等式\P10505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1196752"/>
            <a:ext cx="3672409" cy="2754307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</p:pic>
      <p:sp>
        <p:nvSpPr>
          <p:cNvPr id="7" name="文字方塊 6"/>
          <p:cNvSpPr txBox="1"/>
          <p:nvPr/>
        </p:nvSpPr>
        <p:spPr>
          <a:xfrm>
            <a:off x="4932040" y="1556792"/>
            <a:ext cx="3672408" cy="1815882"/>
          </a:xfrm>
          <a:prstGeom prst="rect">
            <a:avLst/>
          </a:prstGeom>
          <a:solidFill>
            <a:srgbClr val="93E3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在課堂活動時，搭配利用</a:t>
            </a:r>
            <a:r>
              <a:rPr lang="en-US" altLang="zh-TW" sz="2800" dirty="0" err="1" smtClean="0">
                <a:solidFill>
                  <a:srgbClr val="FF0000"/>
                </a:solidFill>
              </a:rPr>
              <a:t>ClassDojo</a:t>
            </a:r>
            <a:r>
              <a:rPr lang="zh-TW" altLang="en-US" sz="2800" dirty="0" smtClean="0"/>
              <a:t>系統，對小組或個人加扣點，以建立獎勵集點制。</a:t>
            </a:r>
            <a:endParaRPr lang="zh-TW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課堂活動－搭配</a:t>
            </a:r>
            <a:r>
              <a:rPr lang="en-US" altLang="zh-TW" dirty="0" err="1" smtClean="0"/>
              <a:t>Kahoot</a:t>
            </a:r>
            <a:r>
              <a:rPr lang="en-US" altLang="zh-TW" dirty="0" smtClean="0"/>
              <a:t>!</a:t>
            </a:r>
            <a:r>
              <a:rPr lang="zh-TW" altLang="en-US" dirty="0" smtClean="0"/>
              <a:t>及時回饋系統</a:t>
            </a:r>
            <a:endParaRPr lang="zh-TW" altLang="en-US" dirty="0"/>
          </a:p>
        </p:txBody>
      </p:sp>
      <p:pic>
        <p:nvPicPr>
          <p:cNvPr id="8194" name="Picture 2" descr="D:\崇林國中\照片&amp;影片\714下數學課-2015-05-28認識一元一次不等式\P105051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232756"/>
            <a:ext cx="3600400" cy="2700300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</p:pic>
      <p:pic>
        <p:nvPicPr>
          <p:cNvPr id="8195" name="Picture 3" descr="D:\崇林國中\照片&amp;影片\714下數學課-2015-05-28認識一元一次不等式\P10505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2704" y="4077580"/>
            <a:ext cx="3647728" cy="2735796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</p:pic>
      <p:pic>
        <p:nvPicPr>
          <p:cNvPr id="8196" name="Picture 4" descr="D:\崇林國中\照片&amp;影片\714下數學課-2015-05-28認識一元一次不等式\P10505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501008"/>
            <a:ext cx="4200467" cy="3150350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</p:pic>
      <p:sp>
        <p:nvSpPr>
          <p:cNvPr id="7" name="文字方塊 6"/>
          <p:cNvSpPr txBox="1"/>
          <p:nvPr/>
        </p:nvSpPr>
        <p:spPr>
          <a:xfrm>
            <a:off x="611560" y="1484784"/>
            <a:ext cx="3528392" cy="1815882"/>
          </a:xfrm>
          <a:prstGeom prst="rect">
            <a:avLst/>
          </a:prstGeom>
          <a:solidFill>
            <a:srgbClr val="93E3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後測可使用</a:t>
            </a:r>
            <a:r>
              <a:rPr lang="en-US" altLang="zh-TW" sz="2800" dirty="0" err="1" smtClean="0">
                <a:solidFill>
                  <a:srgbClr val="FF0000"/>
                </a:solidFill>
              </a:rPr>
              <a:t>Kahoot</a:t>
            </a:r>
            <a:r>
              <a:rPr lang="en-US" altLang="zh-TW" sz="2800" dirty="0" smtClean="0">
                <a:solidFill>
                  <a:srgbClr val="FF0000"/>
                </a:solidFill>
              </a:rPr>
              <a:t>!</a:t>
            </a:r>
            <a:r>
              <a:rPr lang="zh-TW" altLang="en-US" sz="2800" dirty="0" smtClean="0"/>
              <a:t>倒數計時及其音效所產生的刺激感引起學生的興趣。</a:t>
            </a:r>
            <a:endParaRPr lang="zh-TW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/>
              <a:t>範例二、一元二次方程式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340768"/>
            <a:ext cx="8686800" cy="4525963"/>
          </a:xfrm>
        </p:spPr>
        <p:txBody>
          <a:bodyPr/>
          <a:lstStyle/>
          <a:p>
            <a:r>
              <a:rPr lang="zh-TW" altLang="en-US" sz="2800" dirty="0" smtClean="0"/>
              <a:t>活動名稱：</a:t>
            </a:r>
            <a:r>
              <a:rPr lang="zh-TW" altLang="en-US" sz="2800" dirty="0" smtClean="0">
                <a:solidFill>
                  <a:srgbClr val="FF0000"/>
                </a:solidFill>
              </a:rPr>
              <a:t>崇林密室探索解密活動</a:t>
            </a:r>
            <a:endParaRPr lang="en-US" altLang="zh-TW" sz="2800" dirty="0" smtClean="0">
              <a:solidFill>
                <a:srgbClr val="FF0000"/>
              </a:solidFill>
            </a:endParaRPr>
          </a:p>
          <a:p>
            <a:r>
              <a:rPr lang="zh-TW" altLang="en-US" sz="2800" dirty="0" smtClean="0"/>
              <a:t>翻轉</a:t>
            </a:r>
            <a:r>
              <a:rPr lang="zh-TW" altLang="en-US" sz="2800" dirty="0" smtClean="0">
                <a:solidFill>
                  <a:srgbClr val="FF0000"/>
                </a:solidFill>
              </a:rPr>
              <a:t>推理式</a:t>
            </a:r>
            <a:r>
              <a:rPr lang="en-US" altLang="zh-TW" sz="2800" dirty="0" err="1" smtClean="0"/>
              <a:t>PBL</a:t>
            </a:r>
            <a:r>
              <a:rPr lang="zh-TW" altLang="en-US" sz="2800" dirty="0" smtClean="0"/>
              <a:t>教學模式：期望學生在能力的許可範圍內，給予他們主動探索的機會，讓學生得以去思考新知並架構知識。</a:t>
            </a:r>
            <a:endParaRPr lang="en-US" altLang="zh-TW" sz="2800" dirty="0" smtClean="0"/>
          </a:p>
          <a:p>
            <a:r>
              <a:rPr lang="zh-TW" altLang="en-US" sz="2800" dirty="0" smtClean="0"/>
              <a:t>預測與推論：</a:t>
            </a:r>
            <a:r>
              <a:rPr lang="zh-TW" altLang="zh-TW" sz="2800" dirty="0" smtClean="0">
                <a:solidFill>
                  <a:srgbClr val="FF0000"/>
                </a:solidFill>
              </a:rPr>
              <a:t>推論題目與密碼間的關係</a:t>
            </a:r>
            <a:r>
              <a:rPr lang="zh-TW" altLang="zh-TW" sz="2800" dirty="0" smtClean="0"/>
              <a:t>：求出一元二次方程式的解，並推論其解即為密碼中的數字</a:t>
            </a:r>
            <a:r>
              <a:rPr lang="zh-TW" altLang="en-US" sz="2800" dirty="0" smtClean="0"/>
              <a:t>。</a:t>
            </a:r>
            <a:endParaRPr lang="en-US" altLang="zh-TW" sz="2800" dirty="0" smtClean="0"/>
          </a:p>
          <a:p>
            <a:r>
              <a:rPr lang="zh-TW" altLang="en-US" sz="2800" dirty="0" smtClean="0"/>
              <a:t>數位資源：</a:t>
            </a:r>
            <a:r>
              <a:rPr lang="en-US" altLang="zh-TW" sz="2800" dirty="0" err="1" smtClean="0"/>
              <a:t>LearnMode</a:t>
            </a:r>
            <a:r>
              <a:rPr lang="zh-TW" altLang="en-US" sz="2800" dirty="0" smtClean="0"/>
              <a:t>學習吧</a:t>
            </a:r>
            <a:r>
              <a:rPr lang="en-US" altLang="zh-TW" sz="2800" dirty="0" smtClean="0"/>
              <a:t>(</a:t>
            </a:r>
            <a:r>
              <a:rPr lang="zh-TW" altLang="en-US" sz="2800" dirty="0" smtClean="0"/>
              <a:t>知識點、測驗</a:t>
            </a:r>
            <a:r>
              <a:rPr lang="en-US" altLang="zh-TW" sz="2800" dirty="0" smtClean="0"/>
              <a:t>)</a:t>
            </a:r>
            <a:r>
              <a:rPr lang="zh-TW" altLang="en-US" sz="2800" dirty="0" smtClean="0"/>
              <a:t>、</a:t>
            </a:r>
            <a:r>
              <a:rPr lang="en-US" altLang="zh-TW" sz="2800" dirty="0" smtClean="0"/>
              <a:t> </a:t>
            </a:r>
            <a:r>
              <a:rPr lang="en-US" altLang="zh-TW" sz="2800" dirty="0" err="1" smtClean="0"/>
              <a:t>Aurasma</a:t>
            </a:r>
            <a:r>
              <a:rPr lang="zh-TW" altLang="en-US" sz="2800" dirty="0" smtClean="0"/>
              <a:t>、</a:t>
            </a:r>
            <a:r>
              <a:rPr lang="en-US" altLang="zh-TW" sz="2800" dirty="0" err="1" smtClean="0"/>
              <a:t>ClassDojo</a:t>
            </a:r>
            <a:r>
              <a:rPr lang="zh-TW" altLang="en-US" sz="2800" dirty="0" smtClean="0"/>
              <a:t>、</a:t>
            </a:r>
            <a:r>
              <a:rPr lang="en-US" altLang="zh-TW" sz="2800" dirty="0" err="1" smtClean="0"/>
              <a:t>QR</a:t>
            </a:r>
            <a:r>
              <a:rPr lang="en-US" altLang="zh-TW" sz="2800" dirty="0" smtClean="0"/>
              <a:t> Code</a:t>
            </a:r>
            <a:r>
              <a:rPr lang="zh-TW" altLang="en-US" sz="2800" dirty="0" smtClean="0"/>
              <a:t>、</a:t>
            </a:r>
            <a:r>
              <a:rPr lang="en-US" altLang="zh-TW" sz="2800" dirty="0" smtClean="0"/>
              <a:t>Google</a:t>
            </a:r>
            <a:r>
              <a:rPr lang="zh-TW" altLang="en-US" sz="2800" dirty="0" smtClean="0"/>
              <a:t>表單。</a:t>
            </a:r>
            <a:endParaRPr lang="en-US" altLang="zh-TW" sz="2800" dirty="0" smtClean="0"/>
          </a:p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6176" y="5181339"/>
            <a:ext cx="2304256" cy="1531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D:\崇林國中\雲端團隊資料\創新教學設計(推理式PBL)\105.1.6密室逃脫活動照片\IMAG21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5229200"/>
            <a:ext cx="2592288" cy="1458778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38200"/>
          </a:xfrm>
        </p:spPr>
        <p:txBody>
          <a:bodyPr/>
          <a:lstStyle/>
          <a:p>
            <a:r>
              <a:rPr lang="zh-TW" altLang="en-US" dirty="0" smtClean="0"/>
              <a:t>內容大綱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080120"/>
            <a:ext cx="8424936" cy="5733256"/>
          </a:xfrm>
        </p:spPr>
        <p:txBody>
          <a:bodyPr>
            <a:normAutofit fontScale="77500" lnSpcReduction="20000"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課前準備：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altLang="zh-TW" dirty="0" smtClean="0"/>
              <a:t>1.</a:t>
            </a:r>
            <a:r>
              <a:rPr lang="zh-TW" altLang="en-US" dirty="0" smtClean="0"/>
              <a:t>善用</a:t>
            </a:r>
            <a:r>
              <a:rPr lang="zh-TW" altLang="en-US" dirty="0" smtClean="0">
                <a:solidFill>
                  <a:srgbClr val="0070C0"/>
                </a:solidFill>
              </a:rPr>
              <a:t>知識架構表</a:t>
            </a:r>
            <a:r>
              <a:rPr lang="zh-TW" altLang="en-US" dirty="0" smtClean="0"/>
              <a:t>，使用各種資源</a:t>
            </a:r>
            <a:endParaRPr lang="en-US" altLang="zh-TW" dirty="0" smtClean="0"/>
          </a:p>
          <a:p>
            <a:pPr>
              <a:buNone/>
            </a:pPr>
            <a:r>
              <a:rPr lang="en-US" altLang="zh-TW" dirty="0" smtClean="0"/>
              <a:t>2.</a:t>
            </a:r>
            <a:r>
              <a:rPr lang="zh-TW" altLang="en-US" dirty="0" smtClean="0"/>
              <a:t>觀看自學，上傳或連結</a:t>
            </a:r>
            <a:r>
              <a:rPr lang="zh-TW" altLang="en-US" dirty="0" smtClean="0">
                <a:solidFill>
                  <a:srgbClr val="0070C0"/>
                </a:solidFill>
              </a:rPr>
              <a:t>影片</a:t>
            </a:r>
            <a:endParaRPr lang="en-US" altLang="zh-TW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en-US" altLang="zh-TW" dirty="0" smtClean="0"/>
              <a:t>3</a:t>
            </a:r>
            <a:r>
              <a:rPr lang="en-US" altLang="zh-TW" dirty="0" smtClean="0"/>
              <a:t>.</a:t>
            </a:r>
            <a:r>
              <a:rPr lang="zh-TW" altLang="en-US" dirty="0" smtClean="0"/>
              <a:t>尋找資源，製作</a:t>
            </a:r>
            <a:r>
              <a:rPr lang="en-US" altLang="zh-TW" dirty="0" smtClean="0">
                <a:solidFill>
                  <a:srgbClr val="0070C0"/>
                </a:solidFill>
              </a:rPr>
              <a:t>Classroom</a:t>
            </a:r>
            <a:r>
              <a:rPr lang="zh-TW" altLang="en-US" dirty="0" smtClean="0"/>
              <a:t>課間教材</a:t>
            </a:r>
            <a:endParaRPr lang="en-US" altLang="zh-TW" dirty="0" smtClean="0"/>
          </a:p>
          <a:p>
            <a:pPr>
              <a:buNone/>
            </a:pPr>
            <a:r>
              <a:rPr lang="en-US" altLang="zh-TW" dirty="0" smtClean="0"/>
              <a:t>4</a:t>
            </a:r>
            <a:r>
              <a:rPr lang="en-US" altLang="zh-TW" dirty="0" smtClean="0"/>
              <a:t>.</a:t>
            </a:r>
            <a:r>
              <a:rPr lang="zh-TW" altLang="en-US" dirty="0" smtClean="0"/>
              <a:t>挑選題目，設定</a:t>
            </a:r>
            <a:r>
              <a:rPr lang="en-US" altLang="zh-TW" dirty="0" smtClean="0">
                <a:solidFill>
                  <a:srgbClr val="0070C0"/>
                </a:solidFill>
              </a:rPr>
              <a:t>Practice</a:t>
            </a:r>
            <a:r>
              <a:rPr lang="zh-TW" altLang="en-US" dirty="0" smtClean="0"/>
              <a:t>測驗</a:t>
            </a:r>
            <a:endParaRPr lang="en-US" altLang="zh-TW" dirty="0" smtClean="0"/>
          </a:p>
          <a:p>
            <a:pPr>
              <a:buNone/>
            </a:pPr>
            <a:r>
              <a:rPr lang="en-US" altLang="zh-TW" dirty="0" smtClean="0"/>
              <a:t>5</a:t>
            </a:r>
            <a:r>
              <a:rPr lang="en-US" altLang="zh-TW" dirty="0" smtClean="0"/>
              <a:t>.</a:t>
            </a:r>
            <a:r>
              <a:rPr lang="zh-TW" altLang="en-US" dirty="0" smtClean="0"/>
              <a:t>加入</a:t>
            </a:r>
            <a:r>
              <a:rPr lang="zh-TW" altLang="en-US" dirty="0" smtClean="0">
                <a:solidFill>
                  <a:srgbClr val="0070C0"/>
                </a:solidFill>
              </a:rPr>
              <a:t>作業</a:t>
            </a:r>
            <a:r>
              <a:rPr lang="zh-TW" altLang="en-US" dirty="0" smtClean="0"/>
              <a:t>，課後練習</a:t>
            </a:r>
            <a:endParaRPr lang="en-US" altLang="zh-TW" dirty="0" smtClean="0"/>
          </a:p>
          <a:p>
            <a:r>
              <a:rPr lang="zh-TW" altLang="en-US" dirty="0" smtClean="0">
                <a:solidFill>
                  <a:srgbClr val="FF0000"/>
                </a:solidFill>
              </a:rPr>
              <a:t>課堂活動：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altLang="zh-TW" dirty="0" smtClean="0"/>
              <a:t>1</a:t>
            </a:r>
            <a:r>
              <a:rPr lang="en-US" altLang="zh-TW" dirty="0" smtClean="0"/>
              <a:t>.</a:t>
            </a:r>
            <a:r>
              <a:rPr lang="zh-TW" altLang="en-US" dirty="0" smtClean="0"/>
              <a:t>觀看</a:t>
            </a:r>
            <a:r>
              <a:rPr lang="en-US" altLang="zh-TW" dirty="0" err="1" smtClean="0"/>
              <a:t>Learnmode</a:t>
            </a:r>
            <a:r>
              <a:rPr lang="zh-TW" altLang="en-US" dirty="0" smtClean="0"/>
              <a:t>知識點的教學影片</a:t>
            </a:r>
            <a:endParaRPr lang="en-US" altLang="zh-TW" dirty="0" smtClean="0"/>
          </a:p>
          <a:p>
            <a:pPr>
              <a:buNone/>
            </a:pPr>
            <a:r>
              <a:rPr lang="en-US" altLang="zh-TW" dirty="0" smtClean="0"/>
              <a:t>2.</a:t>
            </a:r>
            <a:r>
              <a:rPr lang="zh-TW" altLang="en-US" dirty="0" smtClean="0"/>
              <a:t>實施</a:t>
            </a:r>
            <a:r>
              <a:rPr lang="en-US" altLang="zh-TW" dirty="0" smtClean="0"/>
              <a:t>Classroom</a:t>
            </a:r>
            <a:r>
              <a:rPr lang="zh-TW" altLang="en-US" dirty="0" smtClean="0"/>
              <a:t>教材及課間活動</a:t>
            </a:r>
            <a:endParaRPr lang="en-US" altLang="zh-TW" dirty="0" smtClean="0"/>
          </a:p>
          <a:p>
            <a:pPr>
              <a:buNone/>
            </a:pPr>
            <a:r>
              <a:rPr lang="en-US" altLang="zh-TW" dirty="0" err="1" smtClean="0"/>
              <a:t>3</a:t>
            </a:r>
            <a:r>
              <a:rPr lang="en-US" altLang="zh-TW" dirty="0" err="1" smtClean="0"/>
              <a:t>.Practice</a:t>
            </a:r>
            <a:r>
              <a:rPr lang="zh-TW" altLang="en-US" dirty="0" smtClean="0"/>
              <a:t>測驗實施</a:t>
            </a:r>
            <a:endParaRPr lang="en-US" altLang="zh-TW" dirty="0" smtClean="0"/>
          </a:p>
          <a:p>
            <a:pPr>
              <a:buNone/>
            </a:pPr>
            <a:r>
              <a:rPr lang="en-US" altLang="zh-TW" dirty="0" smtClean="0"/>
              <a:t>4.</a:t>
            </a:r>
            <a:r>
              <a:rPr lang="zh-TW" altLang="en-US" dirty="0" smtClean="0"/>
              <a:t>搭配各種</a:t>
            </a:r>
            <a:r>
              <a:rPr lang="en-US" altLang="zh-TW" dirty="0" smtClean="0"/>
              <a:t>APP</a:t>
            </a:r>
            <a:r>
              <a:rPr lang="zh-TW" altLang="en-US" dirty="0" smtClean="0"/>
              <a:t>：</a:t>
            </a:r>
            <a:r>
              <a:rPr lang="en-US" altLang="zh-TW" dirty="0" err="1" smtClean="0"/>
              <a:t>ClassDojo</a:t>
            </a:r>
            <a:r>
              <a:rPr lang="zh-TW" altLang="en-US" dirty="0" smtClean="0"/>
              <a:t>、</a:t>
            </a:r>
            <a:r>
              <a:rPr lang="en-US" altLang="zh-TW" dirty="0" err="1" smtClean="0"/>
              <a:t>Kahoot</a:t>
            </a:r>
            <a:r>
              <a:rPr lang="zh-TW" altLang="en-US" dirty="0" smtClean="0"/>
              <a:t>、</a:t>
            </a:r>
            <a:r>
              <a:rPr lang="en-US" altLang="zh-TW" dirty="0" err="1" smtClean="0"/>
              <a:t>Aurasma</a:t>
            </a:r>
            <a:r>
              <a:rPr lang="zh-TW" altLang="en-US" dirty="0" smtClean="0"/>
              <a:t>等</a:t>
            </a:r>
            <a:endParaRPr lang="en-US" altLang="zh-TW" dirty="0" smtClean="0"/>
          </a:p>
          <a:p>
            <a:pPr>
              <a:buNone/>
            </a:pPr>
            <a:r>
              <a:rPr lang="en-US" altLang="zh-TW" dirty="0" smtClean="0"/>
              <a:t>5</a:t>
            </a:r>
            <a:r>
              <a:rPr lang="en-US" altLang="zh-TW" dirty="0" smtClean="0"/>
              <a:t>.</a:t>
            </a:r>
            <a:r>
              <a:rPr lang="zh-TW" altLang="en-US" dirty="0" smtClean="0"/>
              <a:t>實施教學模式：分組合作學習－師徒制、翻轉推理式</a:t>
            </a:r>
            <a:r>
              <a:rPr lang="en-US" altLang="zh-TW" dirty="0" err="1" smtClean="0"/>
              <a:t>PBL</a:t>
            </a:r>
            <a:endParaRPr lang="en-US" altLang="zh-TW" dirty="0" smtClean="0"/>
          </a:p>
          <a:p>
            <a:r>
              <a:rPr lang="zh-TW" altLang="en-US" dirty="0" smtClean="0">
                <a:solidFill>
                  <a:srgbClr val="FF0000"/>
                </a:solidFill>
              </a:rPr>
              <a:t>課後回饋：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altLang="zh-TW" dirty="0" smtClean="0"/>
              <a:t>1.</a:t>
            </a:r>
            <a:r>
              <a:rPr lang="zh-TW" altLang="en-US" dirty="0" smtClean="0"/>
              <a:t>掃</a:t>
            </a:r>
            <a:r>
              <a:rPr lang="en-US" altLang="zh-TW" dirty="0" err="1" smtClean="0"/>
              <a:t>QR</a:t>
            </a:r>
            <a:r>
              <a:rPr lang="en-US" altLang="zh-TW" dirty="0" smtClean="0"/>
              <a:t> Code</a:t>
            </a:r>
            <a:r>
              <a:rPr lang="zh-TW" altLang="en-US" dirty="0" smtClean="0"/>
              <a:t>登入填寫</a:t>
            </a:r>
            <a:r>
              <a:rPr lang="en-US" altLang="zh-TW" dirty="0" smtClean="0"/>
              <a:t>Google</a:t>
            </a:r>
            <a:r>
              <a:rPr lang="zh-TW" altLang="en-US" dirty="0" smtClean="0"/>
              <a:t>表單學生回饋單</a:t>
            </a:r>
            <a:endParaRPr lang="en-US" altLang="zh-TW" dirty="0" smtClean="0"/>
          </a:p>
          <a:p>
            <a:pPr>
              <a:buNone/>
            </a:pPr>
            <a:r>
              <a:rPr lang="en-US" altLang="zh-TW" dirty="0" smtClean="0"/>
              <a:t>2.</a:t>
            </a:r>
            <a:r>
              <a:rPr lang="zh-TW" altLang="en-US" dirty="0" smtClean="0"/>
              <a:t>學生心得札記</a:t>
            </a:r>
            <a:endParaRPr lang="zh-TW" altLang="en-US" dirty="0"/>
          </a:p>
        </p:txBody>
      </p:sp>
      <p:pic>
        <p:nvPicPr>
          <p:cNvPr id="14339" name="Picture 3" descr="D:\崇林國中\雲端團隊資料\創新教學設計(推理式PBL)\105.1.6密室逃脫活動照片\IMAG21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8304" y="116632"/>
            <a:ext cx="3438192" cy="1944216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</p:pic>
      <p:pic>
        <p:nvPicPr>
          <p:cNvPr id="14340" name="Picture 4" descr="D:\崇林國中\照片&amp;影片\714上1031211HTC Flyer數學教學\DSC004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1" y="2382517"/>
            <a:ext cx="2862064" cy="2146548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4932040" y="4005064"/>
            <a:ext cx="1728192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單元活動設計－崇林密室</a:t>
            </a:r>
            <a:endParaRPr lang="zh-TW" altLang="en-US" dirty="0"/>
          </a:p>
        </p:txBody>
      </p:sp>
      <p:sp>
        <p:nvSpPr>
          <p:cNvPr id="4" name="向右箭號圖說文字 3"/>
          <p:cNvSpPr/>
          <p:nvPr/>
        </p:nvSpPr>
        <p:spPr>
          <a:xfrm>
            <a:off x="323528" y="1340768"/>
            <a:ext cx="3096344" cy="864096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443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向右箭號圖說文字 5"/>
          <p:cNvSpPr/>
          <p:nvPr/>
        </p:nvSpPr>
        <p:spPr>
          <a:xfrm>
            <a:off x="3491880" y="1340768"/>
            <a:ext cx="3024336" cy="864096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496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向右箭號圖說文字 6"/>
          <p:cNvSpPr/>
          <p:nvPr/>
        </p:nvSpPr>
        <p:spPr>
          <a:xfrm>
            <a:off x="6516216" y="1340768"/>
            <a:ext cx="2627784" cy="864096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489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向右箭號圖說文字 7"/>
          <p:cNvSpPr/>
          <p:nvPr/>
        </p:nvSpPr>
        <p:spPr>
          <a:xfrm>
            <a:off x="1691680" y="4005064"/>
            <a:ext cx="3240360" cy="864096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497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323528" y="1556792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/>
              <a:t>翻轉自學</a:t>
            </a:r>
            <a:endParaRPr lang="zh-TW" altLang="en-US" sz="24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3491880" y="1412776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/>
              <a:t>釐清概念與線索</a:t>
            </a:r>
            <a:endParaRPr lang="zh-TW" altLang="en-US" sz="24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6660232" y="1340768"/>
            <a:ext cx="122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/>
              <a:t>預測與推論</a:t>
            </a:r>
            <a:endParaRPr lang="zh-TW" altLang="en-US" sz="24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1763688" y="4005064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/>
              <a:t>決定最適方案</a:t>
            </a:r>
            <a:endParaRPr lang="zh-TW" altLang="en-US" sz="2400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5076056" y="4005064"/>
            <a:ext cx="144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/>
              <a:t>實施展示與反思</a:t>
            </a:r>
            <a:endParaRPr lang="zh-TW" altLang="en-US" sz="2400" dirty="0"/>
          </a:p>
        </p:txBody>
      </p:sp>
      <p:pic>
        <p:nvPicPr>
          <p:cNvPr id="15" name="內容版面配置區 1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227" y="2276872"/>
            <a:ext cx="2800597" cy="1584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1840" y="2276872"/>
            <a:ext cx="2736304" cy="15398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4488" y="2276872"/>
            <a:ext cx="2880000" cy="1593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5013176"/>
            <a:ext cx="2880000" cy="159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5013176"/>
            <a:ext cx="2880000" cy="1606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圓角矩形圖說文字 19"/>
          <p:cNvSpPr/>
          <p:nvPr/>
        </p:nvSpPr>
        <p:spPr>
          <a:xfrm>
            <a:off x="1835696" y="1916832"/>
            <a:ext cx="1301470" cy="812129"/>
          </a:xfrm>
          <a:prstGeom prst="wedgeRoundRectCallout">
            <a:avLst>
              <a:gd name="adj1" fmla="val -71916"/>
              <a:gd name="adj2" fmla="val 49916"/>
              <a:gd name="adj3" fmla="val 16667"/>
            </a:avLst>
          </a:prstGeom>
          <a:ln>
            <a:solidFill>
              <a:schemeClr val="accent2">
                <a:shade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dirty="0" smtClean="0"/>
              <a:t>課前</a:t>
            </a:r>
            <a:r>
              <a:rPr lang="en-US" altLang="zh-TW" sz="1600" dirty="0" err="1" smtClean="0"/>
              <a:t>LearnMode</a:t>
            </a:r>
            <a:r>
              <a:rPr lang="zh-TW" altLang="en-US" sz="1600" dirty="0" smtClean="0"/>
              <a:t>影片自學</a:t>
            </a:r>
            <a:endParaRPr lang="zh-TW" altLang="en-US" sz="1600" dirty="0"/>
          </a:p>
        </p:txBody>
      </p:sp>
      <p:sp>
        <p:nvSpPr>
          <p:cNvPr id="22" name="圓角矩形圖說文字 21"/>
          <p:cNvSpPr/>
          <p:nvPr/>
        </p:nvSpPr>
        <p:spPr>
          <a:xfrm>
            <a:off x="5076056" y="1916832"/>
            <a:ext cx="1301470" cy="812129"/>
          </a:xfrm>
          <a:prstGeom prst="wedgeRoundRectCallout">
            <a:avLst>
              <a:gd name="adj1" fmla="val -70445"/>
              <a:gd name="adj2" fmla="val 51622"/>
              <a:gd name="adj3" fmla="val 16667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/>
              <a:t>教師提供線索釐清概</a:t>
            </a:r>
            <a:r>
              <a:rPr lang="zh-TW" altLang="en-US" sz="1600" dirty="0"/>
              <a:t>念</a:t>
            </a:r>
          </a:p>
        </p:txBody>
      </p:sp>
      <p:sp>
        <p:nvSpPr>
          <p:cNvPr id="23" name="圓角矩形圖說文字 22"/>
          <p:cNvSpPr/>
          <p:nvPr/>
        </p:nvSpPr>
        <p:spPr>
          <a:xfrm>
            <a:off x="7740352" y="1916832"/>
            <a:ext cx="1403648" cy="792088"/>
          </a:xfrm>
          <a:prstGeom prst="wedgeRoundRectCallout">
            <a:avLst>
              <a:gd name="adj1" fmla="val -60010"/>
              <a:gd name="adj2" fmla="val 8467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dirty="0" smtClean="0"/>
              <a:t>運用擴增實境搜尋預測可能解答</a:t>
            </a:r>
            <a:endParaRPr lang="zh-TW" altLang="en-US" sz="1600" dirty="0"/>
          </a:p>
        </p:txBody>
      </p:sp>
      <p:sp>
        <p:nvSpPr>
          <p:cNvPr id="24" name="圓角矩形圖說文字 23"/>
          <p:cNvSpPr/>
          <p:nvPr/>
        </p:nvSpPr>
        <p:spPr>
          <a:xfrm>
            <a:off x="3419872" y="4581128"/>
            <a:ext cx="1301470" cy="812129"/>
          </a:xfrm>
          <a:prstGeom prst="wedgeRoundRectCallout">
            <a:avLst>
              <a:gd name="adj1" fmla="val -67658"/>
              <a:gd name="adj2" fmla="val 46504"/>
              <a:gd name="adj3" fmla="val 16667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dirty="0" smtClean="0"/>
              <a:t>選擇最適合解題方式</a:t>
            </a:r>
            <a:endParaRPr lang="zh-TW" altLang="en-US" sz="1600" dirty="0"/>
          </a:p>
        </p:txBody>
      </p:sp>
      <p:sp>
        <p:nvSpPr>
          <p:cNvPr id="25" name="圓角矩形圖說文字 24"/>
          <p:cNvSpPr/>
          <p:nvPr/>
        </p:nvSpPr>
        <p:spPr>
          <a:xfrm>
            <a:off x="6660232" y="4509120"/>
            <a:ext cx="1301470" cy="812129"/>
          </a:xfrm>
          <a:prstGeom prst="wedgeRoundRectCallout">
            <a:avLst>
              <a:gd name="adj1" fmla="val -84742"/>
              <a:gd name="adj2" fmla="val 48128"/>
              <a:gd name="adj3" fmla="val 1666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dirty="0" smtClean="0"/>
              <a:t>發表成果</a:t>
            </a:r>
            <a:endParaRPr lang="en-US" altLang="zh-TW" sz="1600" dirty="0" smtClean="0"/>
          </a:p>
          <a:p>
            <a:r>
              <a:rPr lang="zh-TW" altLang="en-US" sz="1600" dirty="0" smtClean="0"/>
              <a:t>應證</a:t>
            </a:r>
            <a:r>
              <a:rPr lang="zh-TW" altLang="en-US" sz="1600" dirty="0"/>
              <a:t>答案</a:t>
            </a:r>
            <a:endParaRPr lang="en-US" altLang="zh-TW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課堂活動－觀看</a:t>
            </a:r>
            <a:r>
              <a:rPr lang="en-US" altLang="zh-TW" dirty="0" err="1" smtClean="0"/>
              <a:t>Learnmode</a:t>
            </a:r>
            <a:r>
              <a:rPr lang="zh-TW" altLang="en-US" dirty="0" smtClean="0"/>
              <a:t>知識點的教學影片</a:t>
            </a:r>
            <a:endParaRPr lang="zh-TW" altLang="en-US" dirty="0"/>
          </a:p>
        </p:txBody>
      </p:sp>
      <p:pic>
        <p:nvPicPr>
          <p:cNvPr id="7170" name="Picture 2" descr="D:\崇林國中\雲端團隊資料\創新教學設計(推理式PBL)\數學領域814翻轉學習照片\2015-12-09 15.22.0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392820"/>
            <a:ext cx="4195192" cy="2429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1" name="Picture 3" descr="D:\崇林國中\雲端團隊資料\創新教學設計(推理式PBL)\數學領域814翻轉學習照片\2015-12-09 15.21.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2518" y="3987490"/>
            <a:ext cx="3987954" cy="2648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2" name="Picture 4" descr="D:\崇林國中\雲端團隊資料\創新教學設計(推理式PBL)\數學領域814翻轉學習照片\2015-12-09 15.23.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688" y="3987490"/>
            <a:ext cx="4279304" cy="2648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文字方塊 6"/>
          <p:cNvSpPr txBox="1"/>
          <p:nvPr/>
        </p:nvSpPr>
        <p:spPr>
          <a:xfrm>
            <a:off x="4838924" y="1518060"/>
            <a:ext cx="3981548" cy="1815882"/>
          </a:xfrm>
          <a:prstGeom prst="rect">
            <a:avLst/>
          </a:prstGeom>
          <a:solidFill>
            <a:srgbClr val="93E3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推薦</a:t>
            </a:r>
            <a:r>
              <a:rPr lang="zh-TW" altLang="en-US" sz="2800" dirty="0" smtClean="0"/>
              <a:t>學生利用</a:t>
            </a:r>
            <a:r>
              <a:rPr lang="en-US" altLang="zh-TW" sz="2800" dirty="0" err="1" smtClean="0">
                <a:solidFill>
                  <a:srgbClr val="FF0000"/>
                </a:solidFill>
              </a:rPr>
              <a:t>Learnmode</a:t>
            </a:r>
            <a:r>
              <a:rPr lang="zh-TW" altLang="en-US" sz="2800" dirty="0" smtClean="0">
                <a:solidFill>
                  <a:srgbClr val="FF0000"/>
                </a:solidFill>
              </a:rPr>
              <a:t>學習吧的知識點</a:t>
            </a:r>
            <a:r>
              <a:rPr lang="zh-TW" altLang="en-US" sz="2800" dirty="0" smtClean="0"/>
              <a:t>所提供的教學影片，進行課前的預習。</a:t>
            </a:r>
            <a:endParaRPr lang="zh-TW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課堂活動－</a:t>
            </a:r>
            <a:r>
              <a:rPr lang="en-US" altLang="zh-TW" dirty="0" smtClean="0"/>
              <a:t> </a:t>
            </a:r>
            <a:r>
              <a:rPr lang="zh-TW" altLang="en-US" dirty="0" smtClean="0"/>
              <a:t>搭配</a:t>
            </a:r>
            <a:r>
              <a:rPr lang="en-US" altLang="zh-TW" dirty="0" err="1" smtClean="0"/>
              <a:t>Aurasma</a:t>
            </a:r>
            <a:r>
              <a:rPr lang="zh-TW" altLang="en-US" dirty="0" smtClean="0"/>
              <a:t>擴增實境</a:t>
            </a:r>
            <a:endParaRPr lang="zh-TW" altLang="en-US" dirty="0"/>
          </a:p>
        </p:txBody>
      </p:sp>
      <p:pic>
        <p:nvPicPr>
          <p:cNvPr id="9220" name="Picture 4" descr="D:\崇林國中\雲端團隊資料\創新教學設計(推理式PBL)\105.1.6密室逃脫活動照片\解謎_0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340768"/>
            <a:ext cx="4112990" cy="2232248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</p:pic>
      <p:pic>
        <p:nvPicPr>
          <p:cNvPr id="9221" name="Picture 5" descr="D:\崇林國中\雲端團隊資料\創新教學設計(推理式PBL)\105.1.6密室逃脫活動照片\IMAG21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2276872"/>
            <a:ext cx="2520280" cy="4478606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</p:pic>
      <p:sp>
        <p:nvSpPr>
          <p:cNvPr id="10" name="文字方塊 9"/>
          <p:cNvSpPr txBox="1"/>
          <p:nvPr/>
        </p:nvSpPr>
        <p:spPr>
          <a:xfrm>
            <a:off x="4499992" y="1268760"/>
            <a:ext cx="4427984" cy="954107"/>
          </a:xfrm>
          <a:prstGeom prst="rect">
            <a:avLst/>
          </a:prstGeom>
          <a:solidFill>
            <a:srgbClr val="93E3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利用</a:t>
            </a:r>
            <a:r>
              <a:rPr lang="zh-TW" altLang="en-US" sz="2800" dirty="0" smtClean="0">
                <a:solidFill>
                  <a:srgbClr val="FF0000"/>
                </a:solidFill>
              </a:rPr>
              <a:t>擴增實境</a:t>
            </a:r>
            <a:r>
              <a:rPr lang="en-US" altLang="zh-TW" sz="2800" dirty="0" smtClean="0"/>
              <a:t>APP</a:t>
            </a:r>
            <a:r>
              <a:rPr lang="zh-TW" altLang="en-US" sz="2800" dirty="0" smtClean="0"/>
              <a:t>，增加學生解題的動機與趣味性。</a:t>
            </a:r>
            <a:endParaRPr lang="zh-TW" altLang="en-US" sz="2800" dirty="0"/>
          </a:p>
        </p:txBody>
      </p:sp>
      <p:pic>
        <p:nvPicPr>
          <p:cNvPr id="1026" name="Picture 2" descr="D:\崇林國中\雲端團隊資料\創新教學設計(推理式PBL)\105.1.6密室逃脫活動照片\IMAG21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3" y="3789040"/>
            <a:ext cx="5141737" cy="2893449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課堂活動－密室逃脫解密活動</a:t>
            </a:r>
            <a:endParaRPr lang="zh-TW" altLang="en-US" dirty="0"/>
          </a:p>
        </p:txBody>
      </p:sp>
      <p:pic>
        <p:nvPicPr>
          <p:cNvPr id="4" name="Picture 2" descr="D:\崇林國中\雲端團隊資料\創新教學設計(推理式PBL)\105.1.6密室逃脫活動照片\14520803715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906862"/>
            <a:ext cx="3024336" cy="4078977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</p:pic>
      <p:pic>
        <p:nvPicPr>
          <p:cNvPr id="5" name="Picture 3" descr="D:\崇林國中\雲端團隊資料\創新教學設計(推理式PBL)\105.1.6密室逃脫活動照片\14520757727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4163472"/>
            <a:ext cx="4032448" cy="2280853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</p:pic>
      <p:pic>
        <p:nvPicPr>
          <p:cNvPr id="10242" name="Picture 2" descr="D:\崇林國中\雲端團隊資料\創新教學設計(推理式PBL)\105.1.6密室逃脫活動照片\IMAG2175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1556792"/>
            <a:ext cx="3875546" cy="2191529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</p:pic>
      <p:sp>
        <p:nvSpPr>
          <p:cNvPr id="7" name="文字方塊 6"/>
          <p:cNvSpPr txBox="1"/>
          <p:nvPr/>
        </p:nvSpPr>
        <p:spPr>
          <a:xfrm>
            <a:off x="7317704" y="1906954"/>
            <a:ext cx="1862808" cy="3970318"/>
          </a:xfrm>
          <a:prstGeom prst="rect">
            <a:avLst/>
          </a:prstGeom>
          <a:solidFill>
            <a:srgbClr val="93E3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設計密室逃脫解密活動，利用</a:t>
            </a:r>
            <a:r>
              <a:rPr lang="en-US" altLang="zh-TW" sz="2800" dirty="0" err="1" smtClean="0">
                <a:solidFill>
                  <a:srgbClr val="FF0000"/>
                </a:solidFill>
              </a:rPr>
              <a:t>Aurasma</a:t>
            </a:r>
            <a:r>
              <a:rPr lang="zh-TW" altLang="en-US" sz="2800" dirty="0" smtClean="0">
                <a:solidFill>
                  <a:srgbClr val="FF0000"/>
                </a:solidFill>
              </a:rPr>
              <a:t>擴增實境</a:t>
            </a:r>
            <a:r>
              <a:rPr lang="zh-TW" altLang="en-US" sz="2800" dirty="0" smtClean="0"/>
              <a:t>掃出題目，求出的解就是寶藏的密碼喔！</a:t>
            </a:r>
            <a:endParaRPr lang="zh-TW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課堂活動－</a:t>
            </a:r>
            <a:r>
              <a:rPr lang="en-US" altLang="zh-TW" dirty="0" smtClean="0"/>
              <a:t>Practice</a:t>
            </a:r>
            <a:r>
              <a:rPr lang="zh-TW" altLang="en-US" dirty="0" smtClean="0"/>
              <a:t>測驗實施</a:t>
            </a:r>
            <a:endParaRPr lang="zh-TW" altLang="en-US" dirty="0"/>
          </a:p>
        </p:txBody>
      </p:sp>
      <p:pic>
        <p:nvPicPr>
          <p:cNvPr id="11267" name="Picture 3" descr="D:\崇林國中\照片&amp;影片\714下數學課-2015-05-28認識一元一次不等式\P10505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95073"/>
            <a:ext cx="3528393" cy="2646295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</p:pic>
      <p:pic>
        <p:nvPicPr>
          <p:cNvPr id="11266" name="Picture 2" descr="D:\崇林國中\照片&amp;影片\714下數學課-2015-05-28認識一元一次不等式\P105048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268760"/>
            <a:ext cx="3528392" cy="2646294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</p:pic>
      <p:pic>
        <p:nvPicPr>
          <p:cNvPr id="11268" name="Picture 4" descr="D:\崇林國中\照片&amp;影片\714下數學課-2015-05-28認識一元一次不等式\P10504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1412776"/>
            <a:ext cx="4224470" cy="3168352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</p:pic>
      <p:sp>
        <p:nvSpPr>
          <p:cNvPr id="7" name="文字方塊 6"/>
          <p:cNvSpPr txBox="1"/>
          <p:nvPr/>
        </p:nvSpPr>
        <p:spPr>
          <a:xfrm>
            <a:off x="4644008" y="4797152"/>
            <a:ext cx="3888432" cy="1815882"/>
          </a:xfrm>
          <a:prstGeom prst="rect">
            <a:avLst/>
          </a:prstGeom>
          <a:solidFill>
            <a:srgbClr val="93E3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利用</a:t>
            </a:r>
            <a:r>
              <a:rPr lang="en-US" altLang="zh-TW" sz="2800" dirty="0" err="1" smtClean="0">
                <a:solidFill>
                  <a:srgbClr val="FF0000"/>
                </a:solidFill>
              </a:rPr>
              <a:t>LearnMode</a:t>
            </a:r>
            <a:r>
              <a:rPr lang="zh-TW" altLang="en-US" sz="2800" dirty="0" smtClean="0">
                <a:solidFill>
                  <a:srgbClr val="FF0000"/>
                </a:solidFill>
              </a:rPr>
              <a:t>的</a:t>
            </a:r>
            <a:r>
              <a:rPr lang="en-US" altLang="zh-TW" sz="2800" dirty="0" smtClean="0">
                <a:solidFill>
                  <a:srgbClr val="FF0000"/>
                </a:solidFill>
              </a:rPr>
              <a:t>Practice</a:t>
            </a:r>
            <a:r>
              <a:rPr lang="zh-TW" altLang="en-US" sz="2800" dirty="0" smtClean="0"/>
              <a:t>進行測驗，可立即統計分數，學生也可即時檢討錯誤。</a:t>
            </a:r>
            <a:endParaRPr lang="zh-TW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課後回饋－</a:t>
            </a:r>
            <a:r>
              <a:rPr lang="en-US" altLang="zh-TW" dirty="0" err="1" smtClean="0"/>
              <a:t>QR</a:t>
            </a:r>
            <a:r>
              <a:rPr lang="en-US" altLang="zh-TW" dirty="0" smtClean="0"/>
              <a:t> </a:t>
            </a:r>
            <a:r>
              <a:rPr lang="zh-TW" altLang="en-US" dirty="0" smtClean="0"/>
              <a:t> </a:t>
            </a:r>
            <a:r>
              <a:rPr lang="en-US" altLang="zh-TW" dirty="0" smtClean="0"/>
              <a:t>Code</a:t>
            </a:r>
            <a:r>
              <a:rPr lang="zh-TW" altLang="en-US" dirty="0" smtClean="0"/>
              <a:t>及</a:t>
            </a:r>
            <a:r>
              <a:rPr lang="en-US" altLang="zh-TW" dirty="0" err="1" smtClean="0"/>
              <a:t>google</a:t>
            </a:r>
            <a:r>
              <a:rPr lang="zh-TW" altLang="en-US" dirty="0" smtClean="0"/>
              <a:t>表單</a:t>
            </a:r>
            <a:endParaRPr lang="zh-TW" altLang="en-US" dirty="0"/>
          </a:p>
        </p:txBody>
      </p:sp>
      <p:pic>
        <p:nvPicPr>
          <p:cNvPr id="12290" name="Picture 2" descr="D:\崇林國中\照片&amp;影片\714下數學課-2015-05-28認識一元一次不等式\P105055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196752"/>
            <a:ext cx="3744416" cy="280831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2292" name="Picture 4" descr="D:\崇林國中\雲端團隊資料\創新教學設計(推理式PBL)\105.1.6密室逃脫活動照片\14520803648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0520" y="3429000"/>
            <a:ext cx="4283968" cy="3176326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</p:pic>
      <p:pic>
        <p:nvPicPr>
          <p:cNvPr id="12293" name="Picture 5" descr="D:\崇林國中\照片&amp;影片\714下數學課-2015-05-28認識一元一次不等式\20150528數學分組合作學習回饋表單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077072"/>
            <a:ext cx="4334271" cy="2708919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</p:pic>
      <p:sp>
        <p:nvSpPr>
          <p:cNvPr id="8" name="文字方塊 7"/>
          <p:cNvSpPr txBox="1"/>
          <p:nvPr/>
        </p:nvSpPr>
        <p:spPr>
          <a:xfrm>
            <a:off x="4860032" y="1412776"/>
            <a:ext cx="3923928" cy="1815882"/>
          </a:xfrm>
          <a:prstGeom prst="rect">
            <a:avLst/>
          </a:prstGeom>
          <a:solidFill>
            <a:srgbClr val="93E3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利用</a:t>
            </a:r>
            <a:r>
              <a:rPr lang="en-US" altLang="zh-TW" sz="2800" dirty="0" smtClean="0">
                <a:solidFill>
                  <a:srgbClr val="FF0000"/>
                </a:solidFill>
              </a:rPr>
              <a:t>Google</a:t>
            </a:r>
            <a:r>
              <a:rPr lang="zh-TW" altLang="en-US" sz="2800" dirty="0" smtClean="0">
                <a:solidFill>
                  <a:srgbClr val="FF0000"/>
                </a:solidFill>
              </a:rPr>
              <a:t>表單</a:t>
            </a:r>
            <a:r>
              <a:rPr lang="zh-TW" altLang="en-US" sz="2800" dirty="0" smtClean="0"/>
              <a:t>製作學生回饋單，學生可利用掃描</a:t>
            </a:r>
            <a:r>
              <a:rPr lang="en-US" altLang="zh-TW" sz="2800" dirty="0" err="1" smtClean="0">
                <a:solidFill>
                  <a:srgbClr val="FF0000"/>
                </a:solidFill>
              </a:rPr>
              <a:t>QR</a:t>
            </a:r>
            <a:r>
              <a:rPr lang="en-US" altLang="zh-TW" sz="2800" dirty="0" smtClean="0">
                <a:solidFill>
                  <a:srgbClr val="FF0000"/>
                </a:solidFill>
              </a:rPr>
              <a:t> Code</a:t>
            </a:r>
            <a:r>
              <a:rPr lang="zh-TW" altLang="en-US" sz="2800" dirty="0" smtClean="0"/>
              <a:t>的方式登入填寫並回傳活動問卷。</a:t>
            </a:r>
            <a:endParaRPr lang="zh-TW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課後回饋－學生心得札記</a:t>
            </a:r>
            <a:endParaRPr lang="zh-TW" altLang="en-US" dirty="0"/>
          </a:p>
        </p:txBody>
      </p:sp>
      <p:pic>
        <p:nvPicPr>
          <p:cNvPr id="4" name="內容版面配置區 3" descr="2016-01-07 08.48.29.jpg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1412776"/>
            <a:ext cx="2808312" cy="5040560"/>
          </a:xfrm>
          <a:prstGeom prst="rect">
            <a:avLst/>
          </a:prstGeom>
          <a:ln w="88900">
            <a:solidFill>
              <a:schemeClr val="bg1"/>
            </a:solidFill>
          </a:ln>
        </p:spPr>
      </p:pic>
      <p:pic>
        <p:nvPicPr>
          <p:cNvPr id="5" name="圖片 4" descr="2016-01-07 08.57.27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84168" y="1340768"/>
            <a:ext cx="2771577" cy="5040560"/>
          </a:xfrm>
          <a:prstGeom prst="rect">
            <a:avLst/>
          </a:prstGeom>
          <a:ln w="88900">
            <a:solidFill>
              <a:schemeClr val="bg1"/>
            </a:solidFill>
          </a:ln>
        </p:spPr>
      </p:pic>
      <p:sp>
        <p:nvSpPr>
          <p:cNvPr id="6" name="向左箭號圖說文字 5"/>
          <p:cNvSpPr/>
          <p:nvPr/>
        </p:nvSpPr>
        <p:spPr>
          <a:xfrm>
            <a:off x="2771800" y="1295400"/>
            <a:ext cx="2952328" cy="252028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3125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chemeClr val="tx1"/>
                </a:solidFill>
              </a:rPr>
              <a:t>原來數學可以成為遊戲活動且如此有趣，和組員們分工合作，有的蒐尋線索，有的負責解題，過程中的互助合作，每個人都</a:t>
            </a:r>
            <a:r>
              <a:rPr lang="zh-TW" altLang="en-US" dirty="0" smtClean="0">
                <a:solidFill>
                  <a:schemeClr val="tx1"/>
                </a:solidFill>
              </a:rPr>
              <a:t>樂在其中</a:t>
            </a:r>
            <a:endParaRPr lang="zh-TW" altLang="en-US" dirty="0"/>
          </a:p>
        </p:txBody>
      </p:sp>
      <p:sp>
        <p:nvSpPr>
          <p:cNvPr id="8" name="向右箭號圖說文字 7"/>
          <p:cNvSpPr/>
          <p:nvPr/>
        </p:nvSpPr>
        <p:spPr>
          <a:xfrm>
            <a:off x="3563888" y="3861048"/>
            <a:ext cx="2880320" cy="2963535"/>
          </a:xfrm>
          <a:prstGeom prst="rightArrowCallout">
            <a:avLst>
              <a:gd name="adj1" fmla="val 25000"/>
              <a:gd name="adj2" fmla="val 25000"/>
              <a:gd name="adj3" fmla="val 19503"/>
              <a:gd name="adj4" fmla="val 74552"/>
            </a:avLst>
          </a:prstGeom>
          <a:solidFill>
            <a:srgbClr val="93E3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>
                <a:solidFill>
                  <a:schemeClr val="tx1"/>
                </a:solidFill>
              </a:rPr>
              <a:t>帶</a:t>
            </a:r>
            <a:r>
              <a:rPr lang="zh-TW" altLang="en-US" smtClean="0">
                <a:solidFill>
                  <a:schemeClr val="tx1"/>
                </a:solidFill>
              </a:rPr>
              <a:t>著平板闖關</a:t>
            </a:r>
            <a:r>
              <a:rPr lang="zh-TW" altLang="en-US" dirty="0">
                <a:solidFill>
                  <a:schemeClr val="tx1"/>
                </a:solidFill>
              </a:rPr>
              <a:t>，這樣的分組活動會讓組員們跟著一起做，有的負責計算，有的幫忙找卡片，並和其他組競爭，讓自己更好，也學習他人優點，這是行動學習帶給來的教育意義</a:t>
            </a:r>
            <a:r>
              <a:rPr lang="zh-TW" altLang="en-US" dirty="0" smtClean="0">
                <a:solidFill>
                  <a:schemeClr val="tx1"/>
                </a:solidFill>
              </a:rPr>
              <a:t>。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243608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 smtClean="0"/>
              <a:t>感謝大家的聆聽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Thank you for your listening</a:t>
            </a:r>
            <a:endParaRPr lang="zh-TW" altLang="en-US" dirty="0"/>
          </a:p>
        </p:txBody>
      </p:sp>
      <p:pic>
        <p:nvPicPr>
          <p:cNvPr id="13314" name="Picture 2" descr="D:\崇林國中\雲端團隊資料\創新教學設計(推理式PBL)\105.1.6密室逃脫活動照片\145208032435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2102" y="1998663"/>
            <a:ext cx="6104246" cy="4525962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課前準備－善</a:t>
            </a:r>
            <a:r>
              <a:rPr lang="zh-TW" altLang="en-US" dirty="0" smtClean="0"/>
              <a:t>用知識架構表</a:t>
            </a:r>
            <a:r>
              <a:rPr lang="zh-TW" altLang="en-US" dirty="0" smtClean="0"/>
              <a:t>，</a:t>
            </a:r>
            <a:r>
              <a:rPr lang="zh-TW" altLang="en-US" dirty="0" smtClean="0"/>
              <a:t>使用</a:t>
            </a:r>
            <a:r>
              <a:rPr lang="zh-TW" altLang="en-US" dirty="0" smtClean="0"/>
              <a:t>各種</a:t>
            </a:r>
            <a:r>
              <a:rPr lang="zh-TW" altLang="en-US" dirty="0" smtClean="0"/>
              <a:t>資源</a:t>
            </a:r>
            <a:endParaRPr lang="zh-TW" altLang="en-US" dirty="0"/>
          </a:p>
        </p:txBody>
      </p:sp>
      <p:pic>
        <p:nvPicPr>
          <p:cNvPr id="3074" name="Picture 2" descr="D:\我的文件\Dropbox\螢幕截圖\螢幕截圖 2016-01-23 23.28.17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268760"/>
            <a:ext cx="3413179" cy="2133237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</p:pic>
      <p:pic>
        <p:nvPicPr>
          <p:cNvPr id="3075" name="Picture 3" descr="D:\我的文件\Dropbox\螢幕截圖\螢幕截圖 2016-01-23 23.28.2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268760"/>
            <a:ext cx="3456654" cy="2160240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</p:pic>
      <p:pic>
        <p:nvPicPr>
          <p:cNvPr id="3076" name="Picture 4" descr="D:\我的文件\Dropbox\螢幕截圖\螢幕截圖 2016-01-23 23.29.4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4509120"/>
            <a:ext cx="3600400" cy="2250074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</p:pic>
      <p:pic>
        <p:nvPicPr>
          <p:cNvPr id="3077" name="Picture 5" descr="D:\我的文件\Dropbox\螢幕截圖\螢幕截圖 2016-01-23 23.32.0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5" y="4509120"/>
            <a:ext cx="3571876" cy="2232248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</p:pic>
      <p:sp>
        <p:nvSpPr>
          <p:cNvPr id="8" name="圓角矩形 7"/>
          <p:cNvSpPr/>
          <p:nvPr/>
        </p:nvSpPr>
        <p:spPr>
          <a:xfrm>
            <a:off x="251520" y="3501008"/>
            <a:ext cx="8712968" cy="936104"/>
          </a:xfrm>
          <a:prstGeom prst="roundRect">
            <a:avLst/>
          </a:prstGeom>
          <a:solidFill>
            <a:srgbClr val="93E3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323528" y="3501008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err="1" smtClean="0"/>
              <a:t>LearnMode</a:t>
            </a:r>
            <a:r>
              <a:rPr lang="zh-TW" altLang="en-US" sz="2800" dirty="0" smtClean="0"/>
              <a:t>整理了知識架構表，可依年段、科別搜尋，也可用版本對照，將課程、影片、書籍、測驗做分類。</a:t>
            </a:r>
            <a:endParaRPr lang="zh-TW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課前準備－加入課程，編列單元名稱</a:t>
            </a:r>
            <a:endParaRPr lang="zh-TW" altLang="en-US" dirty="0"/>
          </a:p>
        </p:txBody>
      </p:sp>
      <p:pic>
        <p:nvPicPr>
          <p:cNvPr id="5" name="圖片 4" descr="螢幕截圖 2016-01-17 14.36.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3969060"/>
            <a:ext cx="4320480" cy="2700300"/>
          </a:xfrm>
          <a:prstGeom prst="rect">
            <a:avLst/>
          </a:prstGeom>
          <a:ln w="88900">
            <a:solidFill>
              <a:schemeClr val="bg1"/>
            </a:solidFill>
          </a:ln>
        </p:spPr>
      </p:pic>
      <p:pic>
        <p:nvPicPr>
          <p:cNvPr id="4" name="內容版面配置區 3" descr="螢幕截圖 2016-01-17 14.30.44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51520" y="4005064"/>
            <a:ext cx="4262874" cy="2664296"/>
          </a:xfrm>
          <a:ln w="88900">
            <a:solidFill>
              <a:schemeClr val="bg1"/>
            </a:solidFill>
          </a:ln>
        </p:spPr>
      </p:pic>
      <p:sp>
        <p:nvSpPr>
          <p:cNvPr id="6" name="文字方塊 5"/>
          <p:cNvSpPr txBox="1"/>
          <p:nvPr/>
        </p:nvSpPr>
        <p:spPr>
          <a:xfrm>
            <a:off x="4788024" y="1556792"/>
            <a:ext cx="3744416" cy="1815882"/>
          </a:xfrm>
          <a:prstGeom prst="rect">
            <a:avLst/>
          </a:prstGeom>
          <a:solidFill>
            <a:srgbClr val="93E3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課程、章節</a:t>
            </a:r>
            <a:r>
              <a:rPr lang="zh-TW" altLang="en-US" sz="2800" dirty="0" smtClean="0"/>
              <a:t>與素材</a:t>
            </a:r>
            <a:r>
              <a:rPr lang="zh-TW" altLang="en-US" sz="2800" dirty="0" smtClean="0"/>
              <a:t>：</a:t>
            </a:r>
            <a:endParaRPr lang="en-US" altLang="zh-TW" sz="2800" dirty="0" smtClean="0"/>
          </a:p>
          <a:p>
            <a:r>
              <a:rPr lang="zh-TW" altLang="en-US" sz="2800" dirty="0" smtClean="0"/>
              <a:t>數學以</a:t>
            </a:r>
            <a:r>
              <a:rPr lang="zh-TW" altLang="en-US" sz="2800" dirty="0" smtClean="0"/>
              <a:t>每</a:t>
            </a:r>
            <a:r>
              <a:rPr lang="zh-TW" altLang="en-US" sz="2800" dirty="0" smtClean="0">
                <a:solidFill>
                  <a:srgbClr val="FF0000"/>
                </a:solidFill>
              </a:rPr>
              <a:t>單元</a:t>
            </a:r>
            <a:r>
              <a:rPr lang="zh-TW" altLang="en-US" sz="2800" dirty="0" smtClean="0"/>
              <a:t>編列，新增</a:t>
            </a:r>
            <a:r>
              <a:rPr lang="zh-TW" altLang="en-US" sz="2800" dirty="0" smtClean="0"/>
              <a:t>各</a:t>
            </a:r>
            <a:r>
              <a:rPr lang="zh-TW" altLang="en-US" sz="2800" dirty="0" smtClean="0"/>
              <a:t>單元</a:t>
            </a:r>
            <a:r>
              <a:rPr lang="zh-TW" altLang="en-US" sz="2800" dirty="0" smtClean="0">
                <a:solidFill>
                  <a:srgbClr val="FF0000"/>
                </a:solidFill>
              </a:rPr>
              <a:t>課間</a:t>
            </a:r>
            <a:r>
              <a:rPr lang="zh-TW" altLang="en-US" sz="2800" dirty="0" smtClean="0">
                <a:solidFill>
                  <a:srgbClr val="FF0000"/>
                </a:solidFill>
              </a:rPr>
              <a:t>教材、測驗</a:t>
            </a:r>
            <a:r>
              <a:rPr lang="zh-TW" altLang="en-US" sz="2800" dirty="0" smtClean="0"/>
              <a:t>等所需的教學素材</a:t>
            </a:r>
            <a:r>
              <a:rPr lang="zh-TW" altLang="en-US" sz="2800" dirty="0" smtClean="0"/>
              <a:t>。</a:t>
            </a:r>
            <a:endParaRPr lang="zh-TW" altLang="en-US" sz="2800" dirty="0" smtClean="0"/>
          </a:p>
        </p:txBody>
      </p:sp>
      <p:pic>
        <p:nvPicPr>
          <p:cNvPr id="4098" name="Picture 2" descr="D:\我的文件\Dropbox\螢幕截圖\螢幕截圖 2016-01-23 23.53.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268760"/>
            <a:ext cx="4176464" cy="2610085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課前準備－觀看</a:t>
            </a:r>
            <a:r>
              <a:rPr lang="zh-TW" altLang="en-US" dirty="0" smtClean="0"/>
              <a:t>自學，上傳或連結影片</a:t>
            </a:r>
            <a:endParaRPr lang="zh-TW" altLang="en-US" dirty="0"/>
          </a:p>
        </p:txBody>
      </p:sp>
      <p:pic>
        <p:nvPicPr>
          <p:cNvPr id="2050" name="Picture 2" descr="D:\我的文件\Dropbox\螢幕截圖\螢幕截圖 2016-01-23 23.10.39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7" y="1268760"/>
            <a:ext cx="4723725" cy="2952328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</p:pic>
      <p:pic>
        <p:nvPicPr>
          <p:cNvPr id="2051" name="Picture 3" descr="D:\我的文件\Dropbox\螢幕截圖\螢幕截圖 2016-01-23 23.10.1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3402020"/>
            <a:ext cx="5302326" cy="3313695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</p:pic>
      <p:sp>
        <p:nvSpPr>
          <p:cNvPr id="9" name="文字方塊 8"/>
          <p:cNvSpPr txBox="1"/>
          <p:nvPr/>
        </p:nvSpPr>
        <p:spPr>
          <a:xfrm>
            <a:off x="5868144" y="1340768"/>
            <a:ext cx="3096344" cy="1815882"/>
          </a:xfrm>
          <a:prstGeom prst="rect">
            <a:avLst/>
          </a:prstGeom>
          <a:solidFill>
            <a:srgbClr val="93E3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可直接上傳影片檔，也可連結</a:t>
            </a:r>
            <a:r>
              <a:rPr lang="en-US" altLang="zh-TW" sz="2800" dirty="0" err="1" smtClean="0"/>
              <a:t>youtube</a:t>
            </a:r>
            <a:r>
              <a:rPr lang="zh-TW" altLang="en-US" sz="2800" dirty="0" smtClean="0"/>
              <a:t>的影片，更可搜尋知識點影片</a:t>
            </a:r>
            <a:r>
              <a:rPr lang="zh-TW" altLang="en-US" sz="2800" dirty="0" smtClean="0"/>
              <a:t>。</a:t>
            </a:r>
            <a:endParaRPr lang="zh-TW" altLang="en-US" sz="2800" dirty="0" smtClean="0"/>
          </a:p>
        </p:txBody>
      </p:sp>
      <p:sp>
        <p:nvSpPr>
          <p:cNvPr id="10" name="向左箭號 9"/>
          <p:cNvSpPr/>
          <p:nvPr/>
        </p:nvSpPr>
        <p:spPr>
          <a:xfrm>
            <a:off x="4860032" y="1988840"/>
            <a:ext cx="1008112" cy="648072"/>
          </a:xfrm>
          <a:prstGeom prst="lef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539552" y="4725144"/>
            <a:ext cx="2376264" cy="1384995"/>
          </a:xfrm>
          <a:prstGeom prst="rect">
            <a:avLst/>
          </a:prstGeom>
          <a:solidFill>
            <a:srgbClr val="93E3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網頁上，教師後台觀看影片的</a:t>
            </a:r>
            <a:r>
              <a:rPr lang="zh-TW" altLang="en-US" sz="2800" dirty="0" smtClean="0"/>
              <a:t>效果。</a:t>
            </a:r>
            <a:endParaRPr lang="zh-TW" altLang="en-US" sz="2800" dirty="0" smtClean="0"/>
          </a:p>
        </p:txBody>
      </p:sp>
      <p:sp>
        <p:nvSpPr>
          <p:cNvPr id="12" name="向右箭號 11"/>
          <p:cNvSpPr/>
          <p:nvPr/>
        </p:nvSpPr>
        <p:spPr>
          <a:xfrm>
            <a:off x="2915816" y="5085184"/>
            <a:ext cx="864096" cy="576064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課前準備－尋找資源，製作課間教材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5940152" y="1772816"/>
            <a:ext cx="2736304" cy="1384995"/>
          </a:xfrm>
          <a:prstGeom prst="rect">
            <a:avLst/>
          </a:prstGeom>
          <a:solidFill>
            <a:srgbClr val="93E3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入門：使用</a:t>
            </a:r>
            <a:r>
              <a:rPr lang="zh-TW" altLang="en-US" sz="2800" dirty="0" smtClean="0">
                <a:solidFill>
                  <a:srgbClr val="FF0000"/>
                </a:solidFill>
              </a:rPr>
              <a:t>教學光碟</a:t>
            </a:r>
            <a:r>
              <a:rPr lang="zh-TW" altLang="en-US" sz="2800" dirty="0" smtClean="0"/>
              <a:t>的課本內容</a:t>
            </a:r>
            <a:r>
              <a:rPr lang="en-US" altLang="zh-TW" sz="2800" dirty="0" err="1" smtClean="0"/>
              <a:t>PPT</a:t>
            </a:r>
            <a:r>
              <a:rPr lang="zh-TW" altLang="en-US" sz="2800" dirty="0"/>
              <a:t>檔</a:t>
            </a:r>
            <a:r>
              <a:rPr lang="zh-TW" altLang="en-US" sz="2800" dirty="0" smtClean="0"/>
              <a:t>修改製作。</a:t>
            </a:r>
            <a:endParaRPr lang="zh-TW" altLang="en-US" sz="2800" dirty="0"/>
          </a:p>
        </p:txBody>
      </p:sp>
      <p:sp>
        <p:nvSpPr>
          <p:cNvPr id="7" name="向左箭號 6"/>
          <p:cNvSpPr/>
          <p:nvPr/>
        </p:nvSpPr>
        <p:spPr>
          <a:xfrm>
            <a:off x="5076056" y="2276872"/>
            <a:ext cx="864096" cy="576064"/>
          </a:xfrm>
          <a:prstGeom prst="lef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 descr="螢幕截圖 2016-01-17 15.11.3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25550" y="3573016"/>
            <a:ext cx="4773623" cy="2983514"/>
          </a:xfrm>
          <a:prstGeom prst="rect">
            <a:avLst/>
          </a:prstGeom>
          <a:ln w="88900">
            <a:solidFill>
              <a:schemeClr val="bg1"/>
            </a:solidFill>
          </a:ln>
        </p:spPr>
      </p:pic>
      <p:pic>
        <p:nvPicPr>
          <p:cNvPr id="4" name="內容版面配置區 3" descr="螢幕截圖 2016-01-17 14.45.12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67544" y="1412776"/>
            <a:ext cx="4612719" cy="2882949"/>
          </a:xfrm>
          <a:ln w="88900">
            <a:solidFill>
              <a:schemeClr val="bg1"/>
            </a:solidFill>
          </a:ln>
        </p:spPr>
      </p:pic>
      <p:sp>
        <p:nvSpPr>
          <p:cNvPr id="11" name="文字方塊 10"/>
          <p:cNvSpPr txBox="1"/>
          <p:nvPr/>
        </p:nvSpPr>
        <p:spPr>
          <a:xfrm>
            <a:off x="251520" y="4636293"/>
            <a:ext cx="3096344" cy="1384995"/>
          </a:xfrm>
          <a:prstGeom prst="rect">
            <a:avLst/>
          </a:prstGeom>
          <a:solidFill>
            <a:srgbClr val="93E3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rgbClr val="FF0000"/>
                </a:solidFill>
              </a:rPr>
              <a:t>挖空格或調整書寫版面</a:t>
            </a:r>
            <a:r>
              <a:rPr lang="zh-TW" altLang="en-US" sz="2800" dirty="0" smtClean="0"/>
              <a:t>，以利課堂教學互動時填寫。</a:t>
            </a:r>
            <a:endParaRPr lang="zh-TW" altLang="en-US" sz="2800" dirty="0"/>
          </a:p>
        </p:txBody>
      </p:sp>
      <p:sp>
        <p:nvSpPr>
          <p:cNvPr id="12" name="向右箭號 11"/>
          <p:cNvSpPr/>
          <p:nvPr/>
        </p:nvSpPr>
        <p:spPr>
          <a:xfrm>
            <a:off x="3347864" y="5085184"/>
            <a:ext cx="1080120" cy="504056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課前準備－課間</a:t>
            </a:r>
            <a:r>
              <a:rPr lang="zh-TW" altLang="en-US" dirty="0" smtClean="0"/>
              <a:t>教材加入</a:t>
            </a:r>
            <a:r>
              <a:rPr lang="zh-TW" altLang="en-US" dirty="0" smtClean="0"/>
              <a:t>課堂活動</a:t>
            </a:r>
            <a:endParaRPr lang="zh-TW" altLang="en-US" dirty="0"/>
          </a:p>
        </p:txBody>
      </p:sp>
      <p:pic>
        <p:nvPicPr>
          <p:cNvPr id="5" name="圖片 4" descr="螢幕截圖 2016-01-17 15.10.2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412776"/>
            <a:ext cx="4680520" cy="2925325"/>
          </a:xfrm>
          <a:prstGeom prst="rect">
            <a:avLst/>
          </a:prstGeom>
          <a:ln w="88900">
            <a:solidFill>
              <a:schemeClr val="bg1"/>
            </a:solidFill>
          </a:ln>
        </p:spPr>
      </p:pic>
      <p:sp>
        <p:nvSpPr>
          <p:cNvPr id="6" name="文字方塊 5"/>
          <p:cNvSpPr txBox="1"/>
          <p:nvPr/>
        </p:nvSpPr>
        <p:spPr>
          <a:xfrm>
            <a:off x="5724128" y="1628800"/>
            <a:ext cx="3096344" cy="1815882"/>
          </a:xfrm>
          <a:prstGeom prst="rect">
            <a:avLst/>
          </a:prstGeom>
          <a:solidFill>
            <a:srgbClr val="93E3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插入課本隨堂練習的課堂活動，可使用單選、多選、是非及塗鴉題。</a:t>
            </a:r>
            <a:endParaRPr lang="zh-TW" altLang="en-US" sz="2800" dirty="0"/>
          </a:p>
        </p:txBody>
      </p:sp>
      <p:sp>
        <p:nvSpPr>
          <p:cNvPr id="7" name="向左箭號 6"/>
          <p:cNvSpPr/>
          <p:nvPr/>
        </p:nvSpPr>
        <p:spPr>
          <a:xfrm>
            <a:off x="4788024" y="2420888"/>
            <a:ext cx="936104" cy="432048"/>
          </a:xfrm>
          <a:prstGeom prst="lef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539552" y="4581128"/>
            <a:ext cx="3024336" cy="1815882"/>
          </a:xfrm>
          <a:prstGeom prst="rect">
            <a:avLst/>
          </a:prstGeom>
          <a:solidFill>
            <a:srgbClr val="93E3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以數學計算呈現，多以</a:t>
            </a:r>
            <a:r>
              <a:rPr lang="zh-TW" altLang="en-US" sz="2800" dirty="0" smtClean="0">
                <a:solidFill>
                  <a:srgbClr val="FF0000"/>
                </a:solidFill>
              </a:rPr>
              <a:t>塗鴉題</a:t>
            </a:r>
            <a:r>
              <a:rPr lang="zh-TW" altLang="en-US" sz="2800" dirty="0" smtClean="0"/>
              <a:t>為主，學生可用手寫或拍照課本作答。</a:t>
            </a:r>
            <a:endParaRPr lang="zh-TW" altLang="en-US" sz="2800" dirty="0"/>
          </a:p>
        </p:txBody>
      </p:sp>
      <p:pic>
        <p:nvPicPr>
          <p:cNvPr id="11" name="內容版面配置區 10" descr="螢幕截圖 2016-01-17 15.24.34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427984" y="3789040"/>
            <a:ext cx="4417049" cy="2760656"/>
          </a:xfrm>
          <a:ln w="88900">
            <a:solidFill>
              <a:schemeClr val="bg1"/>
            </a:solidFill>
          </a:ln>
        </p:spPr>
      </p:pic>
      <p:sp>
        <p:nvSpPr>
          <p:cNvPr id="9" name="向右箭號 8"/>
          <p:cNvSpPr/>
          <p:nvPr/>
        </p:nvSpPr>
        <p:spPr>
          <a:xfrm>
            <a:off x="3563888" y="5229200"/>
            <a:ext cx="1008112" cy="432048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課前準備－挑選題目，設定</a:t>
            </a:r>
            <a:r>
              <a:rPr lang="en-US" altLang="zh-TW" dirty="0" smtClean="0"/>
              <a:t>Practice</a:t>
            </a:r>
            <a:r>
              <a:rPr lang="zh-TW" altLang="en-US" dirty="0" smtClean="0"/>
              <a:t>測驗</a:t>
            </a:r>
            <a:endParaRPr lang="zh-TW" altLang="en-US" dirty="0"/>
          </a:p>
        </p:txBody>
      </p:sp>
      <p:pic>
        <p:nvPicPr>
          <p:cNvPr id="4" name="內容版面配置區 3" descr="螢幕截圖 2016-01-17 15.33.00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1412776"/>
            <a:ext cx="4382293" cy="2738933"/>
          </a:xfrm>
          <a:ln w="88900">
            <a:solidFill>
              <a:schemeClr val="bg1"/>
            </a:solidFill>
          </a:ln>
        </p:spPr>
      </p:pic>
      <p:pic>
        <p:nvPicPr>
          <p:cNvPr id="5" name="圖片 4" descr="螢幕截圖 2016-01-17 15.35.4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3717032"/>
            <a:ext cx="4499992" cy="2812495"/>
          </a:xfrm>
          <a:prstGeom prst="rect">
            <a:avLst/>
          </a:prstGeom>
          <a:ln w="88900">
            <a:solidFill>
              <a:schemeClr val="bg1"/>
            </a:solidFill>
          </a:ln>
        </p:spPr>
      </p:pic>
      <p:sp>
        <p:nvSpPr>
          <p:cNvPr id="6" name="文字方塊 5"/>
          <p:cNvSpPr txBox="1"/>
          <p:nvPr/>
        </p:nvSpPr>
        <p:spPr>
          <a:xfrm>
            <a:off x="395536" y="4365104"/>
            <a:ext cx="3600400" cy="2246769"/>
          </a:xfrm>
          <a:prstGeom prst="rect">
            <a:avLst/>
          </a:prstGeom>
          <a:solidFill>
            <a:srgbClr val="93E3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測驗後可查看及下載成績，但在</a:t>
            </a:r>
            <a:r>
              <a:rPr lang="zh-TW" altLang="en-US" sz="2800" dirty="0" smtClean="0">
                <a:solidFill>
                  <a:srgbClr val="FF0000"/>
                </a:solidFill>
              </a:rPr>
              <a:t>填充題型</a:t>
            </a:r>
            <a:r>
              <a:rPr lang="zh-TW" altLang="en-US" sz="2800" dirty="0" smtClean="0"/>
              <a:t>需注意學生的作答需和答案一致，如大小寫及空格等。</a:t>
            </a:r>
            <a:endParaRPr lang="zh-TW" altLang="en-US" sz="28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5364088" y="1340768"/>
            <a:ext cx="3456384" cy="2308324"/>
          </a:xfrm>
          <a:prstGeom prst="rect">
            <a:avLst/>
          </a:prstGeom>
          <a:solidFill>
            <a:srgbClr val="93E3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dirty="0" smtClean="0"/>
              <a:t>製作</a:t>
            </a:r>
            <a:r>
              <a:rPr lang="en-US" altLang="zh-TW" sz="2400" dirty="0" smtClean="0"/>
              <a:t>Practice</a:t>
            </a:r>
            <a:r>
              <a:rPr lang="zh-TW" altLang="en-US" sz="2400" dirty="0" smtClean="0"/>
              <a:t>測驗卷，可各題編寫，也可用</a:t>
            </a:r>
            <a:r>
              <a:rPr lang="en-US" altLang="zh-TW" sz="2400" dirty="0" smtClean="0"/>
              <a:t>word</a:t>
            </a:r>
            <a:r>
              <a:rPr lang="zh-TW" altLang="en-US" sz="2400" dirty="0" smtClean="0"/>
              <a:t>或</a:t>
            </a:r>
            <a:r>
              <a:rPr lang="en-US" altLang="zh-TW" sz="2400" dirty="0" err="1" smtClean="0"/>
              <a:t>pdf</a:t>
            </a:r>
            <a:r>
              <a:rPr lang="zh-TW" altLang="en-US" sz="2400" dirty="0" smtClean="0"/>
              <a:t>檔上傳設定座標、解答及配分，製作方式</a:t>
            </a:r>
            <a:r>
              <a:rPr lang="zh-TW" altLang="en-US" sz="2400" dirty="0" smtClean="0">
                <a:solidFill>
                  <a:srgbClr val="FF0000"/>
                </a:solidFill>
              </a:rPr>
              <a:t>非常簡便</a:t>
            </a:r>
            <a:r>
              <a:rPr lang="zh-TW" altLang="en-US" sz="2400" dirty="0" smtClean="0"/>
              <a:t>，有選擇、</a:t>
            </a:r>
            <a:r>
              <a:rPr lang="zh-TW" altLang="en-US" sz="2400" dirty="0" smtClean="0"/>
              <a:t>是非、填充，還可英聽。</a:t>
            </a:r>
            <a:endParaRPr lang="zh-TW" altLang="en-US" sz="2400" dirty="0"/>
          </a:p>
        </p:txBody>
      </p:sp>
      <p:sp>
        <p:nvSpPr>
          <p:cNvPr id="8" name="向左箭號 7"/>
          <p:cNvSpPr/>
          <p:nvPr/>
        </p:nvSpPr>
        <p:spPr>
          <a:xfrm>
            <a:off x="4499992" y="2492896"/>
            <a:ext cx="864096" cy="504056"/>
          </a:xfrm>
          <a:prstGeom prst="lef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向右箭號 8"/>
          <p:cNvSpPr/>
          <p:nvPr/>
        </p:nvSpPr>
        <p:spPr>
          <a:xfrm>
            <a:off x="3995936" y="5085184"/>
            <a:ext cx="1080120" cy="576064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課前準備－加入</a:t>
            </a:r>
            <a:r>
              <a:rPr lang="zh-TW" altLang="en-US" dirty="0" smtClean="0"/>
              <a:t>作業，課後練習</a:t>
            </a:r>
            <a:endParaRPr lang="zh-TW" altLang="en-US" dirty="0"/>
          </a:p>
        </p:txBody>
      </p:sp>
      <p:pic>
        <p:nvPicPr>
          <p:cNvPr id="1026" name="Picture 2" descr="D:\我的文件\Dropbox\螢幕截圖\螢幕截圖 2016-01-23 23.00.59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340768"/>
            <a:ext cx="4063028" cy="2539392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</p:pic>
      <p:pic>
        <p:nvPicPr>
          <p:cNvPr id="1027" name="Picture 3" descr="D:\我的文件\Dropbox\螢幕截圖\螢幕截圖 2016-01-23 23.01.2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916" y="4005064"/>
            <a:ext cx="4263208" cy="2664296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</p:pic>
      <p:pic>
        <p:nvPicPr>
          <p:cNvPr id="1028" name="Picture 4" descr="D:\我的文件\Dropbox\螢幕截圖\螢幕截圖 2016-01-23 23.01.2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933056"/>
            <a:ext cx="4305816" cy="2690926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</p:pic>
      <p:sp>
        <p:nvSpPr>
          <p:cNvPr id="8" name="文字方塊 7"/>
          <p:cNvSpPr txBox="1"/>
          <p:nvPr/>
        </p:nvSpPr>
        <p:spPr>
          <a:xfrm>
            <a:off x="5004048" y="1628800"/>
            <a:ext cx="3816424" cy="1815882"/>
          </a:xfrm>
          <a:prstGeom prst="rect">
            <a:avLst/>
          </a:prstGeom>
          <a:solidFill>
            <a:srgbClr val="93E3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新增作業，學生可下載作答後回傳，教師可下載</a:t>
            </a:r>
            <a:r>
              <a:rPr lang="en-US" altLang="zh-TW" sz="2800" dirty="0" smtClean="0"/>
              <a:t>EXCEL</a:t>
            </a:r>
            <a:r>
              <a:rPr lang="zh-TW" altLang="en-US" sz="2800" dirty="0" smtClean="0"/>
              <a:t>檔查看成績、平均、排名等資料</a:t>
            </a:r>
            <a:r>
              <a:rPr lang="zh-TW" altLang="en-US" sz="2800" dirty="0" smtClean="0"/>
              <a:t>。</a:t>
            </a:r>
            <a:endParaRPr lang="zh-TW" alt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旅程">
  <a:themeElements>
    <a:clrScheme name="旅程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旅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旅程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721</TotalTime>
  <Words>2845</Words>
  <Application>Microsoft Office PowerPoint</Application>
  <PresentationFormat>如螢幕大小 (4:3)</PresentationFormat>
  <Paragraphs>189</Paragraphs>
  <Slides>27</Slides>
  <Notes>27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28" baseType="lpstr">
      <vt:lpstr>旅程</vt:lpstr>
      <vt:lpstr>崇林推動經驗分享~Learnmode學習吧！</vt:lpstr>
      <vt:lpstr>內容大綱</vt:lpstr>
      <vt:lpstr>課前準備－善用知識架構表，使用各種資源</vt:lpstr>
      <vt:lpstr>課前準備－加入課程，編列單元名稱</vt:lpstr>
      <vt:lpstr>課前準備－觀看自學，上傳或連結影片</vt:lpstr>
      <vt:lpstr>課前準備－尋找資源，製作課間教材</vt:lpstr>
      <vt:lpstr>課前準備－課間教材加入課堂活動</vt:lpstr>
      <vt:lpstr>課前準備－挑選題目，設定Practice測驗</vt:lpstr>
      <vt:lpstr>課前準備－加入作業，課後練習</vt:lpstr>
      <vt:lpstr>課堂活動－實施Classroom教材內容</vt:lpstr>
      <vt:lpstr>課堂活動－互動Classroom課間活動</vt:lpstr>
      <vt:lpstr>課堂活動－搭配使用行動載具</vt:lpstr>
      <vt:lpstr>範例一、認識一元一次不等式</vt:lpstr>
      <vt:lpstr>單元活動設計－崇林小師徒</vt:lpstr>
      <vt:lpstr>課堂活動－師徒制－小師父協助指導</vt:lpstr>
      <vt:lpstr>課堂活動－師徒制－小徒弟練習發表</vt:lpstr>
      <vt:lpstr>課堂活動－搭配ClassDojo加分集點制</vt:lpstr>
      <vt:lpstr>課堂活動－搭配Kahoot!及時回饋系統</vt:lpstr>
      <vt:lpstr>範例二、一元二次方程式</vt:lpstr>
      <vt:lpstr>單元活動設計－崇林密室</vt:lpstr>
      <vt:lpstr>課堂活動－觀看Learnmode知識點的教學影片</vt:lpstr>
      <vt:lpstr>課堂活動－ 搭配Aurasma擴增實境</vt:lpstr>
      <vt:lpstr>課堂活動－密室逃脫解密活動</vt:lpstr>
      <vt:lpstr>課堂活動－Practice測驗實施</vt:lpstr>
      <vt:lpstr>課後回饋－QR  Code及google表單</vt:lpstr>
      <vt:lpstr>課後回饋－學生心得札記</vt:lpstr>
      <vt:lpstr>感謝大家的聆聽 Thank you for your listening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教學經驗分享~Learnmode學習吧！</dc:title>
  <dc:creator>ammy</dc:creator>
  <cp:lastModifiedBy>ammy</cp:lastModifiedBy>
  <cp:revision>127</cp:revision>
  <dcterms:created xsi:type="dcterms:W3CDTF">2016-01-17T05:38:35Z</dcterms:created>
  <dcterms:modified xsi:type="dcterms:W3CDTF">2016-01-23T17:29:48Z</dcterms:modified>
</cp:coreProperties>
</file>