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60" r:id="rId3"/>
    <p:sldId id="284" r:id="rId4"/>
    <p:sldId id="285" r:id="rId5"/>
    <p:sldId id="286" r:id="rId6"/>
    <p:sldId id="259" r:id="rId7"/>
    <p:sldId id="282" r:id="rId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99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888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2CF16-FF2C-4EF4-8A04-957B085382E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4F37E-EA44-4739-9CCF-48382BC9C05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03F04-DA1D-497C-8C26-1AFF7227321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4EA93-D5CB-4E73-B348-AB12AED46DC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595BE-0326-4722-9EB4-04C562EA0F3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CD963-6DDB-4F8F-A6E4-30BB267731A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47460-B76F-4ADB-A826-D740E04CE02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8C20D-D2DE-43E1-97FD-B2ADD62B63E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18A54-B27D-4E6D-B69A-A7226F9B526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EC786-6995-46BB-80EB-CC89A8549CF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29712-36AB-40F7-8F26-C4B65323BE1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439C02-F64C-4A11-9BEA-9900DDB6637B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31" name="Rectangle 7" descr="063"/>
          <p:cNvSpPr>
            <a:spLocks noChangeArrowheads="1"/>
          </p:cNvSpPr>
          <p:nvPr userDrawn="1"/>
        </p:nvSpPr>
        <p:spPr bwMode="auto">
          <a:xfrm>
            <a:off x="-541338" y="-458788"/>
            <a:ext cx="10298113" cy="7920038"/>
          </a:xfrm>
          <a:prstGeom prst="rect">
            <a:avLst/>
          </a:prstGeom>
          <a:blipFill dpi="0" rotWithShape="1">
            <a:blip r:embed="rId13" cstate="print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04813"/>
            <a:ext cx="7704211" cy="936625"/>
          </a:xfrm>
        </p:spPr>
        <p:txBody>
          <a:bodyPr/>
          <a:lstStyle/>
          <a:p>
            <a:r>
              <a:rPr lang="zh-TW" altLang="en-US" sz="5400" b="1" dirty="0" smtClean="0">
                <a:solidFill>
                  <a:srgbClr val="0066FF"/>
                </a:solidFill>
                <a:ea typeface="標楷體" pitchFamily="65" charset="-120"/>
              </a:rPr>
              <a:t>寓言故事─  秀才趕考</a:t>
            </a:r>
            <a:endParaRPr lang="zh-TW" altLang="en-US" sz="5400" b="1" dirty="0">
              <a:solidFill>
                <a:srgbClr val="0066FF"/>
              </a:solidFill>
              <a:ea typeface="標楷體" pitchFamily="65" charset="-12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3" y="1268760"/>
            <a:ext cx="8604447" cy="5111750"/>
          </a:xfrm>
        </p:spPr>
        <p:txBody>
          <a:bodyPr/>
          <a:lstStyle/>
          <a:p>
            <a:pPr algn="l"/>
            <a:r>
              <a:rPr lang="zh-TW" altLang="zh-TW" sz="4400" dirty="0">
                <a:latin typeface="標楷體" pitchFamily="65" charset="-120"/>
                <a:ea typeface="標楷體" pitchFamily="65" charset="-120"/>
              </a:rPr>
              <a:t>有位秀才第三次進京趕考，住在一個經常投住的旅店</a:t>
            </a:r>
            <a:r>
              <a:rPr lang="zh-TW" altLang="zh-TW" sz="44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4400" dirty="0">
                <a:latin typeface="標楷體" pitchFamily="65" charset="-120"/>
                <a:ea typeface="標楷體" pitchFamily="65" charset="-120"/>
              </a:rPr>
              <a:t> </a:t>
            </a:r>
            <a:endParaRPr lang="zh-TW" altLang="zh-TW" sz="4400" dirty="0"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zh-TW" sz="4400" dirty="0">
                <a:latin typeface="標楷體" pitchFamily="65" charset="-120"/>
                <a:ea typeface="標楷體" pitchFamily="65" charset="-120"/>
              </a:rPr>
              <a:t>考試前兩天他做了三個夢，第一個夢是夢到自己在牆上種白菜，第二個夢是下雨天，他戴了斗笠還打傘，第三個夢是夢到跟表妹穿著衣服躺在一起，但是背靠著背</a:t>
            </a:r>
            <a:r>
              <a:rPr lang="zh-TW" altLang="zh-TW" sz="4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04813"/>
            <a:ext cx="7704211" cy="936625"/>
          </a:xfrm>
        </p:spPr>
        <p:txBody>
          <a:bodyPr/>
          <a:lstStyle/>
          <a:p>
            <a:r>
              <a:rPr lang="zh-TW" altLang="en-US" sz="5400" b="1" dirty="0" smtClean="0">
                <a:solidFill>
                  <a:srgbClr val="0066FF"/>
                </a:solidFill>
                <a:ea typeface="標楷體" pitchFamily="65" charset="-120"/>
              </a:rPr>
              <a:t>寓言故事─ ─ 秀才趕考</a:t>
            </a:r>
            <a:endParaRPr lang="zh-TW" altLang="en-US" sz="5400" b="1" dirty="0">
              <a:solidFill>
                <a:srgbClr val="0066FF"/>
              </a:solidFill>
              <a:ea typeface="標楷體" pitchFamily="65" charset="-12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1340768"/>
            <a:ext cx="7667625" cy="5111750"/>
          </a:xfrm>
        </p:spPr>
        <p:txBody>
          <a:bodyPr/>
          <a:lstStyle/>
          <a:p>
            <a:pPr algn="l"/>
            <a:r>
              <a:rPr lang="zh-TW" altLang="zh-TW" sz="4400" dirty="0" smtClean="0">
                <a:latin typeface="標楷體" pitchFamily="65" charset="-120"/>
                <a:ea typeface="標楷體" pitchFamily="65" charset="-120"/>
              </a:rPr>
              <a:t>秀才</a:t>
            </a:r>
            <a:r>
              <a:rPr lang="zh-TW" altLang="zh-TW" sz="4400" dirty="0">
                <a:latin typeface="標楷體" pitchFamily="65" charset="-120"/>
                <a:ea typeface="標楷體" pitchFamily="65" charset="-120"/>
              </a:rPr>
              <a:t>第二天就趕緊去找算命的解夢。算命的一聽，連拍大腿說：“你還是回家吧。你想想，高牆上種菜不是白費勁嗎？戴斗笠打雨傘不是多此一舉嗎？跟表妹都躺在一張床上了，卻背靠背，那不是沒戲唱了嗎？</a:t>
            </a:r>
            <a:r>
              <a:rPr lang="zh-TW" altLang="zh-TW" sz="4400" dirty="0"/>
              <a:t>”</a:t>
            </a:r>
          </a:p>
          <a:p>
            <a:pPr algn="l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04813"/>
            <a:ext cx="7704211" cy="936625"/>
          </a:xfrm>
        </p:spPr>
        <p:txBody>
          <a:bodyPr/>
          <a:lstStyle/>
          <a:p>
            <a:r>
              <a:rPr lang="zh-TW" altLang="en-US" sz="5400" b="1" dirty="0" smtClean="0">
                <a:solidFill>
                  <a:srgbClr val="0066FF"/>
                </a:solidFill>
                <a:ea typeface="標楷體" pitchFamily="65" charset="-120"/>
              </a:rPr>
              <a:t>寓言故事─ ─ 秀才趕考</a:t>
            </a:r>
            <a:endParaRPr lang="zh-TW" altLang="en-US" sz="5400" b="1" dirty="0">
              <a:solidFill>
                <a:srgbClr val="0066FF"/>
              </a:solidFill>
              <a:ea typeface="標楷體" pitchFamily="65" charset="-12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64815" y="1746250"/>
            <a:ext cx="7667625" cy="5111750"/>
          </a:xfrm>
        </p:spPr>
        <p:txBody>
          <a:bodyPr/>
          <a:lstStyle/>
          <a:p>
            <a:pPr algn="l"/>
            <a:r>
              <a:rPr lang="zh-TW" altLang="zh-TW" sz="4400" dirty="0">
                <a:latin typeface="標楷體" pitchFamily="65" charset="-120"/>
                <a:ea typeface="標楷體" pitchFamily="65" charset="-120"/>
              </a:rPr>
              <a:t>秀才一聽，心灰意冷，回店收拾包袱準備回家。店老闆非常奇怪，問：“不是明天才考試嗎，今天你怎麼就回鄉了？”秀才如此這般說了一番， 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04813"/>
            <a:ext cx="7704211" cy="936625"/>
          </a:xfrm>
        </p:spPr>
        <p:txBody>
          <a:bodyPr/>
          <a:lstStyle/>
          <a:p>
            <a:r>
              <a:rPr lang="zh-TW" altLang="en-US" sz="5400" b="1" dirty="0" smtClean="0">
                <a:solidFill>
                  <a:srgbClr val="0066FF"/>
                </a:solidFill>
                <a:ea typeface="標楷體" pitchFamily="65" charset="-120"/>
              </a:rPr>
              <a:t>寓言故事─ ─ 秀才趕考</a:t>
            </a:r>
            <a:endParaRPr lang="zh-TW" altLang="en-US" sz="5400" b="1" dirty="0">
              <a:solidFill>
                <a:srgbClr val="0066FF"/>
              </a:solidFill>
              <a:ea typeface="標楷體" pitchFamily="65" charset="-12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1412776"/>
            <a:ext cx="7667625" cy="5111750"/>
          </a:xfrm>
        </p:spPr>
        <p:txBody>
          <a:bodyPr/>
          <a:lstStyle/>
          <a:p>
            <a:pPr algn="l"/>
            <a:r>
              <a:rPr lang="zh-TW" altLang="zh-TW" sz="4400" dirty="0">
                <a:latin typeface="標楷體" pitchFamily="65" charset="-120"/>
                <a:ea typeface="標楷體" pitchFamily="65" charset="-120"/>
              </a:rPr>
              <a:t>店老闆樂了：“喲，我也會解夢的。我倒覺得，你這次一定要留下來。你想想，牆上種菜不是「高中」嗎？戴斗笠打傘不是說明你這次「有備無患」嗎？跟你表妹背靠背躺在床上，不是說明你「翻身」的時候就要到了嗎？”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04813"/>
            <a:ext cx="7704211" cy="936625"/>
          </a:xfrm>
        </p:spPr>
        <p:txBody>
          <a:bodyPr/>
          <a:lstStyle/>
          <a:p>
            <a:r>
              <a:rPr lang="zh-TW" altLang="en-US" sz="5400" b="1" dirty="0" smtClean="0">
                <a:solidFill>
                  <a:srgbClr val="0066FF"/>
                </a:solidFill>
                <a:ea typeface="標楷體" pitchFamily="65" charset="-120"/>
              </a:rPr>
              <a:t>寓言故事─ ─ 秀才趕考</a:t>
            </a:r>
            <a:endParaRPr lang="zh-TW" altLang="en-US" sz="5400" b="1" dirty="0">
              <a:solidFill>
                <a:srgbClr val="0066FF"/>
              </a:solidFill>
              <a:ea typeface="標楷體" pitchFamily="65" charset="-12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64815" y="1746250"/>
            <a:ext cx="7667625" cy="5111750"/>
          </a:xfrm>
        </p:spPr>
        <p:txBody>
          <a:bodyPr/>
          <a:lstStyle/>
          <a:p>
            <a:pPr algn="l"/>
            <a:r>
              <a:rPr lang="zh-TW" altLang="zh-TW" sz="4400" dirty="0">
                <a:latin typeface="標楷體" pitchFamily="65" charset="-120"/>
                <a:ea typeface="標楷體" pitchFamily="65" charset="-120"/>
              </a:rPr>
              <a:t>秀才一聽，更有道理，於是精神振奮地參加考試，居然中了個</a:t>
            </a:r>
            <a:r>
              <a:rPr lang="zh-TW" altLang="zh-TW" sz="4400" dirty="0" smtClean="0">
                <a:latin typeface="標楷體" pitchFamily="65" charset="-120"/>
                <a:ea typeface="標楷體" pitchFamily="65" charset="-120"/>
              </a:rPr>
              <a:t>探花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。 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4438" y="0"/>
            <a:ext cx="3168650" cy="936625"/>
          </a:xfrm>
        </p:spPr>
        <p:txBody>
          <a:bodyPr/>
          <a:lstStyle/>
          <a:p>
            <a:r>
              <a:rPr lang="zh-TW" altLang="en-US" sz="5400">
                <a:solidFill>
                  <a:srgbClr val="0066FF"/>
                </a:solidFill>
                <a:ea typeface="標楷體" pitchFamily="65" charset="-120"/>
              </a:rPr>
              <a:t>默想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1125538"/>
            <a:ext cx="6985000" cy="511175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zh-TW" altLang="zh-TW" sz="4400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其實人在生活不就是如此嗎？針對同一件事情，人通常有兩種觀念，若能往「積極樂觀」的去思考，就能夠把「危機」變成「轉機」，甚至更好</a:t>
            </a:r>
            <a:r>
              <a:rPr lang="zh-TW" altLang="zh-TW" sz="44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44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  </a:t>
            </a:r>
            <a:endParaRPr lang="zh-TW" altLang="en-US" sz="4400" dirty="0">
              <a:solidFill>
                <a:srgbClr val="FF33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4438" y="0"/>
            <a:ext cx="3168650" cy="936625"/>
          </a:xfrm>
        </p:spPr>
        <p:txBody>
          <a:bodyPr/>
          <a:lstStyle/>
          <a:p>
            <a:r>
              <a:rPr lang="zh-TW" altLang="en-US" sz="5400">
                <a:solidFill>
                  <a:srgbClr val="0066FF"/>
                </a:solidFill>
                <a:ea typeface="標楷體" pitchFamily="65" charset="-120"/>
              </a:rPr>
              <a:t>默想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1125538"/>
            <a:ext cx="6985000" cy="4967758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zh-TW" altLang="zh-TW" sz="4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相反地，若思想一直停在「消極悲觀」的思考中，遇到任何事情，往往會讓危機更加擴大。因此，當困難來時，何不學習冷靜判斷，並朝積極正面去思考，相信必能「柳暗花明又一村」</a:t>
            </a:r>
            <a:r>
              <a:rPr lang="en-US" altLang="zh-TW" sz="4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!</a:t>
            </a:r>
            <a:r>
              <a:rPr lang="zh-TW" altLang="en-US" sz="4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endParaRPr lang="zh-TW" altLang="en-US" sz="44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356</Words>
  <Application>Microsoft Office PowerPoint</Application>
  <PresentationFormat>如螢幕大小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Arial</vt:lpstr>
      <vt:lpstr>新細明體</vt:lpstr>
      <vt:lpstr>標楷體</vt:lpstr>
      <vt:lpstr>預設簡報設計</vt:lpstr>
      <vt:lpstr>寓言故事─  秀才趕考</vt:lpstr>
      <vt:lpstr>寓言故事─ ─ 秀才趕考</vt:lpstr>
      <vt:lpstr>寓言故事─ ─ 秀才趕考</vt:lpstr>
      <vt:lpstr>寓言故事─ ─ 秀才趕考</vt:lpstr>
      <vt:lpstr>寓言故事─ ─ 秀才趕考</vt:lpstr>
      <vt:lpstr>默想</vt:lpstr>
      <vt:lpstr>默想</vt:lpstr>
    </vt:vector>
  </TitlesOfParts>
  <Company>CMT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誤會</dc:title>
  <dc:creator>winxp</dc:creator>
  <cp:lastModifiedBy>Microsoft</cp:lastModifiedBy>
  <cp:revision>13</cp:revision>
  <dcterms:created xsi:type="dcterms:W3CDTF">2008-03-29T09:10:27Z</dcterms:created>
  <dcterms:modified xsi:type="dcterms:W3CDTF">2017-02-12T14:04:08Z</dcterms:modified>
</cp:coreProperties>
</file>