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880" r:id="rId2"/>
    <p:sldMasterId id="2147483895" r:id="rId3"/>
    <p:sldMasterId id="2147483908" r:id="rId4"/>
    <p:sldMasterId id="2147483925" r:id="rId5"/>
    <p:sldMasterId id="2147483975" r:id="rId6"/>
  </p:sldMasterIdLst>
  <p:notesMasterIdLst>
    <p:notesMasterId r:id="rId146"/>
  </p:notesMasterIdLst>
  <p:sldIdLst>
    <p:sldId id="773" r:id="rId7"/>
    <p:sldId id="791" r:id="rId8"/>
    <p:sldId id="486" r:id="rId9"/>
    <p:sldId id="776" r:id="rId10"/>
    <p:sldId id="830" r:id="rId11"/>
    <p:sldId id="774" r:id="rId12"/>
    <p:sldId id="1806" r:id="rId13"/>
    <p:sldId id="1805" r:id="rId14"/>
    <p:sldId id="516" r:id="rId15"/>
    <p:sldId id="777" r:id="rId16"/>
    <p:sldId id="778" r:id="rId17"/>
    <p:sldId id="779" r:id="rId18"/>
    <p:sldId id="792" r:id="rId19"/>
    <p:sldId id="798" r:id="rId20"/>
    <p:sldId id="799" r:id="rId21"/>
    <p:sldId id="513" r:id="rId22"/>
    <p:sldId id="633" r:id="rId23"/>
    <p:sldId id="634" r:id="rId24"/>
    <p:sldId id="635" r:id="rId25"/>
    <p:sldId id="636" r:id="rId26"/>
    <p:sldId id="637" r:id="rId27"/>
    <p:sldId id="638" r:id="rId28"/>
    <p:sldId id="639" r:id="rId29"/>
    <p:sldId id="640" r:id="rId30"/>
    <p:sldId id="641" r:id="rId31"/>
    <p:sldId id="642" r:id="rId32"/>
    <p:sldId id="693" r:id="rId33"/>
    <p:sldId id="1825" r:id="rId34"/>
    <p:sldId id="534" r:id="rId35"/>
    <p:sldId id="697" r:id="rId36"/>
    <p:sldId id="793" r:id="rId37"/>
    <p:sldId id="537" r:id="rId38"/>
    <p:sldId id="540" r:id="rId39"/>
    <p:sldId id="541" r:id="rId40"/>
    <p:sldId id="542" r:id="rId41"/>
    <p:sldId id="543" r:id="rId42"/>
    <p:sldId id="544" r:id="rId43"/>
    <p:sldId id="545" r:id="rId44"/>
    <p:sldId id="801" r:id="rId45"/>
    <p:sldId id="1817" r:id="rId46"/>
    <p:sldId id="525" r:id="rId47"/>
    <p:sldId id="787" r:id="rId48"/>
    <p:sldId id="529" r:id="rId49"/>
    <p:sldId id="1818" r:id="rId50"/>
    <p:sldId id="835" r:id="rId51"/>
    <p:sldId id="836" r:id="rId52"/>
    <p:sldId id="1827" r:id="rId53"/>
    <p:sldId id="1789" r:id="rId54"/>
    <p:sldId id="1831" r:id="rId55"/>
    <p:sldId id="1832" r:id="rId56"/>
    <p:sldId id="1833" r:id="rId57"/>
    <p:sldId id="1790" r:id="rId58"/>
    <p:sldId id="1804" r:id="rId59"/>
    <p:sldId id="1834" r:id="rId60"/>
    <p:sldId id="1835" r:id="rId61"/>
    <p:sldId id="1836" r:id="rId62"/>
    <p:sldId id="1837" r:id="rId63"/>
    <p:sldId id="1838" r:id="rId64"/>
    <p:sldId id="1839" r:id="rId65"/>
    <p:sldId id="1840" r:id="rId66"/>
    <p:sldId id="1841" r:id="rId67"/>
    <p:sldId id="1842" r:id="rId68"/>
    <p:sldId id="1843" r:id="rId69"/>
    <p:sldId id="571" r:id="rId70"/>
    <p:sldId id="572" r:id="rId71"/>
    <p:sldId id="573" r:id="rId72"/>
    <p:sldId id="574" r:id="rId73"/>
    <p:sldId id="1807" r:id="rId74"/>
    <p:sldId id="575" r:id="rId75"/>
    <p:sldId id="576" r:id="rId76"/>
    <p:sldId id="577" r:id="rId77"/>
    <p:sldId id="578" r:id="rId78"/>
    <p:sldId id="579" r:id="rId79"/>
    <p:sldId id="1769" r:id="rId80"/>
    <p:sldId id="580" r:id="rId81"/>
    <p:sldId id="581" r:id="rId82"/>
    <p:sldId id="582" r:id="rId83"/>
    <p:sldId id="1803" r:id="rId84"/>
    <p:sldId id="1809" r:id="rId85"/>
    <p:sldId id="584" r:id="rId86"/>
    <p:sldId id="585" r:id="rId87"/>
    <p:sldId id="586" r:id="rId88"/>
    <p:sldId id="587" r:id="rId89"/>
    <p:sldId id="588" r:id="rId90"/>
    <p:sldId id="589" r:id="rId91"/>
    <p:sldId id="590" r:id="rId92"/>
    <p:sldId id="591" r:id="rId93"/>
    <p:sldId id="592" r:id="rId94"/>
    <p:sldId id="593" r:id="rId95"/>
    <p:sldId id="594" r:id="rId96"/>
    <p:sldId id="748" r:id="rId97"/>
    <p:sldId id="596" r:id="rId98"/>
    <p:sldId id="597" r:id="rId99"/>
    <p:sldId id="598" r:id="rId100"/>
    <p:sldId id="599" r:id="rId101"/>
    <p:sldId id="600" r:id="rId102"/>
    <p:sldId id="601" r:id="rId103"/>
    <p:sldId id="602" r:id="rId104"/>
    <p:sldId id="603" r:id="rId105"/>
    <p:sldId id="604" r:id="rId106"/>
    <p:sldId id="1791" r:id="rId107"/>
    <p:sldId id="1844" r:id="rId108"/>
    <p:sldId id="1793" r:id="rId109"/>
    <p:sldId id="1794" r:id="rId110"/>
    <p:sldId id="1795" r:id="rId111"/>
    <p:sldId id="1798" r:id="rId112"/>
    <p:sldId id="1850" r:id="rId113"/>
    <p:sldId id="1851" r:id="rId114"/>
    <p:sldId id="1800" r:id="rId115"/>
    <p:sldId id="1845" r:id="rId116"/>
    <p:sldId id="1846" r:id="rId117"/>
    <p:sldId id="1847" r:id="rId118"/>
    <p:sldId id="876" r:id="rId119"/>
    <p:sldId id="877" r:id="rId120"/>
    <p:sldId id="878" r:id="rId121"/>
    <p:sldId id="888" r:id="rId122"/>
    <p:sldId id="1848" r:id="rId123"/>
    <p:sldId id="1849" r:id="rId124"/>
    <p:sldId id="837" r:id="rId125"/>
    <p:sldId id="838" r:id="rId126"/>
    <p:sldId id="839" r:id="rId127"/>
    <p:sldId id="840" r:id="rId128"/>
    <p:sldId id="841" r:id="rId129"/>
    <p:sldId id="842" r:id="rId130"/>
    <p:sldId id="843" r:id="rId131"/>
    <p:sldId id="844" r:id="rId132"/>
    <p:sldId id="845" r:id="rId133"/>
    <p:sldId id="1828" r:id="rId134"/>
    <p:sldId id="1829" r:id="rId135"/>
    <p:sldId id="1830" r:id="rId136"/>
    <p:sldId id="855" r:id="rId137"/>
    <p:sldId id="856" r:id="rId138"/>
    <p:sldId id="857" r:id="rId139"/>
    <p:sldId id="858" r:id="rId140"/>
    <p:sldId id="1816" r:id="rId141"/>
    <p:sldId id="1812" r:id="rId142"/>
    <p:sldId id="1815" r:id="rId143"/>
    <p:sldId id="1813" r:id="rId144"/>
    <p:sldId id="389" r:id="rId145"/>
  </p:sldIdLst>
  <p:sldSz cx="9144000" cy="6858000" type="screen4x3"/>
  <p:notesSz cx="6807200" cy="99393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預設章節" id="{A3AF2232-E979-4CFE-8A3B-5E180F8A8404}">
          <p14:sldIdLst>
            <p14:sldId id="773"/>
          </p14:sldIdLst>
        </p14:section>
        <p14:section name="自主學習的定義" id="{26891175-44E7-44F8-965A-07210F6ACE7D}">
          <p14:sldIdLst>
            <p14:sldId id="791"/>
            <p14:sldId id="486"/>
            <p14:sldId id="776"/>
            <p14:sldId id="830"/>
            <p14:sldId id="774"/>
            <p14:sldId id="1806"/>
            <p14:sldId id="1805"/>
            <p14:sldId id="516"/>
            <p14:sldId id="777"/>
            <p14:sldId id="778"/>
            <p14:sldId id="779"/>
          </p14:sldIdLst>
        </p14:section>
        <p14:section name="自主學習的重要性" id="{35AC8340-C7B1-418B-8790-DC379EC0B496}">
          <p14:sldIdLst>
            <p14:sldId id="792"/>
            <p14:sldId id="798"/>
            <p14:sldId id="799"/>
            <p14:sldId id="513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  <p14:sldId id="693"/>
            <p14:sldId id="1825"/>
            <p14:sldId id="534"/>
            <p14:sldId id="697"/>
          </p14:sldIdLst>
        </p14:section>
        <p14:section name="自主學習與適性學習" id="{0A761A26-906A-45F6-8CF3-9F723019418B}">
          <p14:sldIdLst>
            <p14:sldId id="793"/>
            <p14:sldId id="537"/>
            <p14:sldId id="540"/>
            <p14:sldId id="541"/>
            <p14:sldId id="542"/>
            <p14:sldId id="543"/>
            <p14:sldId id="544"/>
            <p14:sldId id="545"/>
          </p14:sldIdLst>
        </p14:section>
        <p14:section name="自主學習策略與進行方式" id="{A20E8D47-7117-4362-A655-1F51240D6CB6}">
          <p14:sldIdLst>
            <p14:sldId id="801"/>
            <p14:sldId id="1817"/>
            <p14:sldId id="525"/>
            <p14:sldId id="787"/>
            <p14:sldId id="529"/>
            <p14:sldId id="1818"/>
            <p14:sldId id="835"/>
          </p14:sldIdLst>
        </p14:section>
        <p14:section name="科技輔助自主學習實作" id="{0898172D-176D-422D-8CAA-54F6909100AB}">
          <p14:sldIdLst>
            <p14:sldId id="836"/>
            <p14:sldId id="1827"/>
            <p14:sldId id="1789"/>
            <p14:sldId id="1831"/>
            <p14:sldId id="1832"/>
            <p14:sldId id="1833"/>
            <p14:sldId id="1790"/>
            <p14:sldId id="1804"/>
            <p14:sldId id="1834"/>
            <p14:sldId id="1835"/>
            <p14:sldId id="1836"/>
            <p14:sldId id="1837"/>
            <p14:sldId id="1838"/>
            <p14:sldId id="1839"/>
            <p14:sldId id="1840"/>
            <p14:sldId id="1841"/>
            <p14:sldId id="1842"/>
            <p14:sldId id="1843"/>
            <p14:sldId id="571"/>
            <p14:sldId id="572"/>
            <p14:sldId id="573"/>
            <p14:sldId id="574"/>
            <p14:sldId id="1807"/>
            <p14:sldId id="575"/>
            <p14:sldId id="576"/>
            <p14:sldId id="577"/>
            <p14:sldId id="578"/>
            <p14:sldId id="579"/>
            <p14:sldId id="1769"/>
            <p14:sldId id="580"/>
            <p14:sldId id="581"/>
            <p14:sldId id="582"/>
            <p14:sldId id="1803"/>
            <p14:sldId id="1809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748"/>
            <p14:sldId id="596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</p14:sldIdLst>
        </p14:section>
        <p14:section name="因材網強化學習扶助教學" id="{C4690C31-5A58-4839-B32A-1ABD85490E60}">
          <p14:sldIdLst>
            <p14:sldId id="1791"/>
            <p14:sldId id="1844"/>
            <p14:sldId id="1793"/>
            <p14:sldId id="1794"/>
            <p14:sldId id="1795"/>
            <p14:sldId id="1798"/>
            <p14:sldId id="1850"/>
            <p14:sldId id="1851"/>
            <p14:sldId id="1800"/>
            <p14:sldId id="1845"/>
            <p14:sldId id="1846"/>
            <p14:sldId id="1847"/>
            <p14:sldId id="876"/>
            <p14:sldId id="877"/>
            <p14:sldId id="878"/>
            <p14:sldId id="888"/>
            <p14:sldId id="1848"/>
            <p14:sldId id="1849"/>
          </p14:sldIdLst>
        </p14:section>
        <p14:section name="因材網輔助自主學習成效" id="{3E55B188-DDAB-4C25-B5ED-73F553F21DC6}">
          <p14:sldIdLst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845"/>
            <p14:sldId id="1828"/>
            <p14:sldId id="1829"/>
            <p14:sldId id="1830"/>
          </p14:sldIdLst>
        </p14:section>
        <p14:section name="數位學習教師增能工作坊" id="{B2A78592-2128-46BF-97F2-F681019006E1}">
          <p14:sldIdLst>
            <p14:sldId id="855"/>
            <p14:sldId id="856"/>
            <p14:sldId id="857"/>
            <p14:sldId id="858"/>
            <p14:sldId id="1816"/>
            <p14:sldId id="1812"/>
            <p14:sldId id="1815"/>
            <p14:sldId id="1813"/>
            <p14:sldId id="3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66FF"/>
    <a:srgbClr val="FFFFF4"/>
    <a:srgbClr val="DCE6F2"/>
    <a:srgbClr val="FFFFF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2EA"/>
          </a:solidFill>
        </a:fill>
      </a:tcStyle>
    </a:wholeTbl>
    <a:band2H>
      <a:tcTxStyle/>
      <a:tcStyle>
        <a:tcBdr/>
        <a:fill>
          <a:solidFill>
            <a:srgbClr val="E8F1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2DF"/>
          </a:solidFill>
        </a:fill>
      </a:tcStyle>
    </a:wholeTbl>
    <a:band2H>
      <a:tcTxStyle/>
      <a:tcStyle>
        <a:tcBdr/>
        <a:fill>
          <a:solidFill>
            <a:srgbClr val="ECEA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254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FDEEE8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FDEEE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3452" autoAdjust="0"/>
  </p:normalViewPr>
  <p:slideViewPr>
    <p:cSldViewPr snapToGrid="0">
      <p:cViewPr varScale="1">
        <p:scale>
          <a:sx n="79" d="100"/>
          <a:sy n="79" d="100"/>
        </p:scale>
        <p:origin x="146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tableStyles" Target="tableStyles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123s\Downloads\&#28204;&#39511;&#32113;&#35336;&#21407;&#22987;&#36039;&#26009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&#27963;&#38913;&#31807;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wei\1080429&#22025;&#32681;&#22240;&#26448;&#32178;\&#25976;&#23416;&#21152;&#36895;&#23416;&#32722;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8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___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___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___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123s\Downloads\&#28204;&#39511;&#32113;&#35336;&#21407;&#22987;&#36039;&#26009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工作表8!$B$1</c:f>
              <c:strCache>
                <c:ptCount val="1"/>
                <c:pt idx="0">
                  <c:v>五年級學生(N=19179)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00B0F0"/>
              </a:solidFill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工作表8!$A$2:$A$6</c:f>
              <c:strCache>
                <c:ptCount val="5"/>
                <c:pt idx="0">
                  <c:v>國語自我效能</c:v>
                </c:pt>
                <c:pt idx="1">
                  <c:v>回饋訊息運用</c:v>
                </c:pt>
                <c:pt idx="2">
                  <c:v>毅力</c:v>
                </c:pt>
                <c:pt idx="3">
                  <c:v>自主學習</c:v>
                </c:pt>
                <c:pt idx="4">
                  <c:v>科技使用度</c:v>
                </c:pt>
              </c:strCache>
            </c:strRef>
          </c:cat>
          <c:val>
            <c:numRef>
              <c:f>工作表8!$B$2:$B$6</c:f>
              <c:numCache>
                <c:formatCode>0.00_);[Red]\(0.00\)</c:formatCode>
                <c:ptCount val="5"/>
                <c:pt idx="0" formatCode="General">
                  <c:v>0.28000000000000003</c:v>
                </c:pt>
                <c:pt idx="1">
                  <c:v>0.26</c:v>
                </c:pt>
                <c:pt idx="2">
                  <c:v>0.24</c:v>
                </c:pt>
                <c:pt idx="3">
                  <c:v>0.23</c:v>
                </c:pt>
                <c:pt idx="4" formatCode="General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54-4E78-9861-676B1861F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304992304"/>
        <c:axId val="-304989040"/>
        <c:axId val="0"/>
      </c:bar3DChart>
      <c:catAx>
        <c:axId val="-30499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89040"/>
        <c:crosses val="autoZero"/>
        <c:auto val="1"/>
        <c:lblAlgn val="ctr"/>
        <c:lblOffset val="100"/>
        <c:noMultiLvlLbl val="0"/>
      </c:catAx>
      <c:valAx>
        <c:axId val="-30498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defRPr>
                </a:pPr>
                <a:r>
                  <a:rPr lang="zh-TW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相關係數</a:t>
                </a:r>
              </a:p>
            </c:rich>
          </c:tx>
          <c:layout>
            <c:manualLayout>
              <c:xMode val="edge"/>
              <c:yMode val="edge"/>
              <c:x val="4.9711554430085132E-2"/>
              <c:y val="0.374418390270336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1">
                      <a:lumMod val="7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9230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平均進步分數比較</a:t>
            </a:r>
          </a:p>
        </c:rich>
      </c:tx>
      <c:layout>
        <c:manualLayout>
          <c:xMode val="edge"/>
          <c:yMode val="edge"/>
          <c:x val="0.32448323883208652"/>
          <c:y val="3.1111228963904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4997819852565206"/>
          <c:y val="0.1560318305073051"/>
          <c:w val="0.68716592702302637"/>
          <c:h val="0.720149815119552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分析2!$U$4</c:f>
              <c:strCache>
                <c:ptCount val="1"/>
                <c:pt idx="0">
                  <c:v>對照組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分析2!$T$5:$T$7</c:f>
              <c:strCache>
                <c:ptCount val="3"/>
                <c:pt idx="0">
                  <c:v>低分組</c:v>
                </c:pt>
                <c:pt idx="1">
                  <c:v>中分組</c:v>
                </c:pt>
                <c:pt idx="2">
                  <c:v>高分組</c:v>
                </c:pt>
              </c:strCache>
            </c:strRef>
          </c:cat>
          <c:val>
            <c:numRef>
              <c:f>分析2!$U$5:$U$7</c:f>
              <c:numCache>
                <c:formatCode>General</c:formatCode>
                <c:ptCount val="3"/>
                <c:pt idx="0">
                  <c:v>42.91</c:v>
                </c:pt>
                <c:pt idx="1">
                  <c:v>27.87</c:v>
                </c:pt>
                <c:pt idx="2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53-437F-9FD9-B01CAE50754D}"/>
            </c:ext>
          </c:extLst>
        </c:ser>
        <c:ser>
          <c:idx val="1"/>
          <c:order val="1"/>
          <c:tx>
            <c:strRef>
              <c:f>分析2!$V$4</c:f>
              <c:strCache>
                <c:ptCount val="1"/>
                <c:pt idx="0">
                  <c:v>實驗組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分析2!$T$5:$T$7</c:f>
              <c:strCache>
                <c:ptCount val="3"/>
                <c:pt idx="0">
                  <c:v>低分組</c:v>
                </c:pt>
                <c:pt idx="1">
                  <c:v>中分組</c:v>
                </c:pt>
                <c:pt idx="2">
                  <c:v>高分組</c:v>
                </c:pt>
              </c:strCache>
            </c:strRef>
          </c:cat>
          <c:val>
            <c:numRef>
              <c:f>分析2!$V$5:$V$7</c:f>
              <c:numCache>
                <c:formatCode>General</c:formatCode>
                <c:ptCount val="3"/>
                <c:pt idx="0">
                  <c:v>59.4</c:v>
                </c:pt>
                <c:pt idx="1">
                  <c:v>44.33</c:v>
                </c:pt>
                <c:pt idx="2">
                  <c:v>23.13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53-437F-9FD9-B01CAE5075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315623872"/>
        <c:axId val="-315615712"/>
      </c:barChart>
      <c:catAx>
        <c:axId val="-315623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r>
                  <a:rPr lang="zh-TW" altLang="en-US" sz="12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組別</a:t>
                </a:r>
              </a:p>
            </c:rich>
          </c:tx>
          <c:layout>
            <c:manualLayout>
              <c:xMode val="edge"/>
              <c:yMode val="edge"/>
              <c:x val="0.84146761506976409"/>
              <c:y val="0.86288368587492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-315615712"/>
        <c:crosses val="autoZero"/>
        <c:auto val="1"/>
        <c:lblAlgn val="ctr"/>
        <c:lblOffset val="100"/>
        <c:noMultiLvlLbl val="0"/>
      </c:catAx>
      <c:valAx>
        <c:axId val="-31561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r>
                  <a:rPr lang="zh-TW" altLang="en-US" sz="12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分數</a:t>
                </a:r>
              </a:p>
            </c:rich>
          </c:tx>
          <c:layout>
            <c:manualLayout>
              <c:xMode val="edge"/>
              <c:yMode val="edge"/>
              <c:x val="9.5760425780110799E-3"/>
              <c:y val="1.840060434376601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-31562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845197423529694"/>
          <c:y val="0.30720868224805237"/>
          <c:w val="0.14847157697970514"/>
          <c:h val="0.2844037664815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The Number of "At-risk" Students</a:t>
            </a:r>
            <a:endParaRPr lang="zh-TW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60082304526749E-2"/>
          <c:y val="0.14199532682586177"/>
          <c:w val="0.9622770919067215"/>
          <c:h val="0.8029952680363126"/>
        </c:manualLayout>
      </c:layout>
      <c:lineChart>
        <c:grouping val="standard"/>
        <c:varyColors val="0"/>
        <c:ser>
          <c:idx val="1"/>
          <c:order val="0"/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8E94CC-DD15-4D4D-80C9-57B740E11DA6}" type="VALUE">
                      <a:rPr lang="en-US" altLang="zh-TW" sz="1600" baseline="0"/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[值]</a:t>
                    </a:fld>
                    <a:endParaRPr lang="zh-TW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CA0-49D7-BC9C-5AE42FF1663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工作表1!$H$4:$H$12</c:f>
              <c:numCache>
                <c:formatCode>General</c:formatCode>
                <c:ptCount val="9"/>
                <c:pt idx="0">
                  <c:v>20</c:v>
                </c:pt>
                <c:pt idx="1">
                  <c:v>23</c:v>
                </c:pt>
                <c:pt idx="2">
                  <c:v>4</c:v>
                </c:pt>
                <c:pt idx="3">
                  <c:v>2</c:v>
                </c:pt>
                <c:pt idx="5">
                  <c:v>11</c:v>
                </c:pt>
                <c:pt idx="6">
                  <c:v>15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CA0-49D7-BC9C-5AE42FF16633}"/>
            </c:ext>
          </c:extLst>
        </c:ser>
        <c:ser>
          <c:idx val="0"/>
          <c:order val="1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</c:marker>
          <c:dLbls>
            <c:dLbl>
              <c:idx val="2"/>
              <c:layout/>
              <c:tx>
                <c:rich>
                  <a:bodyPr/>
                  <a:lstStyle/>
                  <a:p>
                    <a:fld id="{D6B52CE7-3041-454C-BB6B-608F7474840F}" type="VALUE">
                      <a:rPr lang="en-US" altLang="zh-TW" smtClean="0"/>
                      <a:pPr/>
                      <a:t>[值]</a:t>
                    </a:fld>
                    <a:endParaRPr lang="zh-TW" alt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CA0-49D7-BC9C-5AE42FF16633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工作表1!$H$4:$H$12</c:f>
              <c:numCache>
                <c:formatCode>General</c:formatCode>
                <c:ptCount val="9"/>
                <c:pt idx="0">
                  <c:v>20</c:v>
                </c:pt>
                <c:pt idx="1">
                  <c:v>23</c:v>
                </c:pt>
                <c:pt idx="2">
                  <c:v>4</c:v>
                </c:pt>
                <c:pt idx="3">
                  <c:v>2</c:v>
                </c:pt>
                <c:pt idx="5">
                  <c:v>11</c:v>
                </c:pt>
                <c:pt idx="6">
                  <c:v>15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CA0-49D7-BC9C-5AE42FF16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15622784"/>
        <c:axId val="-315614080"/>
      </c:lineChart>
      <c:catAx>
        <c:axId val="-315622784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15614080"/>
        <c:crosses val="autoZero"/>
        <c:auto val="0"/>
        <c:lblAlgn val="ctr"/>
        <c:lblOffset val="100"/>
        <c:noMultiLvlLbl val="0"/>
      </c:catAx>
      <c:valAx>
        <c:axId val="-3156140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2400" dirty="0">
                    <a:effectLst/>
                  </a:rPr>
                  <a:t>年度補救教學人數</a:t>
                </a:r>
                <a:endParaRPr lang="zh-TW" altLang="zh-TW" sz="2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4.8861562057829196E-4"/>
              <c:y val="0.1137351666469511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one"/>
        <c:crossAx val="-315622784"/>
        <c:crosses val="autoZero"/>
        <c:crossBetween val="between"/>
      </c:valAx>
      <c:spPr>
        <a:noFill/>
        <a:ln>
          <a:noFill/>
        </a:ln>
        <a:effectLst>
          <a:outerShdw blurRad="63500" dist="1231900" dir="16740000" sx="4000" sy="4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476363767242328E-2"/>
          <c:y val="5.3525616491031575E-2"/>
          <c:w val="0.58579251738925842"/>
          <c:h val="0.8138160601246344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2017.09(一上)
【10以內的數】(一上)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Sheet1!$A$2:$A$9</c:f>
              <c:strCache>
                <c:ptCount val="8"/>
                <c:pt idx="0">
                  <c:v>生1</c:v>
                </c:pt>
                <c:pt idx="1">
                  <c:v>生2</c:v>
                </c:pt>
                <c:pt idx="2">
                  <c:v>生3</c:v>
                </c:pt>
                <c:pt idx="3">
                  <c:v>生4</c:v>
                </c:pt>
                <c:pt idx="4">
                  <c:v>生5</c:v>
                </c:pt>
                <c:pt idx="5">
                  <c:v>生6</c:v>
                </c:pt>
                <c:pt idx="6">
                  <c:v>生7</c:v>
                </c:pt>
                <c:pt idx="7">
                  <c:v>生8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79</c:v>
                </c:pt>
                <c:pt idx="1">
                  <c:v>20</c:v>
                </c:pt>
                <c:pt idx="2">
                  <c:v>83</c:v>
                </c:pt>
                <c:pt idx="3">
                  <c:v>45</c:v>
                </c:pt>
                <c:pt idx="4">
                  <c:v>71</c:v>
                </c:pt>
                <c:pt idx="5">
                  <c:v>100</c:v>
                </c:pt>
                <c:pt idx="6">
                  <c:v>92</c:v>
                </c:pt>
                <c:pt idx="7">
                  <c:v>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502-4225-B8CE-1A3FF52211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2018.11(二上)
【1000以內的數】(二下)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strRef>
              <c:f>Sheet1!$A$2:$A$9</c:f>
              <c:strCache>
                <c:ptCount val="8"/>
                <c:pt idx="0">
                  <c:v>生1</c:v>
                </c:pt>
                <c:pt idx="1">
                  <c:v>生2</c:v>
                </c:pt>
                <c:pt idx="2">
                  <c:v>生3</c:v>
                </c:pt>
                <c:pt idx="3">
                  <c:v>生4</c:v>
                </c:pt>
                <c:pt idx="4">
                  <c:v>生5</c:v>
                </c:pt>
                <c:pt idx="5">
                  <c:v>生6</c:v>
                </c:pt>
                <c:pt idx="6">
                  <c:v>生7</c:v>
                </c:pt>
                <c:pt idx="7">
                  <c:v>生8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95</c:v>
                </c:pt>
                <c:pt idx="1">
                  <c:v>82</c:v>
                </c:pt>
                <c:pt idx="2">
                  <c:v>91</c:v>
                </c:pt>
                <c:pt idx="3">
                  <c:v>82</c:v>
                </c:pt>
                <c:pt idx="4">
                  <c:v>95</c:v>
                </c:pt>
                <c:pt idx="5">
                  <c:v>95</c:v>
                </c:pt>
                <c:pt idx="6">
                  <c:v>82</c:v>
                </c:pt>
                <c:pt idx="7">
                  <c:v>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502-4225-B8CE-1A3FF52211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2018.12(二上)
【公分與公尺】(二下)
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生1</c:v>
                </c:pt>
                <c:pt idx="1">
                  <c:v>生2</c:v>
                </c:pt>
                <c:pt idx="2">
                  <c:v>生3</c:v>
                </c:pt>
                <c:pt idx="3">
                  <c:v>生4</c:v>
                </c:pt>
                <c:pt idx="4">
                  <c:v>生5</c:v>
                </c:pt>
                <c:pt idx="5">
                  <c:v>生6</c:v>
                </c:pt>
                <c:pt idx="6">
                  <c:v>生7</c:v>
                </c:pt>
                <c:pt idx="7">
                  <c:v>生8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94</c:v>
                </c:pt>
                <c:pt idx="1">
                  <c:v>72</c:v>
                </c:pt>
                <c:pt idx="2">
                  <c:v>94</c:v>
                </c:pt>
                <c:pt idx="3">
                  <c:v>67</c:v>
                </c:pt>
                <c:pt idx="4">
                  <c:v>100</c:v>
                </c:pt>
                <c:pt idx="5">
                  <c:v>100</c:v>
                </c:pt>
                <c:pt idx="6">
                  <c:v>89</c:v>
                </c:pt>
                <c:pt idx="7">
                  <c:v>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502-4225-B8CE-1A3FF522111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2018.12(二上)
【乘法(1)】(二下)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生1</c:v>
                </c:pt>
                <c:pt idx="1">
                  <c:v>生2</c:v>
                </c:pt>
                <c:pt idx="2">
                  <c:v>生3</c:v>
                </c:pt>
                <c:pt idx="3">
                  <c:v>生4</c:v>
                </c:pt>
                <c:pt idx="4">
                  <c:v>生5</c:v>
                </c:pt>
                <c:pt idx="5">
                  <c:v>生6</c:v>
                </c:pt>
                <c:pt idx="6">
                  <c:v>生7</c:v>
                </c:pt>
                <c:pt idx="7">
                  <c:v>生8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83</c:v>
                </c:pt>
                <c:pt idx="1">
                  <c:v>72</c:v>
                </c:pt>
                <c:pt idx="2">
                  <c:v>89</c:v>
                </c:pt>
                <c:pt idx="3">
                  <c:v>67</c:v>
                </c:pt>
                <c:pt idx="4">
                  <c:v>94</c:v>
                </c:pt>
                <c:pt idx="5">
                  <c:v>100</c:v>
                </c:pt>
                <c:pt idx="6">
                  <c:v>89</c:v>
                </c:pt>
                <c:pt idx="7">
                  <c:v>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502-4225-B8CE-1A3FF5221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15614624"/>
        <c:axId val="-315624416"/>
      </c:lineChart>
      <c:catAx>
        <c:axId val="-315614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微軟正黑體" pitchFamily="34" charset="-120"/>
                <a:ea typeface="微軟正黑體" pitchFamily="34" charset="-120"/>
              </a:defRPr>
            </a:pPr>
            <a:endParaRPr lang="zh-TW"/>
          </a:p>
        </c:txPr>
        <c:crossAx val="-315624416"/>
        <c:crosses val="autoZero"/>
        <c:auto val="1"/>
        <c:lblAlgn val="ctr"/>
        <c:lblOffset val="100"/>
        <c:noMultiLvlLbl val="0"/>
      </c:catAx>
      <c:valAx>
        <c:axId val="-31562441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微軟正黑體" pitchFamily="34" charset="-120"/>
                <a:ea typeface="微軟正黑體" pitchFamily="34" charset="-120"/>
              </a:defRPr>
            </a:pPr>
            <a:endParaRPr lang="zh-TW"/>
          </a:p>
        </c:txPr>
        <c:crossAx val="-31561462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65714931842605584"/>
          <c:y val="5.6638791562532313E-2"/>
          <c:w val="0.34166666666666684"/>
          <c:h val="0.84387122495763978"/>
        </c:manualLayout>
      </c:layout>
      <c:overlay val="0"/>
      <c:txPr>
        <a:bodyPr/>
        <a:lstStyle/>
        <a:p>
          <a:pPr>
            <a:defRPr sz="1600" b="1">
              <a:latin typeface="微軟正黑體" pitchFamily="34" charset="-120"/>
              <a:ea typeface="微軟正黑體" pitchFamily="34" charset="-120"/>
            </a:defRPr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741280094062071E-2"/>
          <c:y val="3.9841962234965923E-2"/>
          <c:w val="0.54837476933730989"/>
          <c:h val="0.822199440344887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2017.09
【10以內的數】(一上)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Sheet1!$A$2:$A$9</c:f>
              <c:strCache>
                <c:ptCount val="8"/>
                <c:pt idx="0">
                  <c:v>生1</c:v>
                </c:pt>
                <c:pt idx="1">
                  <c:v>生2</c:v>
                </c:pt>
                <c:pt idx="2">
                  <c:v>生3</c:v>
                </c:pt>
                <c:pt idx="3">
                  <c:v>生4</c:v>
                </c:pt>
                <c:pt idx="4">
                  <c:v>生5</c:v>
                </c:pt>
                <c:pt idx="5">
                  <c:v>生6</c:v>
                </c:pt>
                <c:pt idx="6">
                  <c:v>生7</c:v>
                </c:pt>
                <c:pt idx="7">
                  <c:v>生8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79</c:v>
                </c:pt>
                <c:pt idx="1">
                  <c:v>20</c:v>
                </c:pt>
                <c:pt idx="2">
                  <c:v>83</c:v>
                </c:pt>
                <c:pt idx="3">
                  <c:v>45</c:v>
                </c:pt>
                <c:pt idx="4">
                  <c:v>71</c:v>
                </c:pt>
                <c:pt idx="5">
                  <c:v>100</c:v>
                </c:pt>
                <c:pt idx="6">
                  <c:v>92</c:v>
                </c:pt>
                <c:pt idx="7">
                  <c:v>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0A7-472D-B854-6F1B78A288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2018.05
【10000以內的數】(三上)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strRef>
              <c:f>Sheet1!$A$2:$A$9</c:f>
              <c:strCache>
                <c:ptCount val="8"/>
                <c:pt idx="0">
                  <c:v>生1</c:v>
                </c:pt>
                <c:pt idx="1">
                  <c:v>生2</c:v>
                </c:pt>
                <c:pt idx="2">
                  <c:v>生3</c:v>
                </c:pt>
                <c:pt idx="3">
                  <c:v>生4</c:v>
                </c:pt>
                <c:pt idx="4">
                  <c:v>生5</c:v>
                </c:pt>
                <c:pt idx="5">
                  <c:v>生6</c:v>
                </c:pt>
                <c:pt idx="6">
                  <c:v>生7</c:v>
                </c:pt>
                <c:pt idx="7">
                  <c:v>生8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100</c:v>
                </c:pt>
                <c:pt idx="1">
                  <c:v>88</c:v>
                </c:pt>
                <c:pt idx="2">
                  <c:v>94</c:v>
                </c:pt>
                <c:pt idx="3">
                  <c:v>88</c:v>
                </c:pt>
                <c:pt idx="4">
                  <c:v>94</c:v>
                </c:pt>
                <c:pt idx="5">
                  <c:v>94</c:v>
                </c:pt>
                <c:pt idx="6">
                  <c:v>88</c:v>
                </c:pt>
                <c:pt idx="7">
                  <c:v>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0A7-472D-B854-6F1B78A288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2018.05
【三位數乘以一位數】(三上)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生1</c:v>
                </c:pt>
                <c:pt idx="1">
                  <c:v>生2</c:v>
                </c:pt>
                <c:pt idx="2">
                  <c:v>生3</c:v>
                </c:pt>
                <c:pt idx="3">
                  <c:v>生4</c:v>
                </c:pt>
                <c:pt idx="4">
                  <c:v>生5</c:v>
                </c:pt>
                <c:pt idx="5">
                  <c:v>生6</c:v>
                </c:pt>
                <c:pt idx="6">
                  <c:v>生7</c:v>
                </c:pt>
                <c:pt idx="7">
                  <c:v>生8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92</c:v>
                </c:pt>
                <c:pt idx="1">
                  <c:v>75</c:v>
                </c:pt>
                <c:pt idx="2">
                  <c:v>75</c:v>
                </c:pt>
                <c:pt idx="3">
                  <c:v>92</c:v>
                </c:pt>
                <c:pt idx="4">
                  <c:v>83</c:v>
                </c:pt>
                <c:pt idx="5">
                  <c:v>92</c:v>
                </c:pt>
                <c:pt idx="6">
                  <c:v>100</c:v>
                </c:pt>
                <c:pt idx="7">
                  <c:v>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0A7-472D-B854-6F1B78A28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15622240"/>
        <c:axId val="-315621696"/>
      </c:lineChart>
      <c:catAx>
        <c:axId val="-315622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微軟正黑體" pitchFamily="34" charset="-120"/>
                <a:ea typeface="微軟正黑體" pitchFamily="34" charset="-120"/>
              </a:defRPr>
            </a:pPr>
            <a:endParaRPr lang="zh-TW"/>
          </a:p>
        </c:txPr>
        <c:crossAx val="-315621696"/>
        <c:crosses val="autoZero"/>
        <c:auto val="1"/>
        <c:lblAlgn val="ctr"/>
        <c:lblOffset val="100"/>
        <c:noMultiLvlLbl val="0"/>
      </c:catAx>
      <c:valAx>
        <c:axId val="-31562169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zh-TW"/>
          </a:p>
        </c:txPr>
        <c:crossAx val="-315622240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國語科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1+ vs 0</c:v>
                </c:pt>
                <c:pt idx="1">
                  <c:v>2+ vs 0</c:v>
                </c:pt>
                <c:pt idx="2">
                  <c:v>3+ vs 0</c:v>
                </c:pt>
                <c:pt idx="3">
                  <c:v>4+ vs 0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142</c:v>
                </c:pt>
                <c:pt idx="1">
                  <c:v>2201</c:v>
                </c:pt>
                <c:pt idx="2">
                  <c:v>1780</c:v>
                </c:pt>
                <c:pt idx="3">
                  <c:v>1945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48E-4496-85FF-2BA20D4A69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04967824"/>
        <c:axId val="-304968912"/>
      </c:lineChart>
      <c:catAx>
        <c:axId val="-304967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r>
                  <a:rPr lang="zh-TW" altLang="zh-TW" sz="1600" b="0" i="0" baseline="0" dirty="0"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使用時數</a:t>
                </a:r>
                <a:endParaRPr lang="zh-TW" altLang="zh-TW" sz="1600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68912"/>
        <c:crosses val="autoZero"/>
        <c:auto val="1"/>
        <c:lblAlgn val="ctr"/>
        <c:lblOffset val="100"/>
        <c:noMultiLvlLbl val="0"/>
      </c:catAx>
      <c:valAx>
        <c:axId val="-304968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排名平均進步幅度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6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數學科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1+ vs 0</c:v>
                </c:pt>
                <c:pt idx="1">
                  <c:v>2+ vs 0</c:v>
                </c:pt>
                <c:pt idx="2">
                  <c:v>3+ vs 0</c:v>
                </c:pt>
                <c:pt idx="3">
                  <c:v>4+ vs 0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283</c:v>
                </c:pt>
                <c:pt idx="1">
                  <c:v>554</c:v>
                </c:pt>
                <c:pt idx="2">
                  <c:v>646</c:v>
                </c:pt>
                <c:pt idx="3">
                  <c:v>922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48E-4496-85FF-2BA20D4A69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04967280"/>
        <c:axId val="-304992848"/>
      </c:lineChart>
      <c:catAx>
        <c:axId val="-304967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r>
                  <a:rPr lang="zh-TW" altLang="zh-TW" sz="1600" b="0" i="0" baseline="0" dirty="0"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使用時數</a:t>
                </a:r>
                <a:endParaRPr lang="zh-TW" altLang="zh-TW" sz="1600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92848"/>
        <c:crosses val="autoZero"/>
        <c:auto val="1"/>
        <c:lblAlgn val="ctr"/>
        <c:lblOffset val="100"/>
        <c:noMultiLvlLbl val="0"/>
      </c:catAx>
      <c:valAx>
        <c:axId val="-3049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排名平均進步幅度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6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工作表9!$B$1</c:f>
              <c:strCache>
                <c:ptCount val="1"/>
                <c:pt idx="0">
                  <c:v>五年級學生(N=19180)</c:v>
                </c:pt>
              </c:strCache>
            </c:strRef>
          </c:tx>
          <c:spPr>
            <a:solidFill>
              <a:srgbClr val="FFFFFF"/>
            </a:solidFill>
            <a:ln>
              <a:solidFill>
                <a:srgbClr val="00B0F0"/>
              </a:solidFill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工作表9!$A$2:$A$6</c:f>
              <c:strCache>
                <c:ptCount val="5"/>
                <c:pt idx="0">
                  <c:v>數學自我效能</c:v>
                </c:pt>
                <c:pt idx="1">
                  <c:v>毅力</c:v>
                </c:pt>
                <c:pt idx="2">
                  <c:v>回饋訊息運用</c:v>
                </c:pt>
                <c:pt idx="3">
                  <c:v>自主學習</c:v>
                </c:pt>
                <c:pt idx="4">
                  <c:v>科技使用度</c:v>
                </c:pt>
              </c:strCache>
            </c:strRef>
          </c:cat>
          <c:val>
            <c:numRef>
              <c:f>工作表9!$B$2:$B$6</c:f>
              <c:numCache>
                <c:formatCode>0.00_);[Red]\(0.00\)</c:formatCode>
                <c:ptCount val="5"/>
                <c:pt idx="0" formatCode="General">
                  <c:v>0.52</c:v>
                </c:pt>
                <c:pt idx="1">
                  <c:v>0.28999999999999998</c:v>
                </c:pt>
                <c:pt idx="2">
                  <c:v>0.28000000000000003</c:v>
                </c:pt>
                <c:pt idx="3">
                  <c:v>0.24</c:v>
                </c:pt>
                <c:pt idx="4" formatCode="General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A4-4176-87EF-AC1E1D081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304997744"/>
        <c:axId val="-304983600"/>
        <c:axId val="0"/>
      </c:bar3DChart>
      <c:catAx>
        <c:axId val="-30499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83600"/>
        <c:crosses val="autoZero"/>
        <c:auto val="1"/>
        <c:lblAlgn val="ctr"/>
        <c:lblOffset val="100"/>
        <c:noMultiLvlLbl val="0"/>
      </c:catAx>
      <c:valAx>
        <c:axId val="-30498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defRPr>
                </a:pPr>
                <a:r>
                  <a:rPr lang="zh-TW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相關係數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9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工作表10!$B$1</c:f>
              <c:strCache>
                <c:ptCount val="1"/>
                <c:pt idx="0">
                  <c:v>五年級學生(N=19180)</c:v>
                </c:pt>
              </c:strCache>
            </c:strRef>
          </c:tx>
          <c:spPr>
            <a:solidFill>
              <a:srgbClr val="FFFFFF"/>
            </a:solidFill>
            <a:ln>
              <a:solidFill>
                <a:srgbClr val="00B0F0"/>
              </a:solidFill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工作表10!$A$2:$A$6</c:f>
              <c:strCache>
                <c:ptCount val="5"/>
                <c:pt idx="0">
                  <c:v>英語自我效能</c:v>
                </c:pt>
                <c:pt idx="1">
                  <c:v>回饋訊息運用</c:v>
                </c:pt>
                <c:pt idx="2">
                  <c:v>自主學習</c:v>
                </c:pt>
                <c:pt idx="3">
                  <c:v>毅力</c:v>
                </c:pt>
                <c:pt idx="4">
                  <c:v>科技使用度</c:v>
                </c:pt>
              </c:strCache>
            </c:strRef>
          </c:cat>
          <c:val>
            <c:numRef>
              <c:f>工作表10!$B$2:$B$6</c:f>
              <c:numCache>
                <c:formatCode>General</c:formatCode>
                <c:ptCount val="5"/>
                <c:pt idx="0">
                  <c:v>0.65</c:v>
                </c:pt>
                <c:pt idx="1">
                  <c:v>0.27</c:v>
                </c:pt>
                <c:pt idx="2">
                  <c:v>0.26</c:v>
                </c:pt>
                <c:pt idx="3" formatCode="0.00_);[Red]\(0.00\)">
                  <c:v>0.24</c:v>
                </c:pt>
                <c:pt idx="4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E1-40BB-85A4-CE3E9B5BC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304990672"/>
        <c:axId val="-304989584"/>
        <c:axId val="0"/>
      </c:bar3DChart>
      <c:catAx>
        <c:axId val="-30499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89584"/>
        <c:crosses val="autoZero"/>
        <c:auto val="1"/>
        <c:lblAlgn val="ctr"/>
        <c:lblOffset val="100"/>
        <c:noMultiLvlLbl val="0"/>
      </c:catAx>
      <c:valAx>
        <c:axId val="-30498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defRPr>
                </a:pPr>
                <a:r>
                  <a:rPr lang="zh-TW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相關係</a:t>
                </a:r>
                <a:r>
                  <a:rPr lang="zh-TW" altLang="en-US" sz="2000" dirty="0">
                    <a:solidFill>
                      <a:schemeClr val="accent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90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工作表4!$B$1</c:f>
              <c:strCache>
                <c:ptCount val="1"/>
                <c:pt idx="0">
                  <c:v>三年級學生(N=12547)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C0504D"/>
              </a:solidFill>
            </a:ln>
            <a:effectLst/>
            <a:sp3d>
              <a:contourClr>
                <a:srgbClr val="C0504D"/>
              </a:contourClr>
            </a:sp3d>
          </c:spPr>
          <c:invertIfNegative val="0"/>
          <c:dLbls>
            <c:dLbl>
              <c:idx val="0"/>
              <c:layout>
                <c:manualLayout>
                  <c:x val="-9.7222222222222484E-3"/>
                  <c:y val="8.5282653799207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263-45DD-A593-9CF6D690E08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3333333333333835E-3"/>
                  <c:y val="2.84275512664031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263-45DD-A593-9CF6D690E08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5555555555556061E-3"/>
                  <c:y val="8.5282653799208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263-45DD-A593-9CF6D690E08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工作表4!$A$2:$A$8</c:f>
              <c:strCache>
                <c:ptCount val="7"/>
                <c:pt idx="0">
                  <c:v>回饋訊息運用</c:v>
                </c:pt>
                <c:pt idx="1">
                  <c:v>自主學習</c:v>
                </c:pt>
                <c:pt idx="2">
                  <c:v>國語自我效能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工作表4!$B$2:$B$8</c:f>
              <c:numCache>
                <c:formatCode>0.00_);[Red]\(0.00\)</c:formatCode>
                <c:ptCount val="7"/>
                <c:pt idx="0">
                  <c:v>0.23</c:v>
                </c:pt>
                <c:pt idx="1">
                  <c:v>0.15</c:v>
                </c:pt>
                <c:pt idx="2">
                  <c:v>0.3</c:v>
                </c:pt>
                <c:pt idx="4">
                  <c:v>0.25</c:v>
                </c:pt>
                <c:pt idx="6" formatCode="0.00_ ">
                  <c:v>-0.13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66-4384-B170-5B0C8972298B}"/>
            </c:ext>
          </c:extLst>
        </c:ser>
        <c:ser>
          <c:idx val="1"/>
          <c:order val="1"/>
          <c:tx>
            <c:strRef>
              <c:f>工作表4!$C$1</c:f>
              <c:strCache>
                <c:ptCount val="1"/>
                <c:pt idx="0">
                  <c:v>五年級學生(N=50735)</c:v>
                </c:pt>
              </c:strCache>
            </c:strRef>
          </c:tx>
          <c:spPr>
            <a:solidFill>
              <a:srgbClr val="FFFFFF"/>
            </a:solidFill>
            <a:ln>
              <a:solidFill>
                <a:srgbClr val="00B0F0"/>
              </a:solidFill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dLbl>
              <c:idx val="0"/>
              <c:layout>
                <c:manualLayout>
                  <c:x val="-9.7222222222222224E-3"/>
                  <c:y val="-1.1371020506561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63-45DD-A593-9CF6D690E08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111111111111112E-2"/>
                  <c:y val="-1.7056530759841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63-45DD-A593-9CF6D690E08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3333333333333332E-3"/>
                  <c:y val="-1.84779083231617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63-45DD-A593-9CF6D690E082}"/>
                </c:ext>
                <c:ext xmlns:c15="http://schemas.microsoft.com/office/drawing/2012/chart" uri="{CE6537A1-D6FC-4f65-9D91-7224C49458BB}">
                  <c15:layout>
                    <c:manualLayout>
                      <c:w val="5.2666666666666674E-2"/>
                      <c:h val="6.8155166080693511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9.7222222222223247E-3"/>
                  <c:y val="-5.21165752666134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263-45DD-A593-9CF6D690E08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777777777777779E-3"/>
                  <c:y val="2.8427551266402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263-45DD-A593-9CF6D690E08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3333333333334356E-3"/>
                  <c:y val="2.8427551266402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263-45DD-A593-9CF6D690E082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9444444444444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263-45DD-A593-9CF6D690E08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工作表4!$A$2:$A$8</c:f>
              <c:strCache>
                <c:ptCount val="7"/>
                <c:pt idx="0">
                  <c:v>回饋訊息運用</c:v>
                </c:pt>
                <c:pt idx="1">
                  <c:v>自主學習</c:v>
                </c:pt>
                <c:pt idx="2">
                  <c:v>國語自我效能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工作表4!$C$2:$C$8</c:f>
              <c:numCache>
                <c:formatCode>0.00_);[Red]\(0.00\)</c:formatCode>
                <c:ptCount val="7"/>
                <c:pt idx="0">
                  <c:v>0.27</c:v>
                </c:pt>
                <c:pt idx="1">
                  <c:v>0.21</c:v>
                </c:pt>
                <c:pt idx="2">
                  <c:v>0.31</c:v>
                </c:pt>
                <c:pt idx="3">
                  <c:v>0.19</c:v>
                </c:pt>
                <c:pt idx="4">
                  <c:v>0.22</c:v>
                </c:pt>
                <c:pt idx="5">
                  <c:v>0.16</c:v>
                </c:pt>
                <c:pt idx="6" formatCode="General">
                  <c:v>-0.04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66-4384-B170-5B0C8972298B}"/>
            </c:ext>
          </c:extLst>
        </c:ser>
        <c:ser>
          <c:idx val="2"/>
          <c:order val="2"/>
          <c:tx>
            <c:strRef>
              <c:f>工作表4!$D$1</c:f>
              <c:strCache>
                <c:ptCount val="1"/>
                <c:pt idx="0">
                  <c:v>九年級學生((N=19775)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8064A2"/>
              </a:solidFill>
            </a:ln>
            <a:effectLst/>
            <a:sp3d>
              <a:contourClr>
                <a:srgbClr val="8064A2"/>
              </a:contourClr>
            </a:sp3d>
          </c:spPr>
          <c:invertIfNegative val="0"/>
          <c:dLbls>
            <c:dLbl>
              <c:idx val="1"/>
              <c:layout>
                <c:manualLayout>
                  <c:x val="2.7777777777777267E-3"/>
                  <c:y val="-2.8427551266402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263-45DD-A593-9CF6D690E08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工作表4!$A$2:$A$8</c:f>
              <c:strCache>
                <c:ptCount val="7"/>
                <c:pt idx="0">
                  <c:v>回饋訊息運用</c:v>
                </c:pt>
                <c:pt idx="1">
                  <c:v>自主學習</c:v>
                </c:pt>
                <c:pt idx="2">
                  <c:v>國語自我效能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工作表4!$D$2:$D$8</c:f>
              <c:numCache>
                <c:formatCode>0.00_);[Red]\(0.00\)</c:formatCode>
                <c:ptCount val="7"/>
                <c:pt idx="0">
                  <c:v>0.44</c:v>
                </c:pt>
                <c:pt idx="1">
                  <c:v>0.42</c:v>
                </c:pt>
                <c:pt idx="2">
                  <c:v>0.39</c:v>
                </c:pt>
                <c:pt idx="3">
                  <c:v>0.34</c:v>
                </c:pt>
                <c:pt idx="4">
                  <c:v>0.3</c:v>
                </c:pt>
                <c:pt idx="5">
                  <c:v>0.23</c:v>
                </c:pt>
                <c:pt idx="6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66-4384-B170-5B0C89722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304970544"/>
        <c:axId val="-304984688"/>
        <c:axId val="0"/>
      </c:bar3DChart>
      <c:catAx>
        <c:axId val="-30497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84688"/>
        <c:crosses val="autoZero"/>
        <c:auto val="1"/>
        <c:lblAlgn val="ctr"/>
        <c:lblOffset val="100"/>
        <c:noMultiLvlLbl val="0"/>
      </c:catAx>
      <c:valAx>
        <c:axId val="-304984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defRPr>
                </a:pPr>
                <a:r>
                  <a:rPr lang="zh-TW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相關係數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defRPr>
              </a:pPr>
              <a:endParaRPr lang="zh-TW"/>
            </a:p>
          </c:txPr>
        </c:title>
        <c:numFmt formatCode="#,##0.0_);[Red]\(#,##0.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7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50970110659175"/>
          <c:y val="3.1454355004644288E-2"/>
          <c:w val="0.88186757938978266"/>
          <c:h val="0.738061336330831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工作表5!$B$1</c:f>
              <c:strCache>
                <c:ptCount val="1"/>
                <c:pt idx="0">
                  <c:v>三年級學生(N=12547)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C0504D"/>
              </a:solidFill>
            </a:ln>
            <a:effectLst/>
            <a:sp3d>
              <a:contourClr>
                <a:srgbClr val="C0504D"/>
              </a:contourClr>
            </a:sp3d>
          </c:spPr>
          <c:invertIfNegative val="0"/>
          <c:dLbls>
            <c:dLbl>
              <c:idx val="0"/>
              <c:layout>
                <c:manualLayout>
                  <c:x val="-8.3333333333333332E-3"/>
                  <c:y val="-2.62115674676507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B2F-477B-A41C-B55BA0D4A42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4542774656305554E-5"/>
                  <c:y val="-4.289259304429849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B2F-477B-A41C-B55BA0D4A42F}"/>
                </c:ext>
                <c:ext xmlns:c15="http://schemas.microsoft.com/office/drawing/2012/chart" uri="{CE6537A1-D6FC-4f65-9D91-7224C49458BB}">
                  <c15:layout>
                    <c:manualLayout>
                      <c:w val="6.388686332709044E-2"/>
                      <c:h val="6.2837025957098849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6.9444444444444952E-3"/>
                  <c:y val="-5.242313493530144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B2F-477B-A41C-B55BA0D4A42F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1111111111111009E-2"/>
                  <c:y val="-6.5767965394477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B2F-477B-A41C-B55BA0D4A42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工作表5!$A$2:$A$8</c:f>
              <c:strCache>
                <c:ptCount val="7"/>
                <c:pt idx="0">
                  <c:v>數學自我效能</c:v>
                </c:pt>
                <c:pt idx="1">
                  <c:v>回饋訊息運用</c:v>
                </c:pt>
                <c:pt idx="2">
                  <c:v>自主學習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工作表5!$B$2:$B$8</c:f>
              <c:numCache>
                <c:formatCode>0.00_ </c:formatCode>
                <c:ptCount val="7"/>
                <c:pt idx="0">
                  <c:v>0.44</c:v>
                </c:pt>
                <c:pt idx="1">
                  <c:v>0.25</c:v>
                </c:pt>
                <c:pt idx="2">
                  <c:v>0.18</c:v>
                </c:pt>
                <c:pt idx="4">
                  <c:v>0.28000000000000003</c:v>
                </c:pt>
                <c:pt idx="6">
                  <c:v>-0.09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B2-446D-976D-23341047D9A3}"/>
            </c:ext>
          </c:extLst>
        </c:ser>
        <c:ser>
          <c:idx val="1"/>
          <c:order val="1"/>
          <c:tx>
            <c:strRef>
              <c:f>工作表5!$C$1</c:f>
              <c:strCache>
                <c:ptCount val="1"/>
                <c:pt idx="0">
                  <c:v>五年級學生(N=50773)</c:v>
                </c:pt>
              </c:strCache>
            </c:strRef>
          </c:tx>
          <c:spPr>
            <a:solidFill>
              <a:srgbClr val="FFFFFF"/>
            </a:solidFill>
            <a:ln>
              <a:solidFill>
                <a:srgbClr val="0070C0"/>
              </a:solidFill>
            </a:ln>
            <a:effectLst/>
            <a:sp3d>
              <a:contourClr>
                <a:srgbClr val="0070C0"/>
              </a:contourClr>
            </a:sp3d>
          </c:spPr>
          <c:invertIfNegative val="0"/>
          <c:dLbls>
            <c:dLbl>
              <c:idx val="0"/>
              <c:layout>
                <c:manualLayout>
                  <c:x val="-6.944444444444444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B2F-477B-A41C-B55BA0D4A42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121238920103394E-3"/>
                  <c:y val="-5.718907742848924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B2F-477B-A41C-B55BA0D4A42F}"/>
                </c:ext>
                <c:ext xmlns:c15="http://schemas.microsoft.com/office/drawing/2012/chart" uri="{CE6537A1-D6FC-4f65-9D91-7224C49458BB}">
                  <c15:layout>
                    <c:manualLayout>
                      <c:w val="6.388686332709044E-2"/>
                      <c:h val="6.5696682592823838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8.3333333333333835E-3"/>
                  <c:y val="-5.242313493530144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B2F-477B-A41C-B55BA0D4A42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722222222222324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B2F-477B-A41C-B55BA0D4A42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777777777777779E-3"/>
                  <c:y val="-2.2875814050252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B2F-477B-A41C-B55BA0D4A42F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9444444444443426E-3"/>
                  <c:y val="2.85947675628161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B2F-477B-A41C-B55BA0D4A42F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9444444444444445E-2"/>
                  <c:y val="-2.85947675628161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B2F-477B-A41C-B55BA0D4A42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工作表5!$A$2:$A$8</c:f>
              <c:strCache>
                <c:ptCount val="7"/>
                <c:pt idx="0">
                  <c:v>數學自我效能</c:v>
                </c:pt>
                <c:pt idx="1">
                  <c:v>回饋訊息運用</c:v>
                </c:pt>
                <c:pt idx="2">
                  <c:v>自主學習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工作表5!$C$2:$C$8</c:f>
              <c:numCache>
                <c:formatCode>0.00_ </c:formatCode>
                <c:ptCount val="7"/>
                <c:pt idx="0">
                  <c:v>0.53</c:v>
                </c:pt>
                <c:pt idx="1">
                  <c:v>0.32</c:v>
                </c:pt>
                <c:pt idx="2">
                  <c:v>0.25</c:v>
                </c:pt>
                <c:pt idx="3">
                  <c:v>0.23</c:v>
                </c:pt>
                <c:pt idx="4">
                  <c:v>0.28999999999999998</c:v>
                </c:pt>
                <c:pt idx="5">
                  <c:v>0.19</c:v>
                </c:pt>
                <c:pt idx="6">
                  <c:v>-0.02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FB2-446D-976D-23341047D9A3}"/>
            </c:ext>
          </c:extLst>
        </c:ser>
        <c:ser>
          <c:idx val="2"/>
          <c:order val="2"/>
          <c:tx>
            <c:strRef>
              <c:f>工作表5!$D$1</c:f>
              <c:strCache>
                <c:ptCount val="1"/>
                <c:pt idx="0">
                  <c:v>九年級學生((N=19775)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8064A2"/>
              </a:solidFill>
            </a:ln>
            <a:effectLst/>
            <a:sp3d>
              <a:contourClr>
                <a:srgbClr val="8064A2"/>
              </a:contourClr>
            </a:sp3d>
          </c:spPr>
          <c:invertIfNegative val="0"/>
          <c:dLbls>
            <c:dLbl>
              <c:idx val="4"/>
              <c:layout>
                <c:manualLayout>
                  <c:x val="1.3888888888888889E-3"/>
                  <c:y val="-4.8611104856787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B2F-477B-A41C-B55BA0D4A42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工作表5!$A$2:$A$8</c:f>
              <c:strCache>
                <c:ptCount val="7"/>
                <c:pt idx="0">
                  <c:v>數學自我效能</c:v>
                </c:pt>
                <c:pt idx="1">
                  <c:v>回饋訊息運用</c:v>
                </c:pt>
                <c:pt idx="2">
                  <c:v>自主學習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工作表5!$D$2:$D$8</c:f>
              <c:numCache>
                <c:formatCode>0.00_ </c:formatCode>
                <c:ptCount val="7"/>
                <c:pt idx="0">
                  <c:v>0.64</c:v>
                </c:pt>
                <c:pt idx="1">
                  <c:v>0.44</c:v>
                </c:pt>
                <c:pt idx="2">
                  <c:v>0.42</c:v>
                </c:pt>
                <c:pt idx="3">
                  <c:v>0.36</c:v>
                </c:pt>
                <c:pt idx="4">
                  <c:v>0.33</c:v>
                </c:pt>
                <c:pt idx="5">
                  <c:v>0.26</c:v>
                </c:pt>
                <c:pt idx="6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FB2-446D-976D-23341047D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304993936"/>
        <c:axId val="-304971088"/>
        <c:axId val="0"/>
      </c:bar3DChart>
      <c:catAx>
        <c:axId val="-30499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71088"/>
        <c:crossesAt val="0"/>
        <c:auto val="1"/>
        <c:lblAlgn val="ctr"/>
        <c:lblOffset val="100"/>
        <c:noMultiLvlLbl val="0"/>
      </c:catAx>
      <c:valAx>
        <c:axId val="-30497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defRPr>
                </a:pPr>
                <a:r>
                  <a:rPr lang="zh-TW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相關係數</a:t>
                </a:r>
              </a:p>
            </c:rich>
          </c:tx>
          <c:layout>
            <c:manualLayout>
              <c:xMode val="edge"/>
              <c:yMode val="edge"/>
              <c:x val="1.5943389256508574E-2"/>
              <c:y val="0.365558544855770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defRPr>
              </a:pPr>
              <a:endParaRPr lang="zh-TW"/>
            </a:p>
          </c:txPr>
        </c:title>
        <c:numFmt formatCode="0.0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9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640857392825893E-2"/>
          <c:y val="0.89896140201721464"/>
          <c:w val="0.83871828521434821"/>
          <c:h val="7.2443830419969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工作表6!$B$1</c:f>
              <c:strCache>
                <c:ptCount val="1"/>
                <c:pt idx="0">
                  <c:v>五年級學生(N=45283)</c:v>
                </c:pt>
              </c:strCache>
            </c:strRef>
          </c:tx>
          <c:spPr>
            <a:solidFill>
              <a:srgbClr val="FFFFFF"/>
            </a:solidFill>
            <a:ln>
              <a:solidFill>
                <a:srgbClr val="00B0F0"/>
              </a:solidFill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dLbl>
              <c:idx val="0"/>
              <c:layout>
                <c:manualLayout>
                  <c:x val="-4.1666666666666666E-3"/>
                  <c:y val="-1.2755632045702851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55555555555606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555555555555504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5555555555555558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5555555555555558E-3"/>
                  <c:y val="2.78307914178609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1666666666666666E-3"/>
                  <c:y val="5.1022528182811402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5555555555555558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8BB-4EAB-AA2D-2F2C180685D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工作表6!$A$2:$A$8</c:f>
              <c:strCache>
                <c:ptCount val="7"/>
                <c:pt idx="0">
                  <c:v>英語自我效能</c:v>
                </c:pt>
                <c:pt idx="1">
                  <c:v>回饋訊息運用</c:v>
                </c:pt>
                <c:pt idx="2">
                  <c:v>自主學習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工作表6!$B$2:$B$8</c:f>
              <c:numCache>
                <c:formatCode>General</c:formatCode>
                <c:ptCount val="7"/>
                <c:pt idx="0" formatCode="0.00_ ">
                  <c:v>0.6</c:v>
                </c:pt>
                <c:pt idx="1">
                  <c:v>0.34</c:v>
                </c:pt>
                <c:pt idx="2">
                  <c:v>0.28000000000000003</c:v>
                </c:pt>
                <c:pt idx="3">
                  <c:v>0.22</c:v>
                </c:pt>
                <c:pt idx="4">
                  <c:v>0.26</c:v>
                </c:pt>
                <c:pt idx="5">
                  <c:v>0.24</c:v>
                </c:pt>
                <c:pt idx="6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EC-4F92-8082-A2B0B0E40020}"/>
            </c:ext>
          </c:extLst>
        </c:ser>
        <c:ser>
          <c:idx val="1"/>
          <c:order val="1"/>
          <c:tx>
            <c:strRef>
              <c:f>工作表6!$C$1</c:f>
              <c:strCache>
                <c:ptCount val="1"/>
                <c:pt idx="0">
                  <c:v>九年級學生((N=19775)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8064A2"/>
              </a:solidFill>
            </a:ln>
            <a:effectLst/>
            <a:sp3d>
              <a:contourClr>
                <a:srgbClr val="8064A2"/>
              </a:contourClr>
            </a:sp3d>
          </c:spPr>
          <c:invertIfNegative val="0"/>
          <c:dLbls>
            <c:dLbl>
              <c:idx val="0"/>
              <c:layout>
                <c:manualLayout>
                  <c:x val="5.5555555555555558E-3"/>
                  <c:y val="-5.566158283572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6666666666666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16666666666666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33333333333333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3333333333333332E-3"/>
                  <c:y val="-5.102252818281140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9444444444443426E-3"/>
                  <c:y val="-1.9481553992502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8BB-4EAB-AA2D-2F2C180685D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555555555555657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8BB-4EAB-AA2D-2F2C180685D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工作表6!$A$2:$A$8</c:f>
              <c:strCache>
                <c:ptCount val="7"/>
                <c:pt idx="0">
                  <c:v>英語自我效能</c:v>
                </c:pt>
                <c:pt idx="1">
                  <c:v>回饋訊息運用</c:v>
                </c:pt>
                <c:pt idx="2">
                  <c:v>自主學習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工作表6!$C$2:$C$8</c:f>
              <c:numCache>
                <c:formatCode>General</c:formatCode>
                <c:ptCount val="7"/>
                <c:pt idx="0">
                  <c:v>0.64</c:v>
                </c:pt>
                <c:pt idx="1">
                  <c:v>0.47</c:v>
                </c:pt>
                <c:pt idx="2">
                  <c:v>0.42</c:v>
                </c:pt>
                <c:pt idx="3">
                  <c:v>0.34</c:v>
                </c:pt>
                <c:pt idx="4">
                  <c:v>0.31</c:v>
                </c:pt>
                <c:pt idx="5">
                  <c:v>0.27</c:v>
                </c:pt>
                <c:pt idx="6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EC-4F92-8082-A2B0B0E40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304981424"/>
        <c:axId val="-304972720"/>
        <c:axId val="0"/>
      </c:bar3DChart>
      <c:catAx>
        <c:axId val="-30498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72720"/>
        <c:crosses val="autoZero"/>
        <c:auto val="1"/>
        <c:lblAlgn val="ctr"/>
        <c:lblOffset val="100"/>
        <c:noMultiLvlLbl val="0"/>
      </c:catAx>
      <c:valAx>
        <c:axId val="-304972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defRPr>
                </a:pPr>
                <a:r>
                  <a:rPr lang="zh-TW" altLang="en-US" sz="1800" dirty="0">
                    <a:solidFill>
                      <a:schemeClr val="accent1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相關係數</a:t>
                </a:r>
              </a:p>
            </c:rich>
          </c:tx>
          <c:layout>
            <c:manualLayout>
              <c:xMode val="edge"/>
              <c:yMode val="edge"/>
              <c:x val="2.4695319335083111E-2"/>
              <c:y val="0.30527112998053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defRPr>
              </a:pPr>
              <a:endParaRPr lang="zh-TW"/>
            </a:p>
          </c:txPr>
        </c:title>
        <c:numFmt formatCode="0.0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8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64359142607174"/>
          <c:y val="4.2137669435156219E-2"/>
          <c:w val="0.87707863079615045"/>
          <c:h val="0.72593144392909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工作表7!$B$1</c:f>
              <c:strCache>
                <c:ptCount val="1"/>
                <c:pt idx="0">
                  <c:v>五年級學生(N=19675)</c:v>
                </c:pt>
              </c:strCache>
            </c:strRef>
          </c:tx>
          <c:spPr>
            <a:solidFill>
              <a:srgbClr val="FFFFFF"/>
            </a:solidFill>
            <a:ln>
              <a:solidFill>
                <a:srgbClr val="00B0F0"/>
              </a:solidFill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dLbl>
              <c:idx val="0"/>
              <c:layout>
                <c:manualLayout>
                  <c:x val="-4.16666666666667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C99-40AF-9900-1A18473693E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94444444444447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C99-40AF-9900-1A18473693E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1666666666666666E-3"/>
                  <c:y val="-5.232055236172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C99-40AF-9900-1A18473693E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7222222222222224E-3"/>
                  <c:y val="-5.232055236172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C99-40AF-9900-1A18473693E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555555555555657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C99-40AF-9900-1A18473693E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77777777777777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C99-40AF-9900-1A18473693E2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7222222222222221E-2"/>
                  <c:y val="-8.56164383561643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C99-40AF-9900-1A18473693E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66FF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工作表7!$A$2:$A$8</c:f>
              <c:strCache>
                <c:ptCount val="7"/>
                <c:pt idx="0">
                  <c:v>數學自我效能</c:v>
                </c:pt>
                <c:pt idx="1">
                  <c:v>回饋訊息運用</c:v>
                </c:pt>
                <c:pt idx="2">
                  <c:v>自主學習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工作表7!$B$2:$B$8</c:f>
              <c:numCache>
                <c:formatCode>General</c:formatCode>
                <c:ptCount val="7"/>
                <c:pt idx="0">
                  <c:v>0.44</c:v>
                </c:pt>
                <c:pt idx="1">
                  <c:v>0.28000000000000003</c:v>
                </c:pt>
                <c:pt idx="2">
                  <c:v>0.23</c:v>
                </c:pt>
                <c:pt idx="3">
                  <c:v>0.19</c:v>
                </c:pt>
                <c:pt idx="4">
                  <c:v>0.24</c:v>
                </c:pt>
                <c:pt idx="5">
                  <c:v>0.15</c:v>
                </c:pt>
                <c:pt idx="6">
                  <c:v>-0.03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12-4251-AA9C-E59339F220FD}"/>
            </c:ext>
          </c:extLst>
        </c:ser>
        <c:ser>
          <c:idx val="1"/>
          <c:order val="1"/>
          <c:tx>
            <c:strRef>
              <c:f>工作表7!$C$1</c:f>
              <c:strCache>
                <c:ptCount val="1"/>
                <c:pt idx="0">
                  <c:v>九年級學生((N=19775)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8064A2"/>
              </a:solidFill>
            </a:ln>
            <a:effectLst/>
            <a:sp3d>
              <a:contourClr>
                <a:srgbClr val="8064A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工作表7!$A$2:$A$8</c:f>
              <c:strCache>
                <c:ptCount val="7"/>
                <c:pt idx="0">
                  <c:v>數學自我效能</c:v>
                </c:pt>
                <c:pt idx="1">
                  <c:v>回饋訊息運用</c:v>
                </c:pt>
                <c:pt idx="2">
                  <c:v>自主學習</c:v>
                </c:pt>
                <c:pt idx="3">
                  <c:v>後設認知</c:v>
                </c:pt>
                <c:pt idx="4">
                  <c:v>毅力</c:v>
                </c:pt>
                <c:pt idx="5">
                  <c:v>時間管理</c:v>
                </c:pt>
                <c:pt idx="6">
                  <c:v>科技使用度</c:v>
                </c:pt>
              </c:strCache>
            </c:strRef>
          </c:cat>
          <c:val>
            <c:numRef>
              <c:f>工作表7!$C$2:$C$8</c:f>
              <c:numCache>
                <c:formatCode>General</c:formatCode>
                <c:ptCount val="7"/>
                <c:pt idx="0">
                  <c:v>0.53</c:v>
                </c:pt>
                <c:pt idx="1">
                  <c:v>0.46</c:v>
                </c:pt>
                <c:pt idx="2">
                  <c:v>0.42</c:v>
                </c:pt>
                <c:pt idx="3">
                  <c:v>0.37</c:v>
                </c:pt>
                <c:pt idx="4">
                  <c:v>0.35</c:v>
                </c:pt>
                <c:pt idx="5">
                  <c:v>0.26</c:v>
                </c:pt>
                <c:pt idx="6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12-4251-AA9C-E59339F22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304980880"/>
        <c:axId val="-304980336"/>
        <c:axId val="0"/>
      </c:bar3DChart>
      <c:catAx>
        <c:axId val="-30498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80336"/>
        <c:crosses val="autoZero"/>
        <c:auto val="1"/>
        <c:lblAlgn val="ctr"/>
        <c:lblOffset val="100"/>
        <c:noMultiLvlLbl val="0"/>
      </c:catAx>
      <c:valAx>
        <c:axId val="-30498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defRPr>
                </a:pPr>
                <a:r>
                  <a:rPr lang="zh-TW" altLang="en-US" sz="2000" baseline="0" dirty="0">
                    <a:solidFill>
                      <a:schemeClr val="accent1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相關係數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1">
                      <a:lumMod val="7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8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/>
              <a:t>共變數分析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對照組</c:v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'[ANCOVA PIC (1).xlsx]工作表1'!$D$2:$D$101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'[ANCOVA PIC (1).xlsx]工作表1'!$E$2:$E$101</c:f>
              <c:numCache>
                <c:formatCode>General</c:formatCode>
                <c:ptCount val="100"/>
                <c:pt idx="0">
                  <c:v>34.6783</c:v>
                </c:pt>
                <c:pt idx="1">
                  <c:v>35.368110000000001</c:v>
                </c:pt>
                <c:pt idx="2">
                  <c:v>36.057919999999996</c:v>
                </c:pt>
                <c:pt idx="3">
                  <c:v>36.747729999999997</c:v>
                </c:pt>
                <c:pt idx="4">
                  <c:v>37.437539999999998</c:v>
                </c:pt>
                <c:pt idx="5">
                  <c:v>38.12735</c:v>
                </c:pt>
                <c:pt idx="6">
                  <c:v>38.817160000000001</c:v>
                </c:pt>
                <c:pt idx="7">
                  <c:v>39.506969999999995</c:v>
                </c:pt>
                <c:pt idx="8">
                  <c:v>40.196779999999997</c:v>
                </c:pt>
                <c:pt idx="9">
                  <c:v>40.886589999999998</c:v>
                </c:pt>
                <c:pt idx="10">
                  <c:v>41.5764</c:v>
                </c:pt>
                <c:pt idx="11">
                  <c:v>42.266210000000001</c:v>
                </c:pt>
                <c:pt idx="12">
                  <c:v>42.956019999999995</c:v>
                </c:pt>
                <c:pt idx="13">
                  <c:v>43.645830000000004</c:v>
                </c:pt>
                <c:pt idx="14">
                  <c:v>44.335639999999998</c:v>
                </c:pt>
                <c:pt idx="15">
                  <c:v>45.025449999999999</c:v>
                </c:pt>
                <c:pt idx="16">
                  <c:v>45.715260000000001</c:v>
                </c:pt>
                <c:pt idx="17">
                  <c:v>46.405069999999995</c:v>
                </c:pt>
                <c:pt idx="18">
                  <c:v>47.094880000000003</c:v>
                </c:pt>
                <c:pt idx="19">
                  <c:v>47.784689999999998</c:v>
                </c:pt>
                <c:pt idx="20">
                  <c:v>48.474499999999999</c:v>
                </c:pt>
                <c:pt idx="21">
                  <c:v>49.16431</c:v>
                </c:pt>
                <c:pt idx="22">
                  <c:v>49.854120000000002</c:v>
                </c:pt>
                <c:pt idx="23">
                  <c:v>50.543930000000003</c:v>
                </c:pt>
                <c:pt idx="24">
                  <c:v>51.233739999999997</c:v>
                </c:pt>
                <c:pt idx="25">
                  <c:v>51.923549999999999</c:v>
                </c:pt>
                <c:pt idx="26">
                  <c:v>52.61336</c:v>
                </c:pt>
                <c:pt idx="27">
                  <c:v>53.303170000000001</c:v>
                </c:pt>
                <c:pt idx="28">
                  <c:v>53.992980000000003</c:v>
                </c:pt>
                <c:pt idx="29">
                  <c:v>54.682789999999997</c:v>
                </c:pt>
                <c:pt idx="30">
                  <c:v>55.372599999999998</c:v>
                </c:pt>
                <c:pt idx="31">
                  <c:v>56.06241</c:v>
                </c:pt>
                <c:pt idx="32">
                  <c:v>56.752220000000001</c:v>
                </c:pt>
                <c:pt idx="33">
                  <c:v>57.442030000000003</c:v>
                </c:pt>
                <c:pt idx="34">
                  <c:v>58.131839999999997</c:v>
                </c:pt>
                <c:pt idx="35">
                  <c:v>58.821649999999998</c:v>
                </c:pt>
                <c:pt idx="36">
                  <c:v>59.51146</c:v>
                </c:pt>
                <c:pt idx="37">
                  <c:v>60.201270000000001</c:v>
                </c:pt>
                <c:pt idx="38">
                  <c:v>60.891080000000002</c:v>
                </c:pt>
                <c:pt idx="39">
                  <c:v>61.580889999999997</c:v>
                </c:pt>
                <c:pt idx="40">
                  <c:v>62.270700000000005</c:v>
                </c:pt>
                <c:pt idx="41">
                  <c:v>62.960509999999999</c:v>
                </c:pt>
                <c:pt idx="42">
                  <c:v>63.650320000000001</c:v>
                </c:pt>
                <c:pt idx="43">
                  <c:v>64.340130000000002</c:v>
                </c:pt>
                <c:pt idx="44">
                  <c:v>65.029939999999996</c:v>
                </c:pt>
                <c:pt idx="45">
                  <c:v>65.719750000000005</c:v>
                </c:pt>
                <c:pt idx="46">
                  <c:v>66.409559999999999</c:v>
                </c:pt>
                <c:pt idx="47">
                  <c:v>67.099369999999993</c:v>
                </c:pt>
                <c:pt idx="48">
                  <c:v>67.789180000000002</c:v>
                </c:pt>
                <c:pt idx="49">
                  <c:v>68.47899000000001</c:v>
                </c:pt>
                <c:pt idx="50">
                  <c:v>69.168800000000005</c:v>
                </c:pt>
                <c:pt idx="51">
                  <c:v>69.858609999999999</c:v>
                </c:pt>
                <c:pt idx="52">
                  <c:v>70.548419999999993</c:v>
                </c:pt>
                <c:pt idx="53">
                  <c:v>71.238230000000001</c:v>
                </c:pt>
                <c:pt idx="54">
                  <c:v>71.92804000000001</c:v>
                </c:pt>
                <c:pt idx="55">
                  <c:v>72.617850000000004</c:v>
                </c:pt>
                <c:pt idx="56">
                  <c:v>73.307659999999998</c:v>
                </c:pt>
                <c:pt idx="57">
                  <c:v>73.997469999999993</c:v>
                </c:pt>
                <c:pt idx="58">
                  <c:v>74.687280000000001</c:v>
                </c:pt>
                <c:pt idx="59">
                  <c:v>75.37709000000001</c:v>
                </c:pt>
                <c:pt idx="60">
                  <c:v>76.066900000000004</c:v>
                </c:pt>
                <c:pt idx="61">
                  <c:v>76.756709999999998</c:v>
                </c:pt>
                <c:pt idx="62">
                  <c:v>77.446519999999992</c:v>
                </c:pt>
                <c:pt idx="63">
                  <c:v>78.136330000000001</c:v>
                </c:pt>
                <c:pt idx="64">
                  <c:v>78.826140000000009</c:v>
                </c:pt>
                <c:pt idx="65">
                  <c:v>79.515950000000004</c:v>
                </c:pt>
                <c:pt idx="66">
                  <c:v>80.205759999999998</c:v>
                </c:pt>
                <c:pt idx="67">
                  <c:v>80.895569999999992</c:v>
                </c:pt>
                <c:pt idx="68">
                  <c:v>81.585380000000001</c:v>
                </c:pt>
                <c:pt idx="69">
                  <c:v>82.275190000000009</c:v>
                </c:pt>
                <c:pt idx="70">
                  <c:v>82.965000000000003</c:v>
                </c:pt>
                <c:pt idx="71">
                  <c:v>83.654809999999998</c:v>
                </c:pt>
                <c:pt idx="72">
                  <c:v>84.344619999999992</c:v>
                </c:pt>
                <c:pt idx="73">
                  <c:v>85.03443</c:v>
                </c:pt>
                <c:pt idx="74">
                  <c:v>85.724240000000009</c:v>
                </c:pt>
                <c:pt idx="75">
                  <c:v>86.414050000000003</c:v>
                </c:pt>
                <c:pt idx="76">
                  <c:v>87.103859999999997</c:v>
                </c:pt>
                <c:pt idx="77">
                  <c:v>87.793669999999992</c:v>
                </c:pt>
                <c:pt idx="78">
                  <c:v>88.48348</c:v>
                </c:pt>
                <c:pt idx="79">
                  <c:v>89.173290000000009</c:v>
                </c:pt>
                <c:pt idx="80">
                  <c:v>89.863100000000003</c:v>
                </c:pt>
                <c:pt idx="81">
                  <c:v>90.552909999999997</c:v>
                </c:pt>
                <c:pt idx="82">
                  <c:v>91.242719999999991</c:v>
                </c:pt>
                <c:pt idx="83">
                  <c:v>91.93253</c:v>
                </c:pt>
                <c:pt idx="84">
                  <c:v>92.622340000000008</c:v>
                </c:pt>
                <c:pt idx="85">
                  <c:v>93.312150000000003</c:v>
                </c:pt>
                <c:pt idx="86">
                  <c:v>94.001959999999997</c:v>
                </c:pt>
                <c:pt idx="87">
                  <c:v>94.691770000000005</c:v>
                </c:pt>
                <c:pt idx="88">
                  <c:v>95.38158</c:v>
                </c:pt>
                <c:pt idx="89">
                  <c:v>96.071390000000008</c:v>
                </c:pt>
                <c:pt idx="90">
                  <c:v>96.761200000000002</c:v>
                </c:pt>
                <c:pt idx="91">
                  <c:v>97.451009999999997</c:v>
                </c:pt>
                <c:pt idx="92">
                  <c:v>98.140820000000005</c:v>
                </c:pt>
                <c:pt idx="93">
                  <c:v>98.830629999999999</c:v>
                </c:pt>
                <c:pt idx="94">
                  <c:v>99.520440000000008</c:v>
                </c:pt>
                <c:pt idx="95">
                  <c:v>100.21025</c:v>
                </c:pt>
                <c:pt idx="96">
                  <c:v>100.90006</c:v>
                </c:pt>
                <c:pt idx="97">
                  <c:v>101.58987</c:v>
                </c:pt>
                <c:pt idx="98">
                  <c:v>102.27968</c:v>
                </c:pt>
                <c:pt idx="99">
                  <c:v>102.96949000000001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5FD-4F7F-A946-262DF93C8145}"/>
            </c:ext>
          </c:extLst>
        </c:ser>
        <c:ser>
          <c:idx val="1"/>
          <c:order val="1"/>
          <c:tx>
            <c:v>實驗組</c:v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'[ANCOVA PIC (1).xlsx]工作表1'!$D$2:$D$101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'[ANCOVA PIC (1).xlsx]工作表1'!$F$2:$F$101</c:f>
              <c:numCache>
                <c:formatCode>General</c:formatCode>
                <c:ptCount val="100"/>
                <c:pt idx="0">
                  <c:v>73.3626</c:v>
                </c:pt>
                <c:pt idx="1">
                  <c:v>73.614310000000003</c:v>
                </c:pt>
                <c:pt idx="2">
                  <c:v>73.866019999999992</c:v>
                </c:pt>
                <c:pt idx="3">
                  <c:v>74.117729999999995</c:v>
                </c:pt>
                <c:pt idx="4">
                  <c:v>74.369439999999997</c:v>
                </c:pt>
                <c:pt idx="5">
                  <c:v>74.62115</c:v>
                </c:pt>
                <c:pt idx="6">
                  <c:v>74.872860000000003</c:v>
                </c:pt>
                <c:pt idx="7">
                  <c:v>75.124569999999991</c:v>
                </c:pt>
                <c:pt idx="8">
                  <c:v>75.376279999999994</c:v>
                </c:pt>
                <c:pt idx="9">
                  <c:v>75.627989999999997</c:v>
                </c:pt>
                <c:pt idx="10">
                  <c:v>75.8797</c:v>
                </c:pt>
                <c:pt idx="11">
                  <c:v>76.131410000000002</c:v>
                </c:pt>
                <c:pt idx="12">
                  <c:v>76.383119999999991</c:v>
                </c:pt>
                <c:pt idx="13">
                  <c:v>76.634829999999994</c:v>
                </c:pt>
                <c:pt idx="14">
                  <c:v>76.886539999999997</c:v>
                </c:pt>
                <c:pt idx="15">
                  <c:v>77.138249999999999</c:v>
                </c:pt>
                <c:pt idx="16">
                  <c:v>77.389960000000002</c:v>
                </c:pt>
                <c:pt idx="17">
                  <c:v>77.641670000000005</c:v>
                </c:pt>
                <c:pt idx="18">
                  <c:v>77.893379999999993</c:v>
                </c:pt>
                <c:pt idx="19">
                  <c:v>78.145089999999996</c:v>
                </c:pt>
                <c:pt idx="20">
                  <c:v>78.396799999999999</c:v>
                </c:pt>
                <c:pt idx="21">
                  <c:v>78.648510000000002</c:v>
                </c:pt>
                <c:pt idx="22">
                  <c:v>78.90021999999999</c:v>
                </c:pt>
                <c:pt idx="23">
                  <c:v>79.151929999999993</c:v>
                </c:pt>
                <c:pt idx="24">
                  <c:v>79.403639999999996</c:v>
                </c:pt>
                <c:pt idx="25">
                  <c:v>79.655349999999999</c:v>
                </c:pt>
                <c:pt idx="26">
                  <c:v>79.907060000000001</c:v>
                </c:pt>
                <c:pt idx="27">
                  <c:v>80.158770000000004</c:v>
                </c:pt>
                <c:pt idx="28">
                  <c:v>80.410479999999993</c:v>
                </c:pt>
                <c:pt idx="29">
                  <c:v>80.662189999999995</c:v>
                </c:pt>
                <c:pt idx="30">
                  <c:v>80.913899999999998</c:v>
                </c:pt>
                <c:pt idx="31">
                  <c:v>81.165610000000001</c:v>
                </c:pt>
                <c:pt idx="32">
                  <c:v>81.417319999999989</c:v>
                </c:pt>
                <c:pt idx="33">
                  <c:v>81.669029999999992</c:v>
                </c:pt>
                <c:pt idx="34">
                  <c:v>81.920739999999995</c:v>
                </c:pt>
                <c:pt idx="35">
                  <c:v>82.172449999999998</c:v>
                </c:pt>
                <c:pt idx="36">
                  <c:v>82.424160000000001</c:v>
                </c:pt>
                <c:pt idx="37">
                  <c:v>82.675870000000003</c:v>
                </c:pt>
                <c:pt idx="38">
                  <c:v>82.927579999999992</c:v>
                </c:pt>
                <c:pt idx="39">
                  <c:v>83.179289999999995</c:v>
                </c:pt>
                <c:pt idx="40">
                  <c:v>83.430999999999997</c:v>
                </c:pt>
                <c:pt idx="41">
                  <c:v>83.68271</c:v>
                </c:pt>
                <c:pt idx="42">
                  <c:v>83.934420000000003</c:v>
                </c:pt>
                <c:pt idx="43">
                  <c:v>84.186129999999991</c:v>
                </c:pt>
                <c:pt idx="44">
                  <c:v>84.437839999999994</c:v>
                </c:pt>
                <c:pt idx="45">
                  <c:v>84.689549999999997</c:v>
                </c:pt>
                <c:pt idx="46">
                  <c:v>84.94126</c:v>
                </c:pt>
                <c:pt idx="47">
                  <c:v>85.192970000000003</c:v>
                </c:pt>
                <c:pt idx="48">
                  <c:v>85.444679999999991</c:v>
                </c:pt>
                <c:pt idx="49">
                  <c:v>85.696389999999994</c:v>
                </c:pt>
                <c:pt idx="50">
                  <c:v>85.948099999999997</c:v>
                </c:pt>
                <c:pt idx="51">
                  <c:v>86.199809999999999</c:v>
                </c:pt>
                <c:pt idx="52">
                  <c:v>86.451520000000002</c:v>
                </c:pt>
                <c:pt idx="53">
                  <c:v>86.703229999999991</c:v>
                </c:pt>
                <c:pt idx="54">
                  <c:v>86.954939999999993</c:v>
                </c:pt>
                <c:pt idx="55">
                  <c:v>87.206649999999996</c:v>
                </c:pt>
                <c:pt idx="56">
                  <c:v>87.458359999999999</c:v>
                </c:pt>
                <c:pt idx="57">
                  <c:v>87.710070000000002</c:v>
                </c:pt>
                <c:pt idx="58">
                  <c:v>87.961780000000005</c:v>
                </c:pt>
                <c:pt idx="59">
                  <c:v>88.213489999999993</c:v>
                </c:pt>
                <c:pt idx="60">
                  <c:v>88.465199999999996</c:v>
                </c:pt>
                <c:pt idx="61">
                  <c:v>88.716909999999999</c:v>
                </c:pt>
                <c:pt idx="62">
                  <c:v>88.968620000000001</c:v>
                </c:pt>
                <c:pt idx="63">
                  <c:v>89.22032999999999</c:v>
                </c:pt>
                <c:pt idx="64">
                  <c:v>89.472039999999993</c:v>
                </c:pt>
                <c:pt idx="65">
                  <c:v>89.723749999999995</c:v>
                </c:pt>
                <c:pt idx="66">
                  <c:v>89.975459999999998</c:v>
                </c:pt>
                <c:pt idx="67">
                  <c:v>90.227170000000001</c:v>
                </c:pt>
                <c:pt idx="68">
                  <c:v>90.478880000000004</c:v>
                </c:pt>
                <c:pt idx="69">
                  <c:v>90.730589999999992</c:v>
                </c:pt>
                <c:pt idx="70">
                  <c:v>90.982299999999995</c:v>
                </c:pt>
                <c:pt idx="71">
                  <c:v>91.234009999999998</c:v>
                </c:pt>
                <c:pt idx="72">
                  <c:v>91.485720000000001</c:v>
                </c:pt>
                <c:pt idx="73">
                  <c:v>91.737429999999989</c:v>
                </c:pt>
                <c:pt idx="74">
                  <c:v>91.989139999999992</c:v>
                </c:pt>
                <c:pt idx="75">
                  <c:v>92.240849999999995</c:v>
                </c:pt>
                <c:pt idx="76">
                  <c:v>92.492559999999997</c:v>
                </c:pt>
                <c:pt idx="77">
                  <c:v>92.74427</c:v>
                </c:pt>
                <c:pt idx="78">
                  <c:v>92.995980000000003</c:v>
                </c:pt>
                <c:pt idx="79">
                  <c:v>93.247690000000006</c:v>
                </c:pt>
                <c:pt idx="80">
                  <c:v>93.499399999999994</c:v>
                </c:pt>
                <c:pt idx="81">
                  <c:v>93.751109999999997</c:v>
                </c:pt>
                <c:pt idx="82">
                  <c:v>94.00282</c:v>
                </c:pt>
                <c:pt idx="83">
                  <c:v>94.254529999999988</c:v>
                </c:pt>
                <c:pt idx="84">
                  <c:v>94.506239999999991</c:v>
                </c:pt>
                <c:pt idx="85">
                  <c:v>94.757949999999994</c:v>
                </c:pt>
                <c:pt idx="86">
                  <c:v>95.009659999999997</c:v>
                </c:pt>
                <c:pt idx="87">
                  <c:v>95.261369999999999</c:v>
                </c:pt>
                <c:pt idx="88">
                  <c:v>95.513080000000002</c:v>
                </c:pt>
                <c:pt idx="89">
                  <c:v>95.764790000000005</c:v>
                </c:pt>
                <c:pt idx="90">
                  <c:v>96.016499999999994</c:v>
                </c:pt>
                <c:pt idx="91">
                  <c:v>96.268209999999996</c:v>
                </c:pt>
                <c:pt idx="92">
                  <c:v>96.519919999999999</c:v>
                </c:pt>
                <c:pt idx="93">
                  <c:v>96.771630000000002</c:v>
                </c:pt>
                <c:pt idx="94">
                  <c:v>97.02333999999999</c:v>
                </c:pt>
                <c:pt idx="95">
                  <c:v>97.275049999999993</c:v>
                </c:pt>
                <c:pt idx="96">
                  <c:v>97.526759999999996</c:v>
                </c:pt>
                <c:pt idx="97">
                  <c:v>97.778469999999999</c:v>
                </c:pt>
                <c:pt idx="98">
                  <c:v>98.030180000000001</c:v>
                </c:pt>
                <c:pt idx="99">
                  <c:v>98.281890000000004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5FD-4F7F-A946-262DF93C8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4974896"/>
        <c:axId val="-304973808"/>
      </c:scatterChart>
      <c:valAx>
        <c:axId val="-30497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73808"/>
        <c:crosses val="autoZero"/>
        <c:crossBetween val="midCat"/>
      </c:valAx>
      <c:valAx>
        <c:axId val="-30497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304974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en-US" altLang="zh-TW" dirty="0"/>
              <a:t>ANCOVA</a:t>
            </a:r>
            <a:r>
              <a:rPr lang="zh-TW" altLang="en-US" dirty="0"/>
              <a:t> 調整後平均數</a:t>
            </a:r>
          </a:p>
        </c:rich>
      </c:tx>
      <c:layout>
        <c:manualLayout>
          <c:xMode val="edge"/>
          <c:yMode val="edge"/>
          <c:x val="0.1963054866280672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5879905996608751"/>
          <c:y val="0.14290583775772159"/>
          <c:w val="0.73471723310946113"/>
          <c:h val="0.73029020639029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分析2!$Z$5</c:f>
              <c:strCache>
                <c:ptCount val="1"/>
                <c:pt idx="0">
                  <c:v>平均數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5FE-479C-A6BC-A7D22EB0F850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5FE-479C-A6BC-A7D22EB0F8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分析2!$AA$4:$AB$4</c:f>
              <c:strCache>
                <c:ptCount val="2"/>
                <c:pt idx="0">
                  <c:v>對照組</c:v>
                </c:pt>
                <c:pt idx="1">
                  <c:v>實驗組</c:v>
                </c:pt>
              </c:strCache>
            </c:strRef>
          </c:cat>
          <c:val>
            <c:numRef>
              <c:f>分析2!$AA$5:$AB$5</c:f>
              <c:numCache>
                <c:formatCode>General</c:formatCode>
                <c:ptCount val="2"/>
                <c:pt idx="0">
                  <c:v>74.531999999999996</c:v>
                </c:pt>
                <c:pt idx="1">
                  <c:v>88.376999999999995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5FE-479C-A6BC-A7D22EB0F8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315618976"/>
        <c:axId val="-315616800"/>
      </c:barChart>
      <c:catAx>
        <c:axId val="-315618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r>
                  <a:rPr lang="zh-TW" altLang="en-US" sz="12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組別</a:t>
                </a:r>
              </a:p>
            </c:rich>
          </c:tx>
          <c:layout>
            <c:manualLayout>
              <c:xMode val="edge"/>
              <c:yMode val="edge"/>
              <c:x val="0.89797803137910992"/>
              <c:y val="0.873010003701749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-315616800"/>
        <c:crosses val="autoZero"/>
        <c:auto val="1"/>
        <c:lblAlgn val="ctr"/>
        <c:lblOffset val="100"/>
        <c:noMultiLvlLbl val="0"/>
      </c:catAx>
      <c:valAx>
        <c:axId val="-31561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12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分數</a:t>
                </a:r>
              </a:p>
            </c:rich>
          </c:tx>
          <c:layout>
            <c:manualLayout>
              <c:xMode val="edge"/>
              <c:yMode val="edge"/>
              <c:x val="5.3915137573459456E-4"/>
              <c:y val="5.4839588345484231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-31561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72CB2A-2769-47B2-A0C7-10565AFD0E35}" type="doc">
      <dgm:prSet loTypeId="urn:microsoft.com/office/officeart/2005/8/layout/chevron1" loCatId="process" qsTypeId="urn:microsoft.com/office/officeart/2005/8/quickstyle/3d3" qsCatId="3D" csTypeId="urn:microsoft.com/office/officeart/2005/8/colors/colorful1" csCatId="colorful" phldr="1"/>
      <dgm:spPr/>
    </dgm:pt>
    <dgm:pt modelId="{370A0B5F-AE9F-4D85-8E02-756ECF52FC9D}">
      <dgm:prSet phldrT="[文字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altLang="zh-TW" sz="2000" b="1" dirty="0"/>
            <a:t>Watch</a:t>
          </a:r>
        </a:p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觀看</a:t>
          </a:r>
        </a:p>
      </dgm:t>
    </dgm:pt>
    <dgm:pt modelId="{20E2834C-6690-4219-9BDA-CD686B720541}" type="parTrans" cxnId="{AA091431-B880-4631-8EB2-55CEAFD88C7A}">
      <dgm:prSet/>
      <dgm:spPr/>
      <dgm:t>
        <a:bodyPr/>
        <a:lstStyle/>
        <a:p>
          <a:endParaRPr lang="zh-TW" altLang="en-US"/>
        </a:p>
      </dgm:t>
    </dgm:pt>
    <dgm:pt modelId="{37901437-FE84-4EBD-BEBB-BBFD4E62F51A}" type="sibTrans" cxnId="{AA091431-B880-4631-8EB2-55CEAFD88C7A}">
      <dgm:prSet/>
      <dgm:spPr/>
      <dgm:t>
        <a:bodyPr/>
        <a:lstStyle/>
        <a:p>
          <a:endParaRPr lang="zh-TW" altLang="en-US"/>
        </a:p>
      </dgm:t>
    </dgm:pt>
    <dgm:pt modelId="{7FA08A70-F1F8-4E52-8A2F-BE13150D1D3A}">
      <dgm:prSet phldrT="[文字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altLang="zh-TW" sz="2000" b="1" dirty="0"/>
            <a:t>Question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提問</a:t>
          </a:r>
        </a:p>
      </dgm:t>
    </dgm:pt>
    <dgm:pt modelId="{7322ED79-10EC-46A4-988A-D20B7C8D1149}" type="parTrans" cxnId="{FA392CCF-CD05-433D-B4CC-061C0E1405BD}">
      <dgm:prSet/>
      <dgm:spPr/>
      <dgm:t>
        <a:bodyPr/>
        <a:lstStyle/>
        <a:p>
          <a:endParaRPr lang="zh-TW" altLang="en-US"/>
        </a:p>
      </dgm:t>
    </dgm:pt>
    <dgm:pt modelId="{D95FCFF1-6CB7-4849-BDBF-C5D5FE86B09E}" type="sibTrans" cxnId="{FA392CCF-CD05-433D-B4CC-061C0E1405BD}">
      <dgm:prSet/>
      <dgm:spPr/>
      <dgm:t>
        <a:bodyPr/>
        <a:lstStyle/>
        <a:p>
          <a:endParaRPr lang="zh-TW" altLang="en-US"/>
        </a:p>
      </dgm:t>
    </dgm:pt>
    <dgm:pt modelId="{09622617-43C9-47DC-929F-64229AEB78A1}">
      <dgm:prSet phldrT="[文字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altLang="zh-TW" sz="2000" b="1" dirty="0"/>
            <a:t>Summary</a:t>
          </a:r>
          <a:endParaRPr lang="en-US" altLang="zh-TW" sz="2400" b="1" dirty="0"/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摘要</a:t>
          </a:r>
        </a:p>
      </dgm:t>
    </dgm:pt>
    <dgm:pt modelId="{BE8439B9-7D15-4D2C-AEB6-9BB8DCBB94B6}" type="parTrans" cxnId="{59F91BAB-8DBC-41BB-9AE7-EB6CCFDEBB6D}">
      <dgm:prSet/>
      <dgm:spPr/>
      <dgm:t>
        <a:bodyPr/>
        <a:lstStyle/>
        <a:p>
          <a:endParaRPr lang="zh-TW" altLang="en-US"/>
        </a:p>
      </dgm:t>
    </dgm:pt>
    <dgm:pt modelId="{A17A1C38-C2C8-448E-A157-BFD07214A000}" type="sibTrans" cxnId="{59F91BAB-8DBC-41BB-9AE7-EB6CCFDEBB6D}">
      <dgm:prSet/>
      <dgm:spPr/>
      <dgm:t>
        <a:bodyPr/>
        <a:lstStyle/>
        <a:p>
          <a:endParaRPr lang="zh-TW" altLang="en-US"/>
        </a:p>
      </dgm:t>
    </dgm:pt>
    <dgm:pt modelId="{A62DF4E0-3104-49C2-8D98-F99178BA6232}">
      <dgm:prSet phldrT="[文字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altLang="zh-TW" sz="2000" b="1" i="0" dirty="0"/>
            <a:t>Assessment</a:t>
          </a:r>
          <a:endParaRPr lang="en-US" sz="2000" b="1" i="0" dirty="0"/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評量</a:t>
          </a:r>
        </a:p>
      </dgm:t>
    </dgm:pt>
    <dgm:pt modelId="{E8C50466-44CC-4EE3-94F1-320F82A1BCC0}" type="sibTrans" cxnId="{813D9175-1BE9-438F-95FF-579D0A04CF39}">
      <dgm:prSet/>
      <dgm:spPr/>
      <dgm:t>
        <a:bodyPr/>
        <a:lstStyle/>
        <a:p>
          <a:endParaRPr lang="zh-TW" altLang="en-US"/>
        </a:p>
      </dgm:t>
    </dgm:pt>
    <dgm:pt modelId="{424B581B-22B4-4797-811A-117CA5F428BE}" type="parTrans" cxnId="{813D9175-1BE9-438F-95FF-579D0A04CF39}">
      <dgm:prSet/>
      <dgm:spPr/>
      <dgm:t>
        <a:bodyPr/>
        <a:lstStyle/>
        <a:p>
          <a:endParaRPr lang="zh-TW" altLang="en-US"/>
        </a:p>
      </dgm:t>
    </dgm:pt>
    <dgm:pt modelId="{5C61255C-AC28-4CA9-A8DE-74703662AD9B}" type="pres">
      <dgm:prSet presAssocID="{8472CB2A-2769-47B2-A0C7-10565AFD0E35}" presName="Name0" presStyleCnt="0">
        <dgm:presLayoutVars>
          <dgm:dir/>
          <dgm:animLvl val="lvl"/>
          <dgm:resizeHandles val="exact"/>
        </dgm:presLayoutVars>
      </dgm:prSet>
      <dgm:spPr/>
    </dgm:pt>
    <dgm:pt modelId="{E3931BC4-23C8-4180-959F-F0E94BF354A0}" type="pres">
      <dgm:prSet presAssocID="{370A0B5F-AE9F-4D85-8E02-756ECF52FC9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82FFF0-96C5-4B86-99EF-715DB3EB5D18}" type="pres">
      <dgm:prSet presAssocID="{37901437-FE84-4EBD-BEBB-BBFD4E62F51A}" presName="parTxOnlySpace" presStyleCnt="0"/>
      <dgm:spPr/>
    </dgm:pt>
    <dgm:pt modelId="{0585E71E-DE79-4029-B2BF-9AD568ADF193}" type="pres">
      <dgm:prSet presAssocID="{09622617-43C9-47DC-929F-64229AEB78A1}" presName="parTxOnly" presStyleLbl="node1" presStyleIdx="1" presStyleCnt="4" custScaleX="117830" custLinFactX="93587" custLinFactNeighborX="100000" custLinFactNeighborY="-5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9DF770-6228-4EE4-89C1-43ED0EB9C546}" type="pres">
      <dgm:prSet presAssocID="{A17A1C38-C2C8-448E-A157-BFD07214A000}" presName="parTxOnlySpace" presStyleCnt="0"/>
      <dgm:spPr/>
    </dgm:pt>
    <dgm:pt modelId="{B408ED75-BA19-453C-82EA-1A1DB3A2A049}" type="pres">
      <dgm:prSet presAssocID="{7FA08A70-F1F8-4E52-8A2F-BE13150D1D3A}" presName="parTxOnly" presStyleLbl="node1" presStyleIdx="2" presStyleCnt="4" custScaleX="112362" custLinFactX="-97136" custLinFactNeighborX="-100000" custLinFactNeighborY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7DCF25-B829-45A1-9C90-24F4C010C800}" type="pres">
      <dgm:prSet presAssocID="{D95FCFF1-6CB7-4849-BDBF-C5D5FE86B09E}" presName="parTxOnlySpace" presStyleCnt="0"/>
      <dgm:spPr/>
    </dgm:pt>
    <dgm:pt modelId="{0BDC6863-31A8-4D82-B973-4152A51E5A9E}" type="pres">
      <dgm:prSet presAssocID="{A62DF4E0-3104-49C2-8D98-F99178BA6232}" presName="parTxOnly" presStyleLbl="node1" presStyleIdx="3" presStyleCnt="4" custScaleX="1227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B0FEB83-2B62-4227-AB12-98DEC6ECA3BD}" type="presOf" srcId="{A62DF4E0-3104-49C2-8D98-F99178BA6232}" destId="{0BDC6863-31A8-4D82-B973-4152A51E5A9E}" srcOrd="0" destOrd="0" presId="urn:microsoft.com/office/officeart/2005/8/layout/chevron1"/>
    <dgm:cxn modelId="{7176CE54-B0D3-4796-8563-741B41487354}" type="presOf" srcId="{370A0B5F-AE9F-4D85-8E02-756ECF52FC9D}" destId="{E3931BC4-23C8-4180-959F-F0E94BF354A0}" srcOrd="0" destOrd="0" presId="urn:microsoft.com/office/officeart/2005/8/layout/chevron1"/>
    <dgm:cxn modelId="{FA392CCF-CD05-433D-B4CC-061C0E1405BD}" srcId="{8472CB2A-2769-47B2-A0C7-10565AFD0E35}" destId="{7FA08A70-F1F8-4E52-8A2F-BE13150D1D3A}" srcOrd="2" destOrd="0" parTransId="{7322ED79-10EC-46A4-988A-D20B7C8D1149}" sibTransId="{D95FCFF1-6CB7-4849-BDBF-C5D5FE86B09E}"/>
    <dgm:cxn modelId="{AA091431-B880-4631-8EB2-55CEAFD88C7A}" srcId="{8472CB2A-2769-47B2-A0C7-10565AFD0E35}" destId="{370A0B5F-AE9F-4D85-8E02-756ECF52FC9D}" srcOrd="0" destOrd="0" parTransId="{20E2834C-6690-4219-9BDA-CD686B720541}" sibTransId="{37901437-FE84-4EBD-BEBB-BBFD4E62F51A}"/>
    <dgm:cxn modelId="{59F91BAB-8DBC-41BB-9AE7-EB6CCFDEBB6D}" srcId="{8472CB2A-2769-47B2-A0C7-10565AFD0E35}" destId="{09622617-43C9-47DC-929F-64229AEB78A1}" srcOrd="1" destOrd="0" parTransId="{BE8439B9-7D15-4D2C-AEB6-9BB8DCBB94B6}" sibTransId="{A17A1C38-C2C8-448E-A157-BFD07214A000}"/>
    <dgm:cxn modelId="{B61B1FAF-8249-4C55-8F2C-A7849DCA66BF}" type="presOf" srcId="{7FA08A70-F1F8-4E52-8A2F-BE13150D1D3A}" destId="{B408ED75-BA19-453C-82EA-1A1DB3A2A049}" srcOrd="0" destOrd="0" presId="urn:microsoft.com/office/officeart/2005/8/layout/chevron1"/>
    <dgm:cxn modelId="{3CA1565B-E76B-4082-A602-0892A9326499}" type="presOf" srcId="{09622617-43C9-47DC-929F-64229AEB78A1}" destId="{0585E71E-DE79-4029-B2BF-9AD568ADF193}" srcOrd="0" destOrd="0" presId="urn:microsoft.com/office/officeart/2005/8/layout/chevron1"/>
    <dgm:cxn modelId="{813D9175-1BE9-438F-95FF-579D0A04CF39}" srcId="{8472CB2A-2769-47B2-A0C7-10565AFD0E35}" destId="{A62DF4E0-3104-49C2-8D98-F99178BA6232}" srcOrd="3" destOrd="0" parTransId="{424B581B-22B4-4797-811A-117CA5F428BE}" sibTransId="{E8C50466-44CC-4EE3-94F1-320F82A1BCC0}"/>
    <dgm:cxn modelId="{0D9005D7-C480-4C24-830A-5F1FF03B3A73}" type="presOf" srcId="{8472CB2A-2769-47B2-A0C7-10565AFD0E35}" destId="{5C61255C-AC28-4CA9-A8DE-74703662AD9B}" srcOrd="0" destOrd="0" presId="urn:microsoft.com/office/officeart/2005/8/layout/chevron1"/>
    <dgm:cxn modelId="{B2D013A8-4E43-4EDA-AC03-4E5F0ABBC409}" type="presParOf" srcId="{5C61255C-AC28-4CA9-A8DE-74703662AD9B}" destId="{E3931BC4-23C8-4180-959F-F0E94BF354A0}" srcOrd="0" destOrd="0" presId="urn:microsoft.com/office/officeart/2005/8/layout/chevron1"/>
    <dgm:cxn modelId="{3C2B21B7-D941-46CC-9F8E-E1764C0472D8}" type="presParOf" srcId="{5C61255C-AC28-4CA9-A8DE-74703662AD9B}" destId="{6082FFF0-96C5-4B86-99EF-715DB3EB5D18}" srcOrd="1" destOrd="0" presId="urn:microsoft.com/office/officeart/2005/8/layout/chevron1"/>
    <dgm:cxn modelId="{64D22C64-F67B-4316-91F0-3CCF2EC41579}" type="presParOf" srcId="{5C61255C-AC28-4CA9-A8DE-74703662AD9B}" destId="{0585E71E-DE79-4029-B2BF-9AD568ADF193}" srcOrd="2" destOrd="0" presId="urn:microsoft.com/office/officeart/2005/8/layout/chevron1"/>
    <dgm:cxn modelId="{C9362E56-5EE6-4FE0-A8C8-DF497CE48832}" type="presParOf" srcId="{5C61255C-AC28-4CA9-A8DE-74703662AD9B}" destId="{659DF770-6228-4EE4-89C1-43ED0EB9C546}" srcOrd="3" destOrd="0" presId="urn:microsoft.com/office/officeart/2005/8/layout/chevron1"/>
    <dgm:cxn modelId="{37B2B85C-0959-4614-862E-80D6D78ECE4E}" type="presParOf" srcId="{5C61255C-AC28-4CA9-A8DE-74703662AD9B}" destId="{B408ED75-BA19-453C-82EA-1A1DB3A2A049}" srcOrd="4" destOrd="0" presId="urn:microsoft.com/office/officeart/2005/8/layout/chevron1"/>
    <dgm:cxn modelId="{3029CE9E-93E5-4683-A53D-BB5A3CFA3C19}" type="presParOf" srcId="{5C61255C-AC28-4CA9-A8DE-74703662AD9B}" destId="{BA7DCF25-B829-45A1-9C90-24F4C010C800}" srcOrd="5" destOrd="0" presId="urn:microsoft.com/office/officeart/2005/8/layout/chevron1"/>
    <dgm:cxn modelId="{1F3B1B83-738D-4A9E-A7C0-395DE62F1D09}" type="presParOf" srcId="{5C61255C-AC28-4CA9-A8DE-74703662AD9B}" destId="{0BDC6863-31A8-4D82-B973-4152A51E5A9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CA0992-EA1E-47AD-AECB-189B92298333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742A476C-2342-46F6-86A3-6323861E53B0}">
      <dgm:prSet phldrT="[文字]" custT="1"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en-US" altLang="zh-TW" sz="2000" b="1" dirty="0">
            <a:solidFill>
              <a:srgbClr val="FFFF00"/>
            </a:solidFill>
          </a:endParaRPr>
        </a:p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rgbClr val="FFFF00"/>
              </a:solidFill>
            </a:rPr>
            <a:t>第三層</a:t>
          </a:r>
          <a:endParaRPr lang="en-US" altLang="zh-TW" sz="2000" b="1" dirty="0">
            <a:solidFill>
              <a:srgbClr val="FFFF00"/>
            </a:solidFill>
          </a:endParaRPr>
        </a:p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rgbClr val="FFFF00"/>
              </a:solidFill>
            </a:rPr>
            <a:t>特殊教育</a:t>
          </a:r>
        </a:p>
      </dgm:t>
    </dgm:pt>
    <dgm:pt modelId="{C9A0E9EA-8F9D-4D21-AC5A-1170DF82E5A2}" type="parTrans" cxnId="{297D7FD8-0121-4F59-9D39-9A2596A1C195}">
      <dgm:prSet/>
      <dgm:spPr/>
      <dgm:t>
        <a:bodyPr/>
        <a:lstStyle/>
        <a:p>
          <a:endParaRPr lang="zh-TW" altLang="en-US"/>
        </a:p>
      </dgm:t>
    </dgm:pt>
    <dgm:pt modelId="{07F9A9ED-9746-4D3C-855A-C9AE3B8C7B07}" type="sibTrans" cxnId="{297D7FD8-0121-4F59-9D39-9A2596A1C195}">
      <dgm:prSet/>
      <dgm:spPr/>
      <dgm:t>
        <a:bodyPr/>
        <a:lstStyle/>
        <a:p>
          <a:endParaRPr lang="zh-TW" altLang="en-US"/>
        </a:p>
      </dgm:t>
    </dgm:pt>
    <dgm:pt modelId="{FEAE3E67-138A-446C-907F-744F16F219B1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altLang="en-US" b="1" dirty="0">
              <a:solidFill>
                <a:srgbClr val="FFFF00"/>
              </a:solidFill>
            </a:rPr>
            <a:t>第二層</a:t>
          </a:r>
          <a:endParaRPr lang="en-US" altLang="zh-TW" b="1" dirty="0">
            <a:solidFill>
              <a:srgbClr val="FFFF00"/>
            </a:solidFill>
          </a:endParaRPr>
        </a:p>
        <a:p>
          <a:pPr>
            <a:spcAft>
              <a:spcPts val="0"/>
            </a:spcAft>
          </a:pPr>
          <a:r>
            <a:rPr lang="zh-TW" altLang="en-US" b="1" dirty="0">
              <a:solidFill>
                <a:srgbClr val="FFFF00"/>
              </a:solidFill>
            </a:rPr>
            <a:t>學習扶助小組班</a:t>
          </a:r>
        </a:p>
      </dgm:t>
    </dgm:pt>
    <dgm:pt modelId="{AEDBD844-2F14-4EF6-9963-8050AE180777}" type="parTrans" cxnId="{E9624BAF-5973-4771-9365-F5EAB11715FB}">
      <dgm:prSet/>
      <dgm:spPr/>
      <dgm:t>
        <a:bodyPr/>
        <a:lstStyle/>
        <a:p>
          <a:endParaRPr lang="zh-TW" altLang="en-US"/>
        </a:p>
      </dgm:t>
    </dgm:pt>
    <dgm:pt modelId="{12413394-FA4A-4F62-A266-6909CFA55842}" type="sibTrans" cxnId="{E9624BAF-5973-4771-9365-F5EAB11715FB}">
      <dgm:prSet/>
      <dgm:spPr/>
      <dgm:t>
        <a:bodyPr/>
        <a:lstStyle/>
        <a:p>
          <a:endParaRPr lang="zh-TW" altLang="en-US"/>
        </a:p>
      </dgm:t>
    </dgm:pt>
    <dgm:pt modelId="{570E8397-2622-4FDA-83C7-66801A7809AE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altLang="en-US" b="1" dirty="0">
              <a:solidFill>
                <a:srgbClr val="FFFF00"/>
              </a:solidFill>
            </a:rPr>
            <a:t>第一層</a:t>
          </a:r>
          <a:endParaRPr lang="en-US" altLang="zh-TW" b="1" dirty="0">
            <a:solidFill>
              <a:srgbClr val="FFFF00"/>
            </a:solidFill>
          </a:endParaRPr>
        </a:p>
        <a:p>
          <a:pPr>
            <a:spcAft>
              <a:spcPts val="0"/>
            </a:spcAft>
          </a:pPr>
          <a:r>
            <a:rPr lang="zh-TW" altLang="en-US" b="1" dirty="0">
              <a:solidFill>
                <a:srgbClr val="FFFF00"/>
              </a:solidFill>
            </a:rPr>
            <a:t>一般教學補救</a:t>
          </a:r>
        </a:p>
      </dgm:t>
    </dgm:pt>
    <dgm:pt modelId="{93C3B7D5-02DF-443E-951A-254E635900CF}" type="parTrans" cxnId="{D9A646B8-1E60-4D92-B624-7230D2C30410}">
      <dgm:prSet/>
      <dgm:spPr/>
      <dgm:t>
        <a:bodyPr/>
        <a:lstStyle/>
        <a:p>
          <a:endParaRPr lang="zh-TW" altLang="en-US"/>
        </a:p>
      </dgm:t>
    </dgm:pt>
    <dgm:pt modelId="{2577FD8D-6633-478C-B548-092CA578A167}" type="sibTrans" cxnId="{D9A646B8-1E60-4D92-B624-7230D2C30410}">
      <dgm:prSet/>
      <dgm:spPr/>
      <dgm:t>
        <a:bodyPr/>
        <a:lstStyle/>
        <a:p>
          <a:endParaRPr lang="zh-TW" altLang="en-US"/>
        </a:p>
      </dgm:t>
    </dgm:pt>
    <dgm:pt modelId="{6D1535D8-56B8-42CF-AF99-59BF582E3B2A}" type="pres">
      <dgm:prSet presAssocID="{B5CA0992-EA1E-47AD-AECB-189B92298333}" presName="Name0" presStyleCnt="0">
        <dgm:presLayoutVars>
          <dgm:dir/>
          <dgm:animLvl val="lvl"/>
          <dgm:resizeHandles val="exact"/>
        </dgm:presLayoutVars>
      </dgm:prSet>
      <dgm:spPr/>
    </dgm:pt>
    <dgm:pt modelId="{65FE465A-C793-44B1-A514-43F1C668D99B}" type="pres">
      <dgm:prSet presAssocID="{742A476C-2342-46F6-86A3-6323861E53B0}" presName="Name8" presStyleCnt="0"/>
      <dgm:spPr/>
    </dgm:pt>
    <dgm:pt modelId="{FAFD7B03-CC53-4096-8A4F-10E6FE07787D}" type="pres">
      <dgm:prSet presAssocID="{742A476C-2342-46F6-86A3-6323861E53B0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DC3BEF-CB49-40C0-91E0-6283A9B8B3A0}" type="pres">
      <dgm:prSet presAssocID="{742A476C-2342-46F6-86A3-6323861E53B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7548D4-3F17-49C1-922B-22CA17EAD3E1}" type="pres">
      <dgm:prSet presAssocID="{FEAE3E67-138A-446C-907F-744F16F219B1}" presName="Name8" presStyleCnt="0"/>
      <dgm:spPr/>
    </dgm:pt>
    <dgm:pt modelId="{DB7B0A3E-FD96-4221-922E-367F9CF023F5}" type="pres">
      <dgm:prSet presAssocID="{FEAE3E67-138A-446C-907F-744F16F219B1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469E0B-5FD4-48A6-900A-D74EADE910B8}" type="pres">
      <dgm:prSet presAssocID="{FEAE3E67-138A-446C-907F-744F16F219B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FC31AB-B492-45A7-8DFA-E4EE4DE83366}" type="pres">
      <dgm:prSet presAssocID="{570E8397-2622-4FDA-83C7-66801A7809AE}" presName="Name8" presStyleCnt="0"/>
      <dgm:spPr/>
    </dgm:pt>
    <dgm:pt modelId="{2B3FE95B-E22E-43B7-AF6A-0D03A6561350}" type="pres">
      <dgm:prSet presAssocID="{570E8397-2622-4FDA-83C7-66801A7809AE}" presName="level" presStyleLbl="node1" presStyleIdx="2" presStyleCnt="3" custLinFactNeighborY="-393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D50185-2E81-44DC-9597-755C65750C74}" type="pres">
      <dgm:prSet presAssocID="{570E8397-2622-4FDA-83C7-66801A7809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E4708B1-D259-4578-9C64-5681EC8D2642}" type="presOf" srcId="{570E8397-2622-4FDA-83C7-66801A7809AE}" destId="{2B3FE95B-E22E-43B7-AF6A-0D03A6561350}" srcOrd="0" destOrd="0" presId="urn:microsoft.com/office/officeart/2005/8/layout/pyramid1"/>
    <dgm:cxn modelId="{D9A646B8-1E60-4D92-B624-7230D2C30410}" srcId="{B5CA0992-EA1E-47AD-AECB-189B92298333}" destId="{570E8397-2622-4FDA-83C7-66801A7809AE}" srcOrd="2" destOrd="0" parTransId="{93C3B7D5-02DF-443E-951A-254E635900CF}" sibTransId="{2577FD8D-6633-478C-B548-092CA578A167}"/>
    <dgm:cxn modelId="{297D7FD8-0121-4F59-9D39-9A2596A1C195}" srcId="{B5CA0992-EA1E-47AD-AECB-189B92298333}" destId="{742A476C-2342-46F6-86A3-6323861E53B0}" srcOrd="0" destOrd="0" parTransId="{C9A0E9EA-8F9D-4D21-AC5A-1170DF82E5A2}" sibTransId="{07F9A9ED-9746-4D3C-855A-C9AE3B8C7B07}"/>
    <dgm:cxn modelId="{5DDB3620-FB8D-44E8-B582-BFCF328C37D0}" type="presOf" srcId="{742A476C-2342-46F6-86A3-6323861E53B0}" destId="{FAFD7B03-CC53-4096-8A4F-10E6FE07787D}" srcOrd="0" destOrd="0" presId="urn:microsoft.com/office/officeart/2005/8/layout/pyramid1"/>
    <dgm:cxn modelId="{5C6BAA12-4BDA-4688-A96E-1DB3FB220A3A}" type="presOf" srcId="{570E8397-2622-4FDA-83C7-66801A7809AE}" destId="{82D50185-2E81-44DC-9597-755C65750C74}" srcOrd="1" destOrd="0" presId="urn:microsoft.com/office/officeart/2005/8/layout/pyramid1"/>
    <dgm:cxn modelId="{E9624BAF-5973-4771-9365-F5EAB11715FB}" srcId="{B5CA0992-EA1E-47AD-AECB-189B92298333}" destId="{FEAE3E67-138A-446C-907F-744F16F219B1}" srcOrd="1" destOrd="0" parTransId="{AEDBD844-2F14-4EF6-9963-8050AE180777}" sibTransId="{12413394-FA4A-4F62-A266-6909CFA55842}"/>
    <dgm:cxn modelId="{9BE43BCB-F4DF-4BBC-B053-077739D99C4A}" type="presOf" srcId="{B5CA0992-EA1E-47AD-AECB-189B92298333}" destId="{6D1535D8-56B8-42CF-AF99-59BF582E3B2A}" srcOrd="0" destOrd="0" presId="urn:microsoft.com/office/officeart/2005/8/layout/pyramid1"/>
    <dgm:cxn modelId="{4162CCA7-A8E6-44D3-A2D8-01C4A607DA57}" type="presOf" srcId="{FEAE3E67-138A-446C-907F-744F16F219B1}" destId="{DB7B0A3E-FD96-4221-922E-367F9CF023F5}" srcOrd="0" destOrd="0" presId="urn:microsoft.com/office/officeart/2005/8/layout/pyramid1"/>
    <dgm:cxn modelId="{0883753B-5FAA-4CCE-B15B-CAB7AA1512FE}" type="presOf" srcId="{742A476C-2342-46F6-86A3-6323861E53B0}" destId="{F8DC3BEF-CB49-40C0-91E0-6283A9B8B3A0}" srcOrd="1" destOrd="0" presId="urn:microsoft.com/office/officeart/2005/8/layout/pyramid1"/>
    <dgm:cxn modelId="{BBF33C4B-711C-4774-97B1-00FC5B740CEF}" type="presOf" srcId="{FEAE3E67-138A-446C-907F-744F16F219B1}" destId="{0F469E0B-5FD4-48A6-900A-D74EADE910B8}" srcOrd="1" destOrd="0" presId="urn:microsoft.com/office/officeart/2005/8/layout/pyramid1"/>
    <dgm:cxn modelId="{A7A693E8-B14D-4F9A-947F-4BC1AC64AB9B}" type="presParOf" srcId="{6D1535D8-56B8-42CF-AF99-59BF582E3B2A}" destId="{65FE465A-C793-44B1-A514-43F1C668D99B}" srcOrd="0" destOrd="0" presId="urn:microsoft.com/office/officeart/2005/8/layout/pyramid1"/>
    <dgm:cxn modelId="{58851C9F-15F9-4E0A-AD7E-4D7A8704DDD5}" type="presParOf" srcId="{65FE465A-C793-44B1-A514-43F1C668D99B}" destId="{FAFD7B03-CC53-4096-8A4F-10E6FE07787D}" srcOrd="0" destOrd="0" presId="urn:microsoft.com/office/officeart/2005/8/layout/pyramid1"/>
    <dgm:cxn modelId="{98DC185B-B577-4B24-92C2-ADD969351BD6}" type="presParOf" srcId="{65FE465A-C793-44B1-A514-43F1C668D99B}" destId="{F8DC3BEF-CB49-40C0-91E0-6283A9B8B3A0}" srcOrd="1" destOrd="0" presId="urn:microsoft.com/office/officeart/2005/8/layout/pyramid1"/>
    <dgm:cxn modelId="{9D05F02D-E5A9-4FCD-8388-21A531C8F551}" type="presParOf" srcId="{6D1535D8-56B8-42CF-AF99-59BF582E3B2A}" destId="{E07548D4-3F17-49C1-922B-22CA17EAD3E1}" srcOrd="1" destOrd="0" presId="urn:microsoft.com/office/officeart/2005/8/layout/pyramid1"/>
    <dgm:cxn modelId="{43806BEE-C52D-4139-BC02-322716EA9039}" type="presParOf" srcId="{E07548D4-3F17-49C1-922B-22CA17EAD3E1}" destId="{DB7B0A3E-FD96-4221-922E-367F9CF023F5}" srcOrd="0" destOrd="0" presId="urn:microsoft.com/office/officeart/2005/8/layout/pyramid1"/>
    <dgm:cxn modelId="{C436FDE1-76FC-4B41-AD25-F08EC68D1451}" type="presParOf" srcId="{E07548D4-3F17-49C1-922B-22CA17EAD3E1}" destId="{0F469E0B-5FD4-48A6-900A-D74EADE910B8}" srcOrd="1" destOrd="0" presId="urn:microsoft.com/office/officeart/2005/8/layout/pyramid1"/>
    <dgm:cxn modelId="{C299399B-4181-47BC-A7A4-3CBBD07EC7FE}" type="presParOf" srcId="{6D1535D8-56B8-42CF-AF99-59BF582E3B2A}" destId="{41FC31AB-B492-45A7-8DFA-E4EE4DE83366}" srcOrd="2" destOrd="0" presId="urn:microsoft.com/office/officeart/2005/8/layout/pyramid1"/>
    <dgm:cxn modelId="{2071566D-D56F-498C-A99E-7F26B4D997DC}" type="presParOf" srcId="{41FC31AB-B492-45A7-8DFA-E4EE4DE83366}" destId="{2B3FE95B-E22E-43B7-AF6A-0D03A6561350}" srcOrd="0" destOrd="0" presId="urn:microsoft.com/office/officeart/2005/8/layout/pyramid1"/>
    <dgm:cxn modelId="{62DF984F-C868-4280-8801-4D6CF1A1391D}" type="presParOf" srcId="{41FC31AB-B492-45A7-8DFA-E4EE4DE83366}" destId="{82D50185-2E81-44DC-9597-755C65750C7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722EB7-88A1-49DC-B7CB-D6F62A9B5DD7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B99ABFA-0CAA-45AE-A304-279A118DEF10}">
      <dgm:prSet phldrT="[文字]" custT="1"/>
      <dgm:spPr>
        <a:solidFill>
          <a:srgbClr val="EAB200"/>
        </a:solidFill>
      </dgm:spPr>
      <dgm:t>
        <a:bodyPr/>
        <a:lstStyle/>
        <a:p>
          <a:r>
            <a:rPr lang="zh-TW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rPr>
            <a:t>教育部</a:t>
          </a:r>
          <a:endParaRPr lang="en-US" altLang="zh-TW" sz="28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5641D8E-1BB0-489A-AB40-9154360930EC}" type="parTrans" cxnId="{299057F8-F397-4469-B356-4B5775EDCD5A}">
      <dgm:prSet/>
      <dgm:spPr/>
      <dgm:t>
        <a:bodyPr/>
        <a:lstStyle/>
        <a:p>
          <a:endParaRPr lang="zh-TW" altLang="en-US"/>
        </a:p>
      </dgm:t>
    </dgm:pt>
    <dgm:pt modelId="{F19CB97A-BC2F-4B3F-9C1F-3C646A10659E}" type="sibTrans" cxnId="{299057F8-F397-4469-B356-4B5775EDCD5A}">
      <dgm:prSet/>
      <dgm:spPr/>
      <dgm:t>
        <a:bodyPr/>
        <a:lstStyle/>
        <a:p>
          <a:endParaRPr lang="zh-TW" altLang="en-US"/>
        </a:p>
      </dgm:t>
    </dgm:pt>
    <dgm:pt modelId="{345AAE2A-B9BC-42CE-81F6-A23952B16E9D}">
      <dgm:prSet phldrT="[文字]" custT="1"/>
      <dgm:spPr>
        <a:solidFill>
          <a:srgbClr val="EAB200"/>
        </a:solidFill>
      </dgm:spPr>
      <dgm:t>
        <a:bodyPr/>
        <a:lstStyle/>
        <a:p>
          <a:r>
            <a:rPr lang="zh-TW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rPr>
            <a:t>北區</a:t>
          </a:r>
        </a:p>
      </dgm:t>
    </dgm:pt>
    <dgm:pt modelId="{93594786-9856-461F-997C-7BEA220C1AE4}" type="parTrans" cxnId="{0509044B-0E3D-4D70-A866-B6DDB52A620B}">
      <dgm:prSet/>
      <dgm:spPr/>
      <dgm:t>
        <a:bodyPr/>
        <a:lstStyle/>
        <a:p>
          <a:endParaRPr lang="zh-TW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8C69435-1FD4-4A98-86D3-73B236281740}" type="sibTrans" cxnId="{0509044B-0E3D-4D70-A866-B6DDB52A620B}">
      <dgm:prSet/>
      <dgm:spPr/>
      <dgm:t>
        <a:bodyPr/>
        <a:lstStyle/>
        <a:p>
          <a:endParaRPr lang="zh-TW" altLang="en-US"/>
        </a:p>
      </dgm:t>
    </dgm:pt>
    <dgm:pt modelId="{9902A214-26FC-400A-BE06-1AB3714493F3}">
      <dgm:prSet phldrT="[文字]" custT="1"/>
      <dgm:spPr>
        <a:solidFill>
          <a:srgbClr val="EAB200"/>
        </a:solidFill>
      </dgm:spPr>
      <dgm:t>
        <a:bodyPr/>
        <a:lstStyle/>
        <a:p>
          <a:pPr>
            <a:lnSpc>
              <a:spcPts val="13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臺北市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新北市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桃園市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新竹縣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新竹市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基隆市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連江縣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金門縣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4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北區國立    國民中小學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A10DB7B-0356-492F-ABE8-A337B2E4E858}" type="parTrans" cxnId="{56D87711-8EB6-4274-97C0-3D2AF5BA7CB2}">
      <dgm:prSet/>
      <dgm:spPr/>
      <dgm:t>
        <a:bodyPr/>
        <a:lstStyle/>
        <a:p>
          <a:endParaRPr lang="zh-TW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5EE87A5-1A89-42EF-814C-C028573466DB}" type="sibTrans" cxnId="{56D87711-8EB6-4274-97C0-3D2AF5BA7CB2}">
      <dgm:prSet/>
      <dgm:spPr/>
      <dgm:t>
        <a:bodyPr/>
        <a:lstStyle/>
        <a:p>
          <a:endParaRPr lang="zh-TW" altLang="en-US"/>
        </a:p>
      </dgm:t>
    </dgm:pt>
    <dgm:pt modelId="{718EA2AA-8669-4E26-90AC-DC72EBCED1F3}">
      <dgm:prSet phldrT="[文字]" custT="1"/>
      <dgm:spPr>
        <a:solidFill>
          <a:srgbClr val="EAB200"/>
        </a:solidFill>
      </dgm:spPr>
      <dgm:t>
        <a:bodyPr/>
        <a:lstStyle/>
        <a:p>
          <a:r>
            <a:rPr lang="zh-TW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中區</a:t>
          </a:r>
        </a:p>
      </dgm:t>
    </dgm:pt>
    <dgm:pt modelId="{BA112677-E9F1-48DF-87DD-8F2BFD82DE0D}" type="parTrans" cxnId="{DAADE112-9652-42BA-851F-40375EB8F128}">
      <dgm:prSet/>
      <dgm:spPr/>
      <dgm:t>
        <a:bodyPr/>
        <a:lstStyle/>
        <a:p>
          <a:endParaRPr lang="zh-TW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5C5FC4F-2DF0-4C30-A04B-4C25FBB1E58C}" type="sibTrans" cxnId="{DAADE112-9652-42BA-851F-40375EB8F128}">
      <dgm:prSet/>
      <dgm:spPr/>
      <dgm:t>
        <a:bodyPr/>
        <a:lstStyle/>
        <a:p>
          <a:endParaRPr lang="zh-TW" altLang="en-US"/>
        </a:p>
      </dgm:t>
    </dgm:pt>
    <dgm:pt modelId="{C142FAD8-312C-4721-B789-C618CC80572A}">
      <dgm:prSet phldrT="[文字]" custT="1"/>
      <dgm:spPr/>
      <dgm:t>
        <a:bodyPr/>
        <a:lstStyle/>
        <a:p>
          <a:r>
            <a: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中央統籌</a:t>
          </a:r>
        </a:p>
      </dgm:t>
    </dgm:pt>
    <dgm:pt modelId="{1A91174F-BF79-44FA-B591-787E508C7C1A}" type="parTrans" cxnId="{6D46C08C-B52C-4E39-AF85-448910BB3C63}">
      <dgm:prSet/>
      <dgm:spPr/>
      <dgm:t>
        <a:bodyPr/>
        <a:lstStyle/>
        <a:p>
          <a:endParaRPr lang="zh-TW" altLang="en-US"/>
        </a:p>
      </dgm:t>
    </dgm:pt>
    <dgm:pt modelId="{6BF8D09D-A751-47D9-BEEE-6A7C1E894160}" type="sibTrans" cxnId="{6D46C08C-B52C-4E39-AF85-448910BB3C63}">
      <dgm:prSet/>
      <dgm:spPr/>
      <dgm:t>
        <a:bodyPr/>
        <a:lstStyle/>
        <a:p>
          <a:endParaRPr lang="zh-TW" altLang="en-US"/>
        </a:p>
      </dgm:t>
    </dgm:pt>
    <dgm:pt modelId="{452B15F8-DCFE-4AB1-AE3F-0CFBD244CD47}">
      <dgm:prSet phldrT="[文字]" custT="1"/>
      <dgm:spPr/>
      <dgm:t>
        <a:bodyPr/>
        <a:lstStyle/>
        <a:p>
          <a:r>
            <a: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分區輔導</a:t>
          </a:r>
        </a:p>
      </dgm:t>
    </dgm:pt>
    <dgm:pt modelId="{52082E7D-3C33-4979-9D92-C0B48A91E7C7}" type="parTrans" cxnId="{D30C294C-454F-4B20-BE5A-ED117DE55BFD}">
      <dgm:prSet/>
      <dgm:spPr/>
      <dgm:t>
        <a:bodyPr/>
        <a:lstStyle/>
        <a:p>
          <a:endParaRPr lang="zh-TW" altLang="en-US"/>
        </a:p>
      </dgm:t>
    </dgm:pt>
    <dgm:pt modelId="{F63B2629-E5F4-486D-8F2D-F74A75A385EE}" type="sibTrans" cxnId="{D30C294C-454F-4B20-BE5A-ED117DE55BFD}">
      <dgm:prSet/>
      <dgm:spPr/>
      <dgm:t>
        <a:bodyPr/>
        <a:lstStyle/>
        <a:p>
          <a:endParaRPr lang="zh-TW" altLang="en-US"/>
        </a:p>
      </dgm:t>
    </dgm:pt>
    <dgm:pt modelId="{8E8433CD-E860-42A7-8CD3-AED7C0007668}">
      <dgm:prSet phldrT="[文字]" custT="1"/>
      <dgm:spPr/>
      <dgm:t>
        <a:bodyPr/>
        <a:lstStyle/>
        <a:p>
          <a:r>
            <a: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縣市</a:t>
          </a:r>
          <a:r>
            <a: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學校</a:t>
          </a:r>
          <a:r>
            <a: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r>
            <a: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推動</a:t>
          </a:r>
        </a:p>
      </dgm:t>
    </dgm:pt>
    <dgm:pt modelId="{53234458-EC4F-4D86-90C7-BDB7E7309E8F}" type="parTrans" cxnId="{1460FDEE-23C5-4302-BC16-6E724C36C23D}">
      <dgm:prSet/>
      <dgm:spPr/>
      <dgm:t>
        <a:bodyPr/>
        <a:lstStyle/>
        <a:p>
          <a:endParaRPr lang="zh-TW" altLang="en-US"/>
        </a:p>
      </dgm:t>
    </dgm:pt>
    <dgm:pt modelId="{7B4DFC49-7DB5-4611-BB28-C8BF4687E306}" type="sibTrans" cxnId="{1460FDEE-23C5-4302-BC16-6E724C36C23D}">
      <dgm:prSet/>
      <dgm:spPr/>
      <dgm:t>
        <a:bodyPr/>
        <a:lstStyle/>
        <a:p>
          <a:endParaRPr lang="zh-TW" altLang="en-US"/>
        </a:p>
      </dgm:t>
    </dgm:pt>
    <dgm:pt modelId="{9DD02CB8-99E5-4BAE-B05E-C8EB9FFA4104}">
      <dgm:prSet phldrT="[文字]" custT="1"/>
      <dgm:spPr>
        <a:solidFill>
          <a:srgbClr val="EAB200"/>
        </a:solidFill>
      </dgm:spPr>
      <dgm:t>
        <a:bodyPr/>
        <a:lstStyle/>
        <a:p>
          <a:r>
            <a:rPr lang="zh-TW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rPr>
            <a:t>南區</a:t>
          </a:r>
        </a:p>
      </dgm:t>
    </dgm:pt>
    <dgm:pt modelId="{AE39829C-98D3-4BA6-9263-C2F1926B30AB}" type="parTrans" cxnId="{88AC42DA-A175-4962-A5EB-2C40621B0B6B}">
      <dgm:prSet/>
      <dgm:spPr/>
      <dgm:t>
        <a:bodyPr/>
        <a:lstStyle/>
        <a:p>
          <a:endParaRPr lang="zh-TW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FF0C270-AC54-4240-865A-D8AE64AECB09}" type="sibTrans" cxnId="{88AC42DA-A175-4962-A5EB-2C40621B0B6B}">
      <dgm:prSet/>
      <dgm:spPr/>
      <dgm:t>
        <a:bodyPr/>
        <a:lstStyle/>
        <a:p>
          <a:endParaRPr lang="zh-TW" altLang="en-US"/>
        </a:p>
      </dgm:t>
    </dgm:pt>
    <dgm:pt modelId="{D3ECEF08-12CD-428A-9684-AB1F2A70FC33}">
      <dgm:prSet phldrT="[文字]" custT="1"/>
      <dgm:spPr>
        <a:solidFill>
          <a:srgbClr val="EAB200"/>
        </a:solidFill>
      </dgm:spPr>
      <dgm:t>
        <a:bodyPr/>
        <a:lstStyle/>
        <a:p>
          <a:r>
            <a:rPr lang="zh-TW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rPr>
            <a:t>東區</a:t>
          </a:r>
        </a:p>
      </dgm:t>
    </dgm:pt>
    <dgm:pt modelId="{0AFEE1EC-3877-4524-8C7A-2976C5DE9FAB}" type="parTrans" cxnId="{12EB85AB-C4FD-4DD3-BF2F-E5A9F6D95630}">
      <dgm:prSet/>
      <dgm:spPr/>
      <dgm:t>
        <a:bodyPr/>
        <a:lstStyle/>
        <a:p>
          <a:endParaRPr lang="zh-TW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8EFB63E-8ED5-472E-B5AE-FFA3AFE45E5A}" type="sibTrans" cxnId="{12EB85AB-C4FD-4DD3-BF2F-E5A9F6D95630}">
      <dgm:prSet/>
      <dgm:spPr/>
      <dgm:t>
        <a:bodyPr/>
        <a:lstStyle/>
        <a:p>
          <a:endParaRPr lang="zh-TW" altLang="en-US"/>
        </a:p>
      </dgm:t>
    </dgm:pt>
    <dgm:pt modelId="{A58EB479-AD16-4AE2-995A-037A9E75E7C3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成效評估</a:t>
          </a:r>
        </a:p>
      </dgm:t>
    </dgm:pt>
    <dgm:pt modelId="{654CF899-45A3-4392-99EA-D77F9629641E}" type="parTrans" cxnId="{AF7D9105-CCC1-48F3-9FB1-DADB5ACC7A95}">
      <dgm:prSet/>
      <dgm:spPr/>
      <dgm:t>
        <a:bodyPr/>
        <a:lstStyle/>
        <a:p>
          <a:endParaRPr lang="zh-TW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609C412-9F45-4126-9EA0-F3CFD12A3115}" type="sibTrans" cxnId="{AF7D9105-CCC1-48F3-9FB1-DADB5ACC7A95}">
      <dgm:prSet/>
      <dgm:spPr/>
      <dgm:t>
        <a:bodyPr/>
        <a:lstStyle/>
        <a:p>
          <a:endParaRPr lang="zh-TW" altLang="en-US"/>
        </a:p>
      </dgm:t>
    </dgm:pt>
    <dgm:pt modelId="{FDB79773-2F3A-44DE-86F3-EFCC78BA33B4}">
      <dgm:prSet phldrT="[文字]" custT="1"/>
      <dgm:spPr>
        <a:solidFill>
          <a:srgbClr val="EAB200"/>
        </a:solidFill>
      </dgm:spPr>
      <dgm:t>
        <a:bodyPr/>
        <a:lstStyle/>
        <a:p>
          <a:pPr>
            <a:lnSpc>
              <a:spcPts val="14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臺南市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4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高雄市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4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嘉義縣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4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屏東縣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4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嘉義市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4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澎湖縣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7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南區國立   國民中小學</a:t>
          </a:r>
        </a:p>
      </dgm:t>
    </dgm:pt>
    <dgm:pt modelId="{1649707E-AFCE-4C42-87D0-1EC6331FD87D}" type="parTrans" cxnId="{BD6554EA-70DE-49DC-9FAB-3EA47ADDA206}">
      <dgm:prSet/>
      <dgm:spPr/>
      <dgm:t>
        <a:bodyPr/>
        <a:lstStyle/>
        <a:p>
          <a:endParaRPr lang="zh-TW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AF88405-CBBB-4277-B975-900486B79FAB}" type="sibTrans" cxnId="{BD6554EA-70DE-49DC-9FAB-3EA47ADDA206}">
      <dgm:prSet/>
      <dgm:spPr/>
      <dgm:t>
        <a:bodyPr/>
        <a:lstStyle/>
        <a:p>
          <a:endParaRPr lang="zh-TW" altLang="en-US"/>
        </a:p>
      </dgm:t>
    </dgm:pt>
    <dgm:pt modelId="{72D709AF-0E17-408E-B8F6-6CE98B39BFF4}">
      <dgm:prSet phldrT="[文字]" custT="1"/>
      <dgm:spPr>
        <a:solidFill>
          <a:srgbClr val="EAB200"/>
        </a:solidFill>
      </dgm:spPr>
      <dgm:t>
        <a:bodyPr/>
        <a:lstStyle/>
        <a:p>
          <a:pPr>
            <a:lnSpc>
              <a:spcPts val="18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臺中市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8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苗栗縣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8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彰化縣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8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南投縣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8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雲林縣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4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中區國立  國民中小學</a:t>
          </a:r>
        </a:p>
      </dgm:t>
    </dgm:pt>
    <dgm:pt modelId="{BE6E42CF-896B-44D1-B154-8BD955796E59}" type="parTrans" cxnId="{9E856A99-E2A6-4784-AB24-F1A90FC3052A}">
      <dgm:prSet/>
      <dgm:spPr/>
      <dgm:t>
        <a:bodyPr/>
        <a:lstStyle/>
        <a:p>
          <a:endParaRPr lang="zh-TW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8EA0390-076B-488B-8F91-1B96EC59E468}" type="sibTrans" cxnId="{9E856A99-E2A6-4784-AB24-F1A90FC3052A}">
      <dgm:prSet/>
      <dgm:spPr/>
      <dgm:t>
        <a:bodyPr/>
        <a:lstStyle/>
        <a:p>
          <a:endParaRPr lang="zh-TW" altLang="en-US"/>
        </a:p>
      </dgm:t>
    </dgm:pt>
    <dgm:pt modelId="{F5D5B574-431F-43D3-B798-4CD00312AEAA}">
      <dgm:prSet phldrT="[文字]" custT="1"/>
      <dgm:spPr>
        <a:solidFill>
          <a:srgbClr val="EAB200"/>
        </a:solidFill>
      </dgm:spPr>
      <dgm:t>
        <a:bodyPr/>
        <a:lstStyle/>
        <a:p>
          <a:pPr>
            <a:lnSpc>
              <a:spcPct val="900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宜蘭縣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ct val="900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花蓮縣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ct val="900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臺東縣</a:t>
          </a:r>
          <a:endParaRPr lang="en-US" altLang="zh-TW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ts val="1400"/>
            </a:lnSpc>
          </a:pPr>
          <a:r>
            <a:rPr lang="zh-TW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東區國立  國民中小學</a:t>
          </a:r>
        </a:p>
      </dgm:t>
    </dgm:pt>
    <dgm:pt modelId="{ACFF8CD3-399D-4DD0-A0B9-79A675134625}" type="parTrans" cxnId="{59D5D7A6-FE81-4B77-99E2-D0699977F818}">
      <dgm:prSet/>
      <dgm:spPr/>
      <dgm:t>
        <a:bodyPr/>
        <a:lstStyle/>
        <a:p>
          <a:endParaRPr lang="zh-TW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33466B7-6036-4930-8A65-D641812255E2}" type="sibTrans" cxnId="{59D5D7A6-FE81-4B77-99E2-D0699977F818}">
      <dgm:prSet/>
      <dgm:spPr/>
      <dgm:t>
        <a:bodyPr/>
        <a:lstStyle/>
        <a:p>
          <a:endParaRPr lang="zh-TW" altLang="en-US"/>
        </a:p>
      </dgm:t>
    </dgm:pt>
    <dgm:pt modelId="{4F5F8D87-AA49-4369-BFDF-94CB76B8E7BB}" type="pres">
      <dgm:prSet presAssocID="{D6722EB7-88A1-49DC-B7CB-D6F62A9B5D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4E0A5F7-64B3-45AB-BB5F-E1A96D390A8F}" type="pres">
      <dgm:prSet presAssocID="{D6722EB7-88A1-49DC-B7CB-D6F62A9B5DD7}" presName="hierFlow" presStyleCnt="0"/>
      <dgm:spPr/>
    </dgm:pt>
    <dgm:pt modelId="{66CC3FFC-7D21-431F-B3DB-0E745F3A6664}" type="pres">
      <dgm:prSet presAssocID="{D6722EB7-88A1-49DC-B7CB-D6F62A9B5DD7}" presName="firstBuf" presStyleCnt="0"/>
      <dgm:spPr/>
    </dgm:pt>
    <dgm:pt modelId="{0D427E5C-4EDC-4376-9361-413A7C2CF656}" type="pres">
      <dgm:prSet presAssocID="{D6722EB7-88A1-49DC-B7CB-D6F62A9B5DD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5F31DA-A73C-42D6-8614-6A5828EBAE43}" type="pres">
      <dgm:prSet presAssocID="{FB99ABFA-0CAA-45AE-A304-279A118DEF10}" presName="Name14" presStyleCnt="0"/>
      <dgm:spPr/>
    </dgm:pt>
    <dgm:pt modelId="{46E28FBF-98E6-4654-9A02-5F8A0E0DAA5A}" type="pres">
      <dgm:prSet presAssocID="{FB99ABFA-0CAA-45AE-A304-279A118DEF10}" presName="level1Shape" presStyleLbl="node0" presStyleIdx="0" presStyleCnt="1" custScaleX="363301" custLinFactNeighborX="997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1D0669A-F193-4B7E-A16B-344A83AAD95C}" type="pres">
      <dgm:prSet presAssocID="{FB99ABFA-0CAA-45AE-A304-279A118DEF10}" presName="hierChild2" presStyleCnt="0"/>
      <dgm:spPr/>
    </dgm:pt>
    <dgm:pt modelId="{5A433118-D0E1-4865-9C15-2B17C667BC40}" type="pres">
      <dgm:prSet presAssocID="{93594786-9856-461F-997C-7BEA220C1AE4}" presName="Name19" presStyleLbl="parChTrans1D2" presStyleIdx="0" presStyleCnt="5"/>
      <dgm:spPr/>
      <dgm:t>
        <a:bodyPr/>
        <a:lstStyle/>
        <a:p>
          <a:endParaRPr lang="zh-TW" altLang="en-US"/>
        </a:p>
      </dgm:t>
    </dgm:pt>
    <dgm:pt modelId="{37428D3D-7624-4E25-8E87-77E280209F0E}" type="pres">
      <dgm:prSet presAssocID="{345AAE2A-B9BC-42CE-81F6-A23952B16E9D}" presName="Name21" presStyleCnt="0"/>
      <dgm:spPr/>
    </dgm:pt>
    <dgm:pt modelId="{CC01198F-1301-46F9-816E-DE02D8C0D131}" type="pres">
      <dgm:prSet presAssocID="{345AAE2A-B9BC-42CE-81F6-A23952B16E9D}" presName="level2Shape" presStyleLbl="node2" presStyleIdx="0" presStyleCnt="5" custScaleX="145522"/>
      <dgm:spPr/>
      <dgm:t>
        <a:bodyPr/>
        <a:lstStyle/>
        <a:p>
          <a:endParaRPr lang="zh-TW" altLang="en-US"/>
        </a:p>
      </dgm:t>
    </dgm:pt>
    <dgm:pt modelId="{147AA961-1FF1-4A1A-BB4B-1A954A63743C}" type="pres">
      <dgm:prSet presAssocID="{345AAE2A-B9BC-42CE-81F6-A23952B16E9D}" presName="hierChild3" presStyleCnt="0"/>
      <dgm:spPr/>
    </dgm:pt>
    <dgm:pt modelId="{B71D5778-9F39-4F0D-9DFF-4B652E07AC78}" type="pres">
      <dgm:prSet presAssocID="{2A10DB7B-0356-492F-ABE8-A337B2E4E858}" presName="Name19" presStyleLbl="parChTrans1D3" presStyleIdx="0" presStyleCnt="4"/>
      <dgm:spPr/>
      <dgm:t>
        <a:bodyPr/>
        <a:lstStyle/>
        <a:p>
          <a:endParaRPr lang="zh-TW" altLang="en-US"/>
        </a:p>
      </dgm:t>
    </dgm:pt>
    <dgm:pt modelId="{AAA5AC53-358D-42BD-8B67-F67BADD50989}" type="pres">
      <dgm:prSet presAssocID="{9902A214-26FC-400A-BE06-1AB3714493F3}" presName="Name21" presStyleCnt="0"/>
      <dgm:spPr/>
    </dgm:pt>
    <dgm:pt modelId="{F0081DBD-7DF3-4551-82DA-486B117817BE}" type="pres">
      <dgm:prSet presAssocID="{9902A214-26FC-400A-BE06-1AB3714493F3}" presName="level2Shape" presStyleLbl="node3" presStyleIdx="0" presStyleCnt="4" custScaleX="155805" custScaleY="502235"/>
      <dgm:spPr/>
      <dgm:t>
        <a:bodyPr/>
        <a:lstStyle/>
        <a:p>
          <a:endParaRPr lang="zh-TW" altLang="en-US"/>
        </a:p>
      </dgm:t>
    </dgm:pt>
    <dgm:pt modelId="{8C4ED871-0AE7-4AE8-AA33-9F079A67B863}" type="pres">
      <dgm:prSet presAssocID="{9902A214-26FC-400A-BE06-1AB3714493F3}" presName="hierChild3" presStyleCnt="0"/>
      <dgm:spPr/>
    </dgm:pt>
    <dgm:pt modelId="{2302A884-E00F-4722-A11E-ABDB70488FE9}" type="pres">
      <dgm:prSet presAssocID="{BA112677-E9F1-48DF-87DD-8F2BFD82DE0D}" presName="Name19" presStyleLbl="parChTrans1D2" presStyleIdx="1" presStyleCnt="5"/>
      <dgm:spPr/>
      <dgm:t>
        <a:bodyPr/>
        <a:lstStyle/>
        <a:p>
          <a:endParaRPr lang="zh-TW" altLang="en-US"/>
        </a:p>
      </dgm:t>
    </dgm:pt>
    <dgm:pt modelId="{17D1A0BF-5B82-452B-9DD0-60103C1C9B53}" type="pres">
      <dgm:prSet presAssocID="{718EA2AA-8669-4E26-90AC-DC72EBCED1F3}" presName="Name21" presStyleCnt="0"/>
      <dgm:spPr/>
    </dgm:pt>
    <dgm:pt modelId="{00BB7C84-8539-4545-AA81-F4509B39C964}" type="pres">
      <dgm:prSet presAssocID="{718EA2AA-8669-4E26-90AC-DC72EBCED1F3}" presName="level2Shape" presStyleLbl="node2" presStyleIdx="1" presStyleCnt="5" custScaleX="142527"/>
      <dgm:spPr/>
      <dgm:t>
        <a:bodyPr/>
        <a:lstStyle/>
        <a:p>
          <a:endParaRPr lang="zh-TW" altLang="en-US"/>
        </a:p>
      </dgm:t>
    </dgm:pt>
    <dgm:pt modelId="{339EB880-8690-49EB-BEB5-2C8FDF53CB54}" type="pres">
      <dgm:prSet presAssocID="{718EA2AA-8669-4E26-90AC-DC72EBCED1F3}" presName="hierChild3" presStyleCnt="0"/>
      <dgm:spPr/>
    </dgm:pt>
    <dgm:pt modelId="{50F01254-FE40-4166-A4A8-FFACA81396DB}" type="pres">
      <dgm:prSet presAssocID="{BE6E42CF-896B-44D1-B154-8BD955796E59}" presName="Name19" presStyleLbl="parChTrans1D3" presStyleIdx="1" presStyleCnt="4"/>
      <dgm:spPr/>
      <dgm:t>
        <a:bodyPr/>
        <a:lstStyle/>
        <a:p>
          <a:endParaRPr lang="zh-TW" altLang="en-US"/>
        </a:p>
      </dgm:t>
    </dgm:pt>
    <dgm:pt modelId="{8AB0A30D-C78B-4B70-8F6E-38908AF50879}" type="pres">
      <dgm:prSet presAssocID="{72D709AF-0E17-408E-B8F6-6CE98B39BFF4}" presName="Name21" presStyleCnt="0"/>
      <dgm:spPr/>
    </dgm:pt>
    <dgm:pt modelId="{2734018A-97F3-4558-9F98-B6247E0A4D3A}" type="pres">
      <dgm:prSet presAssocID="{72D709AF-0E17-408E-B8F6-6CE98B39BFF4}" presName="level2Shape" presStyleLbl="node3" presStyleIdx="1" presStyleCnt="4" custScaleX="140116" custScaleY="500702"/>
      <dgm:spPr/>
      <dgm:t>
        <a:bodyPr/>
        <a:lstStyle/>
        <a:p>
          <a:endParaRPr lang="zh-TW" altLang="en-US"/>
        </a:p>
      </dgm:t>
    </dgm:pt>
    <dgm:pt modelId="{BD007F26-7AB4-4712-A28A-62E2CCA69FDC}" type="pres">
      <dgm:prSet presAssocID="{72D709AF-0E17-408E-B8F6-6CE98B39BFF4}" presName="hierChild3" presStyleCnt="0"/>
      <dgm:spPr/>
    </dgm:pt>
    <dgm:pt modelId="{8A9F14DF-AA73-4F33-B1D8-EC6B2FAB69E5}" type="pres">
      <dgm:prSet presAssocID="{AE39829C-98D3-4BA6-9263-C2F1926B30AB}" presName="Name19" presStyleLbl="parChTrans1D2" presStyleIdx="2" presStyleCnt="5"/>
      <dgm:spPr/>
      <dgm:t>
        <a:bodyPr/>
        <a:lstStyle/>
        <a:p>
          <a:endParaRPr lang="zh-TW" altLang="en-US"/>
        </a:p>
      </dgm:t>
    </dgm:pt>
    <dgm:pt modelId="{043B77CA-5AEB-4457-B658-054B92A000BE}" type="pres">
      <dgm:prSet presAssocID="{9DD02CB8-99E5-4BAE-B05E-C8EB9FFA4104}" presName="Name21" presStyleCnt="0"/>
      <dgm:spPr/>
    </dgm:pt>
    <dgm:pt modelId="{5A305A49-D1C1-4241-90BC-3558EA633D59}" type="pres">
      <dgm:prSet presAssocID="{9DD02CB8-99E5-4BAE-B05E-C8EB9FFA4104}" presName="level2Shape" presStyleLbl="node2" presStyleIdx="2" presStyleCnt="5" custScaleX="140971"/>
      <dgm:spPr/>
      <dgm:t>
        <a:bodyPr/>
        <a:lstStyle/>
        <a:p>
          <a:endParaRPr lang="zh-TW" altLang="en-US"/>
        </a:p>
      </dgm:t>
    </dgm:pt>
    <dgm:pt modelId="{57020541-C100-4F09-A77D-1800E6F96555}" type="pres">
      <dgm:prSet presAssocID="{9DD02CB8-99E5-4BAE-B05E-C8EB9FFA4104}" presName="hierChild3" presStyleCnt="0"/>
      <dgm:spPr/>
    </dgm:pt>
    <dgm:pt modelId="{B8E5C62B-6A74-403A-BE56-BC47A7355041}" type="pres">
      <dgm:prSet presAssocID="{1649707E-AFCE-4C42-87D0-1EC6331FD87D}" presName="Name19" presStyleLbl="parChTrans1D3" presStyleIdx="2" presStyleCnt="4"/>
      <dgm:spPr/>
      <dgm:t>
        <a:bodyPr/>
        <a:lstStyle/>
        <a:p>
          <a:endParaRPr lang="zh-TW" altLang="en-US"/>
        </a:p>
      </dgm:t>
    </dgm:pt>
    <dgm:pt modelId="{23406C1B-E52E-4AAE-B5F6-151DD56B9E26}" type="pres">
      <dgm:prSet presAssocID="{FDB79773-2F3A-44DE-86F3-EFCC78BA33B4}" presName="Name21" presStyleCnt="0"/>
      <dgm:spPr/>
    </dgm:pt>
    <dgm:pt modelId="{1601AFF0-5120-45B7-B282-DDD9F4001575}" type="pres">
      <dgm:prSet presAssocID="{FDB79773-2F3A-44DE-86F3-EFCC78BA33B4}" presName="level2Shape" presStyleLbl="node3" presStyleIdx="2" presStyleCnt="4" custScaleX="143263" custScaleY="497602"/>
      <dgm:spPr/>
      <dgm:t>
        <a:bodyPr/>
        <a:lstStyle/>
        <a:p>
          <a:endParaRPr lang="zh-TW" altLang="en-US"/>
        </a:p>
      </dgm:t>
    </dgm:pt>
    <dgm:pt modelId="{33C16A06-72EA-4799-BA8B-3D8C3828C048}" type="pres">
      <dgm:prSet presAssocID="{FDB79773-2F3A-44DE-86F3-EFCC78BA33B4}" presName="hierChild3" presStyleCnt="0"/>
      <dgm:spPr/>
    </dgm:pt>
    <dgm:pt modelId="{E8B4C60E-F4D4-49CC-8A63-0F7BE6ACE9BA}" type="pres">
      <dgm:prSet presAssocID="{0AFEE1EC-3877-4524-8C7A-2976C5DE9FAB}" presName="Name19" presStyleLbl="parChTrans1D2" presStyleIdx="3" presStyleCnt="5"/>
      <dgm:spPr/>
      <dgm:t>
        <a:bodyPr/>
        <a:lstStyle/>
        <a:p>
          <a:endParaRPr lang="zh-TW" altLang="en-US"/>
        </a:p>
      </dgm:t>
    </dgm:pt>
    <dgm:pt modelId="{968EBB57-679A-4099-9AF0-4814DD7E657C}" type="pres">
      <dgm:prSet presAssocID="{D3ECEF08-12CD-428A-9684-AB1F2A70FC33}" presName="Name21" presStyleCnt="0"/>
      <dgm:spPr/>
    </dgm:pt>
    <dgm:pt modelId="{4E45479A-7F8C-43E6-9D91-6417A3265DC2}" type="pres">
      <dgm:prSet presAssocID="{D3ECEF08-12CD-428A-9684-AB1F2A70FC33}" presName="level2Shape" presStyleLbl="node2" presStyleIdx="3" presStyleCnt="5" custScaleX="132614"/>
      <dgm:spPr/>
      <dgm:t>
        <a:bodyPr/>
        <a:lstStyle/>
        <a:p>
          <a:endParaRPr lang="zh-TW" altLang="en-US"/>
        </a:p>
      </dgm:t>
    </dgm:pt>
    <dgm:pt modelId="{491614D5-B588-42DD-A834-5DDC18E2F18C}" type="pres">
      <dgm:prSet presAssocID="{D3ECEF08-12CD-428A-9684-AB1F2A70FC33}" presName="hierChild3" presStyleCnt="0"/>
      <dgm:spPr/>
    </dgm:pt>
    <dgm:pt modelId="{19CCC20A-3758-4878-A4DD-67606B31C5E6}" type="pres">
      <dgm:prSet presAssocID="{ACFF8CD3-399D-4DD0-A0B9-79A675134625}" presName="Name19" presStyleLbl="parChTrans1D3" presStyleIdx="3" presStyleCnt="4"/>
      <dgm:spPr/>
      <dgm:t>
        <a:bodyPr/>
        <a:lstStyle/>
        <a:p>
          <a:endParaRPr lang="zh-TW" altLang="en-US"/>
        </a:p>
      </dgm:t>
    </dgm:pt>
    <dgm:pt modelId="{9585CA1E-3D93-4299-BC2D-93F956D1BC5A}" type="pres">
      <dgm:prSet presAssocID="{F5D5B574-431F-43D3-B798-4CD00312AEAA}" presName="Name21" presStyleCnt="0"/>
      <dgm:spPr/>
    </dgm:pt>
    <dgm:pt modelId="{00B4B53C-5BA8-4582-849C-E685B99B4810}" type="pres">
      <dgm:prSet presAssocID="{F5D5B574-431F-43D3-B798-4CD00312AEAA}" presName="level2Shape" presStyleLbl="node3" presStyleIdx="3" presStyleCnt="4" custScaleX="139490" custScaleY="496858"/>
      <dgm:spPr/>
      <dgm:t>
        <a:bodyPr/>
        <a:lstStyle/>
        <a:p>
          <a:endParaRPr lang="zh-TW" altLang="en-US"/>
        </a:p>
      </dgm:t>
    </dgm:pt>
    <dgm:pt modelId="{F25D7D0D-9A4C-4524-BB78-E3D33438B682}" type="pres">
      <dgm:prSet presAssocID="{F5D5B574-431F-43D3-B798-4CD00312AEAA}" presName="hierChild3" presStyleCnt="0"/>
      <dgm:spPr/>
    </dgm:pt>
    <dgm:pt modelId="{DB07EF36-57DC-4F6B-A6EE-CEE16FC52D1E}" type="pres">
      <dgm:prSet presAssocID="{654CF899-45A3-4392-99EA-D77F9629641E}" presName="Name19" presStyleLbl="parChTrans1D2" presStyleIdx="4" presStyleCnt="5"/>
      <dgm:spPr/>
      <dgm:t>
        <a:bodyPr/>
        <a:lstStyle/>
        <a:p>
          <a:endParaRPr lang="zh-TW" altLang="en-US"/>
        </a:p>
      </dgm:t>
    </dgm:pt>
    <dgm:pt modelId="{628D8391-6D80-495D-8B98-295A7328EDC7}" type="pres">
      <dgm:prSet presAssocID="{A58EB479-AD16-4AE2-995A-037A9E75E7C3}" presName="Name21" presStyleCnt="0"/>
      <dgm:spPr/>
    </dgm:pt>
    <dgm:pt modelId="{9BEB6D6B-BA54-4714-A405-0AED0D6861AC}" type="pres">
      <dgm:prSet presAssocID="{A58EB479-AD16-4AE2-995A-037A9E75E7C3}" presName="level2Shape" presStyleLbl="node2" presStyleIdx="4" presStyleCnt="5" custScaleX="84946" custScaleY="623681" custLinFactNeighborX="2752" custLinFactNeighborY="2138"/>
      <dgm:spPr/>
      <dgm:t>
        <a:bodyPr/>
        <a:lstStyle/>
        <a:p>
          <a:endParaRPr lang="zh-TW" altLang="en-US"/>
        </a:p>
      </dgm:t>
    </dgm:pt>
    <dgm:pt modelId="{1DE64C06-BE2E-440C-8127-CC88E88471FF}" type="pres">
      <dgm:prSet presAssocID="{A58EB479-AD16-4AE2-995A-037A9E75E7C3}" presName="hierChild3" presStyleCnt="0"/>
      <dgm:spPr/>
    </dgm:pt>
    <dgm:pt modelId="{251E4E82-A955-49C0-A2DA-68AEFE66E378}" type="pres">
      <dgm:prSet presAssocID="{D6722EB7-88A1-49DC-B7CB-D6F62A9B5DD7}" presName="bgShapesFlow" presStyleCnt="0"/>
      <dgm:spPr/>
    </dgm:pt>
    <dgm:pt modelId="{3323D2E4-2D18-4B02-B622-00F0AC46DE06}" type="pres">
      <dgm:prSet presAssocID="{C142FAD8-312C-4721-B789-C618CC80572A}" presName="rectComp" presStyleCnt="0"/>
      <dgm:spPr/>
    </dgm:pt>
    <dgm:pt modelId="{A530DA2B-4225-463B-AB13-FF8C507B786B}" type="pres">
      <dgm:prSet presAssocID="{C142FAD8-312C-4721-B789-C618CC80572A}" presName="bgRect" presStyleLbl="bgShp" presStyleIdx="0" presStyleCnt="3" custScaleX="82497" custLinFactNeighborX="-80"/>
      <dgm:spPr/>
      <dgm:t>
        <a:bodyPr/>
        <a:lstStyle/>
        <a:p>
          <a:endParaRPr lang="zh-TW" altLang="en-US"/>
        </a:p>
      </dgm:t>
    </dgm:pt>
    <dgm:pt modelId="{576EC7B8-2B00-4A37-86CF-BF045DFAC0EC}" type="pres">
      <dgm:prSet presAssocID="{C142FAD8-312C-4721-B789-C618CC80572A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85E219-7A9E-4F03-BA32-FD8236F27CD5}" type="pres">
      <dgm:prSet presAssocID="{C142FAD8-312C-4721-B789-C618CC80572A}" presName="spComp" presStyleCnt="0"/>
      <dgm:spPr/>
    </dgm:pt>
    <dgm:pt modelId="{4B0BE80C-0039-49F2-A83A-8B5C971488C0}" type="pres">
      <dgm:prSet presAssocID="{C142FAD8-312C-4721-B789-C618CC80572A}" presName="vSp" presStyleCnt="0"/>
      <dgm:spPr/>
    </dgm:pt>
    <dgm:pt modelId="{D9A638FF-8BFF-4F7D-BFF6-60BEE8D2AD67}" type="pres">
      <dgm:prSet presAssocID="{452B15F8-DCFE-4AB1-AE3F-0CFBD244CD47}" presName="rectComp" presStyleCnt="0"/>
      <dgm:spPr/>
    </dgm:pt>
    <dgm:pt modelId="{4F646D36-8A40-41A8-A932-EADF2AE14367}" type="pres">
      <dgm:prSet presAssocID="{452B15F8-DCFE-4AB1-AE3F-0CFBD244CD47}" presName="bgRect" presStyleLbl="bgShp" presStyleIdx="1" presStyleCnt="3" custScaleX="82657"/>
      <dgm:spPr/>
      <dgm:t>
        <a:bodyPr/>
        <a:lstStyle/>
        <a:p>
          <a:endParaRPr lang="zh-TW" altLang="en-US"/>
        </a:p>
      </dgm:t>
    </dgm:pt>
    <dgm:pt modelId="{DDA1AF7A-081F-4CB6-A410-B4DB3255309F}" type="pres">
      <dgm:prSet presAssocID="{452B15F8-DCFE-4AB1-AE3F-0CFBD244CD47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A2F85E-EBAE-4CC6-B55A-25132802741C}" type="pres">
      <dgm:prSet presAssocID="{452B15F8-DCFE-4AB1-AE3F-0CFBD244CD47}" presName="spComp" presStyleCnt="0"/>
      <dgm:spPr/>
    </dgm:pt>
    <dgm:pt modelId="{9BE8F51D-D79A-4DEC-BE6E-53D868495D0B}" type="pres">
      <dgm:prSet presAssocID="{452B15F8-DCFE-4AB1-AE3F-0CFBD244CD47}" presName="vSp" presStyleCnt="0"/>
      <dgm:spPr/>
    </dgm:pt>
    <dgm:pt modelId="{8EEE854D-28A5-4DEC-A6FF-83A8921AF841}" type="pres">
      <dgm:prSet presAssocID="{8E8433CD-E860-42A7-8CD3-AED7C0007668}" presName="rectComp" presStyleCnt="0"/>
      <dgm:spPr/>
    </dgm:pt>
    <dgm:pt modelId="{11015D3D-FEBC-4FB9-A936-F631B30FDFDA}" type="pres">
      <dgm:prSet presAssocID="{8E8433CD-E860-42A7-8CD3-AED7C0007668}" presName="bgRect" presStyleLbl="bgShp" presStyleIdx="2" presStyleCnt="3" custScaleX="82455" custScaleY="427855"/>
      <dgm:spPr/>
      <dgm:t>
        <a:bodyPr/>
        <a:lstStyle/>
        <a:p>
          <a:endParaRPr lang="zh-TW" altLang="en-US"/>
        </a:p>
      </dgm:t>
    </dgm:pt>
    <dgm:pt modelId="{0FC7CFFF-E91D-4D74-80EB-8C6D5B16A253}" type="pres">
      <dgm:prSet presAssocID="{8E8433CD-E860-42A7-8CD3-AED7C0007668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9D5D7A6-FE81-4B77-99E2-D0699977F818}" srcId="{D3ECEF08-12CD-428A-9684-AB1F2A70FC33}" destId="{F5D5B574-431F-43D3-B798-4CD00312AEAA}" srcOrd="0" destOrd="0" parTransId="{ACFF8CD3-399D-4DD0-A0B9-79A675134625}" sibTransId="{033466B7-6036-4930-8A65-D641812255E2}"/>
    <dgm:cxn modelId="{F4B962FF-830D-4B54-8BEB-579BD9AE4625}" type="presOf" srcId="{2A10DB7B-0356-492F-ABE8-A337B2E4E858}" destId="{B71D5778-9F39-4F0D-9DFF-4B652E07AC78}" srcOrd="0" destOrd="0" presId="urn:microsoft.com/office/officeart/2005/8/layout/hierarchy6"/>
    <dgm:cxn modelId="{7E9CBD8A-4774-4102-AA25-0A6F41F5E1AF}" type="presOf" srcId="{8E8433CD-E860-42A7-8CD3-AED7C0007668}" destId="{0FC7CFFF-E91D-4D74-80EB-8C6D5B16A253}" srcOrd="1" destOrd="0" presId="urn:microsoft.com/office/officeart/2005/8/layout/hierarchy6"/>
    <dgm:cxn modelId="{019162BC-273A-4354-9AA7-9A98B8010B8C}" type="presOf" srcId="{654CF899-45A3-4392-99EA-D77F9629641E}" destId="{DB07EF36-57DC-4F6B-A6EE-CEE16FC52D1E}" srcOrd="0" destOrd="0" presId="urn:microsoft.com/office/officeart/2005/8/layout/hierarchy6"/>
    <dgm:cxn modelId="{56D87711-8EB6-4274-97C0-3D2AF5BA7CB2}" srcId="{345AAE2A-B9BC-42CE-81F6-A23952B16E9D}" destId="{9902A214-26FC-400A-BE06-1AB3714493F3}" srcOrd="0" destOrd="0" parTransId="{2A10DB7B-0356-492F-ABE8-A337B2E4E858}" sibTransId="{C5EE87A5-1A89-42EF-814C-C028573466DB}"/>
    <dgm:cxn modelId="{DAADE112-9652-42BA-851F-40375EB8F128}" srcId="{FB99ABFA-0CAA-45AE-A304-279A118DEF10}" destId="{718EA2AA-8669-4E26-90AC-DC72EBCED1F3}" srcOrd="1" destOrd="0" parTransId="{BA112677-E9F1-48DF-87DD-8F2BFD82DE0D}" sibTransId="{65C5FC4F-2DF0-4C30-A04B-4C25FBB1E58C}"/>
    <dgm:cxn modelId="{DECEA648-954B-4FF0-9FBB-D5A7351EB61A}" type="presOf" srcId="{D6722EB7-88A1-49DC-B7CB-D6F62A9B5DD7}" destId="{4F5F8D87-AA49-4369-BFDF-94CB76B8E7BB}" srcOrd="0" destOrd="0" presId="urn:microsoft.com/office/officeart/2005/8/layout/hierarchy6"/>
    <dgm:cxn modelId="{4B293F50-F9AD-4CAA-98A4-F7AE073135E5}" type="presOf" srcId="{8E8433CD-E860-42A7-8CD3-AED7C0007668}" destId="{11015D3D-FEBC-4FB9-A936-F631B30FDFDA}" srcOrd="0" destOrd="0" presId="urn:microsoft.com/office/officeart/2005/8/layout/hierarchy6"/>
    <dgm:cxn modelId="{ACA4306B-1853-4EF0-8541-3008ECEABAF7}" type="presOf" srcId="{72D709AF-0E17-408E-B8F6-6CE98B39BFF4}" destId="{2734018A-97F3-4558-9F98-B6247E0A4D3A}" srcOrd="0" destOrd="0" presId="urn:microsoft.com/office/officeart/2005/8/layout/hierarchy6"/>
    <dgm:cxn modelId="{55ACAF6F-F43C-4FA0-BCD0-13376906A253}" type="presOf" srcId="{718EA2AA-8669-4E26-90AC-DC72EBCED1F3}" destId="{00BB7C84-8539-4545-AA81-F4509B39C964}" srcOrd="0" destOrd="0" presId="urn:microsoft.com/office/officeart/2005/8/layout/hierarchy6"/>
    <dgm:cxn modelId="{966D8C48-F9B2-465A-AF4B-F44AFDDEBB2F}" type="presOf" srcId="{345AAE2A-B9BC-42CE-81F6-A23952B16E9D}" destId="{CC01198F-1301-46F9-816E-DE02D8C0D131}" srcOrd="0" destOrd="0" presId="urn:microsoft.com/office/officeart/2005/8/layout/hierarchy6"/>
    <dgm:cxn modelId="{299057F8-F397-4469-B356-4B5775EDCD5A}" srcId="{D6722EB7-88A1-49DC-B7CB-D6F62A9B5DD7}" destId="{FB99ABFA-0CAA-45AE-A304-279A118DEF10}" srcOrd="0" destOrd="0" parTransId="{C5641D8E-1BB0-489A-AB40-9154360930EC}" sibTransId="{F19CB97A-BC2F-4B3F-9C1F-3C646A10659E}"/>
    <dgm:cxn modelId="{AD1D10C0-3BDD-4630-9331-4AB394864BCB}" type="presOf" srcId="{1649707E-AFCE-4C42-87D0-1EC6331FD87D}" destId="{B8E5C62B-6A74-403A-BE56-BC47A7355041}" srcOrd="0" destOrd="0" presId="urn:microsoft.com/office/officeart/2005/8/layout/hierarchy6"/>
    <dgm:cxn modelId="{D51925E4-CC4A-4819-B8F4-00B7CDC0711D}" type="presOf" srcId="{F5D5B574-431F-43D3-B798-4CD00312AEAA}" destId="{00B4B53C-5BA8-4582-849C-E685B99B4810}" srcOrd="0" destOrd="0" presId="urn:microsoft.com/office/officeart/2005/8/layout/hierarchy6"/>
    <dgm:cxn modelId="{034D9E4E-B5B0-4A4B-86C6-BEB77E1056E8}" type="presOf" srcId="{D3ECEF08-12CD-428A-9684-AB1F2A70FC33}" destId="{4E45479A-7F8C-43E6-9D91-6417A3265DC2}" srcOrd="0" destOrd="0" presId="urn:microsoft.com/office/officeart/2005/8/layout/hierarchy6"/>
    <dgm:cxn modelId="{D30C294C-454F-4B20-BE5A-ED117DE55BFD}" srcId="{D6722EB7-88A1-49DC-B7CB-D6F62A9B5DD7}" destId="{452B15F8-DCFE-4AB1-AE3F-0CFBD244CD47}" srcOrd="2" destOrd="0" parTransId="{52082E7D-3C33-4979-9D92-C0B48A91E7C7}" sibTransId="{F63B2629-E5F4-486D-8F2D-F74A75A385EE}"/>
    <dgm:cxn modelId="{12EB85AB-C4FD-4DD3-BF2F-E5A9F6D95630}" srcId="{FB99ABFA-0CAA-45AE-A304-279A118DEF10}" destId="{D3ECEF08-12CD-428A-9684-AB1F2A70FC33}" srcOrd="3" destOrd="0" parTransId="{0AFEE1EC-3877-4524-8C7A-2976C5DE9FAB}" sibTransId="{08EFB63E-8ED5-472E-B5AE-FFA3AFE45E5A}"/>
    <dgm:cxn modelId="{1460FDEE-23C5-4302-BC16-6E724C36C23D}" srcId="{D6722EB7-88A1-49DC-B7CB-D6F62A9B5DD7}" destId="{8E8433CD-E860-42A7-8CD3-AED7C0007668}" srcOrd="3" destOrd="0" parTransId="{53234458-EC4F-4D86-90C7-BDB7E7309E8F}" sibTransId="{7B4DFC49-7DB5-4611-BB28-C8BF4687E306}"/>
    <dgm:cxn modelId="{1D18273C-C129-478B-840F-03566E601137}" type="presOf" srcId="{BE6E42CF-896B-44D1-B154-8BD955796E59}" destId="{50F01254-FE40-4166-A4A8-FFACA81396DB}" srcOrd="0" destOrd="0" presId="urn:microsoft.com/office/officeart/2005/8/layout/hierarchy6"/>
    <dgm:cxn modelId="{88AC42DA-A175-4962-A5EB-2C40621B0B6B}" srcId="{FB99ABFA-0CAA-45AE-A304-279A118DEF10}" destId="{9DD02CB8-99E5-4BAE-B05E-C8EB9FFA4104}" srcOrd="2" destOrd="0" parTransId="{AE39829C-98D3-4BA6-9263-C2F1926B30AB}" sibTransId="{FFF0C270-AC54-4240-865A-D8AE64AECB09}"/>
    <dgm:cxn modelId="{81C40E4A-C3F0-42A7-A245-1C8DE9758B48}" type="presOf" srcId="{FB99ABFA-0CAA-45AE-A304-279A118DEF10}" destId="{46E28FBF-98E6-4654-9A02-5F8A0E0DAA5A}" srcOrd="0" destOrd="0" presId="urn:microsoft.com/office/officeart/2005/8/layout/hierarchy6"/>
    <dgm:cxn modelId="{2EB2AAFC-4881-455F-B49B-7594AB9D6576}" type="presOf" srcId="{FDB79773-2F3A-44DE-86F3-EFCC78BA33B4}" destId="{1601AFF0-5120-45B7-B282-DDD9F4001575}" srcOrd="0" destOrd="0" presId="urn:microsoft.com/office/officeart/2005/8/layout/hierarchy6"/>
    <dgm:cxn modelId="{6D46C08C-B52C-4E39-AF85-448910BB3C63}" srcId="{D6722EB7-88A1-49DC-B7CB-D6F62A9B5DD7}" destId="{C142FAD8-312C-4721-B789-C618CC80572A}" srcOrd="1" destOrd="0" parTransId="{1A91174F-BF79-44FA-B591-787E508C7C1A}" sibTransId="{6BF8D09D-A751-47D9-BEEE-6A7C1E894160}"/>
    <dgm:cxn modelId="{D31D1E67-7C7A-4CC6-AED9-95217C7F68D7}" type="presOf" srcId="{ACFF8CD3-399D-4DD0-A0B9-79A675134625}" destId="{19CCC20A-3758-4878-A4DD-67606B31C5E6}" srcOrd="0" destOrd="0" presId="urn:microsoft.com/office/officeart/2005/8/layout/hierarchy6"/>
    <dgm:cxn modelId="{78C7B460-2F4C-4979-92B5-3188B5A56702}" type="presOf" srcId="{9902A214-26FC-400A-BE06-1AB3714493F3}" destId="{F0081DBD-7DF3-4551-82DA-486B117817BE}" srcOrd="0" destOrd="0" presId="urn:microsoft.com/office/officeart/2005/8/layout/hierarchy6"/>
    <dgm:cxn modelId="{8E499D79-0B6C-4B85-B826-67AD27D1E60E}" type="presOf" srcId="{C142FAD8-312C-4721-B789-C618CC80572A}" destId="{576EC7B8-2B00-4A37-86CF-BF045DFAC0EC}" srcOrd="1" destOrd="0" presId="urn:microsoft.com/office/officeart/2005/8/layout/hierarchy6"/>
    <dgm:cxn modelId="{C63103ED-C144-40EF-BCE9-F8393A886132}" type="presOf" srcId="{93594786-9856-461F-997C-7BEA220C1AE4}" destId="{5A433118-D0E1-4865-9C15-2B17C667BC40}" srcOrd="0" destOrd="0" presId="urn:microsoft.com/office/officeart/2005/8/layout/hierarchy6"/>
    <dgm:cxn modelId="{9E856A99-E2A6-4784-AB24-F1A90FC3052A}" srcId="{718EA2AA-8669-4E26-90AC-DC72EBCED1F3}" destId="{72D709AF-0E17-408E-B8F6-6CE98B39BFF4}" srcOrd="0" destOrd="0" parTransId="{BE6E42CF-896B-44D1-B154-8BD955796E59}" sibTransId="{78EA0390-076B-488B-8F91-1B96EC59E468}"/>
    <dgm:cxn modelId="{54A0121E-5688-47C5-9F45-8856D671C139}" type="presOf" srcId="{0AFEE1EC-3877-4524-8C7A-2976C5DE9FAB}" destId="{E8B4C60E-F4D4-49CC-8A63-0F7BE6ACE9BA}" srcOrd="0" destOrd="0" presId="urn:microsoft.com/office/officeart/2005/8/layout/hierarchy6"/>
    <dgm:cxn modelId="{AF7D9105-CCC1-48F3-9FB1-DADB5ACC7A95}" srcId="{FB99ABFA-0CAA-45AE-A304-279A118DEF10}" destId="{A58EB479-AD16-4AE2-995A-037A9E75E7C3}" srcOrd="4" destOrd="0" parTransId="{654CF899-45A3-4392-99EA-D77F9629641E}" sibTransId="{9609C412-9F45-4126-9EA0-F3CFD12A3115}"/>
    <dgm:cxn modelId="{C247B4BD-8735-4399-AAF5-FF6934DF8EAC}" type="presOf" srcId="{AE39829C-98D3-4BA6-9263-C2F1926B30AB}" destId="{8A9F14DF-AA73-4F33-B1D8-EC6B2FAB69E5}" srcOrd="0" destOrd="0" presId="urn:microsoft.com/office/officeart/2005/8/layout/hierarchy6"/>
    <dgm:cxn modelId="{0509044B-0E3D-4D70-A866-B6DDB52A620B}" srcId="{FB99ABFA-0CAA-45AE-A304-279A118DEF10}" destId="{345AAE2A-B9BC-42CE-81F6-A23952B16E9D}" srcOrd="0" destOrd="0" parTransId="{93594786-9856-461F-997C-7BEA220C1AE4}" sibTransId="{F8C69435-1FD4-4A98-86D3-73B236281740}"/>
    <dgm:cxn modelId="{50208E3C-728C-48A2-A55B-C742F2B15D7A}" type="presOf" srcId="{C142FAD8-312C-4721-B789-C618CC80572A}" destId="{A530DA2B-4225-463B-AB13-FF8C507B786B}" srcOrd="0" destOrd="0" presId="urn:microsoft.com/office/officeart/2005/8/layout/hierarchy6"/>
    <dgm:cxn modelId="{40A00DB3-7016-4F31-955E-AA0E65937710}" type="presOf" srcId="{9DD02CB8-99E5-4BAE-B05E-C8EB9FFA4104}" destId="{5A305A49-D1C1-4241-90BC-3558EA633D59}" srcOrd="0" destOrd="0" presId="urn:microsoft.com/office/officeart/2005/8/layout/hierarchy6"/>
    <dgm:cxn modelId="{C3EA8D43-4C21-4348-A595-F3F28CE55BE4}" type="presOf" srcId="{A58EB479-AD16-4AE2-995A-037A9E75E7C3}" destId="{9BEB6D6B-BA54-4714-A405-0AED0D6861AC}" srcOrd="0" destOrd="0" presId="urn:microsoft.com/office/officeart/2005/8/layout/hierarchy6"/>
    <dgm:cxn modelId="{6F2D89AB-0EED-4177-BFCB-80D18C632108}" type="presOf" srcId="{452B15F8-DCFE-4AB1-AE3F-0CFBD244CD47}" destId="{DDA1AF7A-081F-4CB6-A410-B4DB3255309F}" srcOrd="1" destOrd="0" presId="urn:microsoft.com/office/officeart/2005/8/layout/hierarchy6"/>
    <dgm:cxn modelId="{1015ED0A-B946-4E5E-90CA-199113E38CCD}" type="presOf" srcId="{452B15F8-DCFE-4AB1-AE3F-0CFBD244CD47}" destId="{4F646D36-8A40-41A8-A932-EADF2AE14367}" srcOrd="0" destOrd="0" presId="urn:microsoft.com/office/officeart/2005/8/layout/hierarchy6"/>
    <dgm:cxn modelId="{32C8BD6B-1E73-4ED1-A2B9-2913DEA9B955}" type="presOf" srcId="{BA112677-E9F1-48DF-87DD-8F2BFD82DE0D}" destId="{2302A884-E00F-4722-A11E-ABDB70488FE9}" srcOrd="0" destOrd="0" presId="urn:microsoft.com/office/officeart/2005/8/layout/hierarchy6"/>
    <dgm:cxn modelId="{BD6554EA-70DE-49DC-9FAB-3EA47ADDA206}" srcId="{9DD02CB8-99E5-4BAE-B05E-C8EB9FFA4104}" destId="{FDB79773-2F3A-44DE-86F3-EFCC78BA33B4}" srcOrd="0" destOrd="0" parTransId="{1649707E-AFCE-4C42-87D0-1EC6331FD87D}" sibTransId="{6AF88405-CBBB-4277-B975-900486B79FAB}"/>
    <dgm:cxn modelId="{953AC3FD-43D7-414F-892D-0A3072039FE9}" type="presParOf" srcId="{4F5F8D87-AA49-4369-BFDF-94CB76B8E7BB}" destId="{94E0A5F7-64B3-45AB-BB5F-E1A96D390A8F}" srcOrd="0" destOrd="0" presId="urn:microsoft.com/office/officeart/2005/8/layout/hierarchy6"/>
    <dgm:cxn modelId="{E038AC1A-5482-49D2-A584-C4AF35CEE637}" type="presParOf" srcId="{94E0A5F7-64B3-45AB-BB5F-E1A96D390A8F}" destId="{66CC3FFC-7D21-431F-B3DB-0E745F3A6664}" srcOrd="0" destOrd="0" presId="urn:microsoft.com/office/officeart/2005/8/layout/hierarchy6"/>
    <dgm:cxn modelId="{2CD73263-372A-4E4F-B0DA-434F836A488B}" type="presParOf" srcId="{94E0A5F7-64B3-45AB-BB5F-E1A96D390A8F}" destId="{0D427E5C-4EDC-4376-9361-413A7C2CF656}" srcOrd="1" destOrd="0" presId="urn:microsoft.com/office/officeart/2005/8/layout/hierarchy6"/>
    <dgm:cxn modelId="{100E06A3-8415-4368-9140-B1123117D022}" type="presParOf" srcId="{0D427E5C-4EDC-4376-9361-413A7C2CF656}" destId="{045F31DA-A73C-42D6-8614-6A5828EBAE43}" srcOrd="0" destOrd="0" presId="urn:microsoft.com/office/officeart/2005/8/layout/hierarchy6"/>
    <dgm:cxn modelId="{A623D308-E6A6-4816-9CE0-1BBE3DD54DB7}" type="presParOf" srcId="{045F31DA-A73C-42D6-8614-6A5828EBAE43}" destId="{46E28FBF-98E6-4654-9A02-5F8A0E0DAA5A}" srcOrd="0" destOrd="0" presId="urn:microsoft.com/office/officeart/2005/8/layout/hierarchy6"/>
    <dgm:cxn modelId="{2FC00011-3BB9-49E0-BA16-8298C4E0FA63}" type="presParOf" srcId="{045F31DA-A73C-42D6-8614-6A5828EBAE43}" destId="{81D0669A-F193-4B7E-A16B-344A83AAD95C}" srcOrd="1" destOrd="0" presId="urn:microsoft.com/office/officeart/2005/8/layout/hierarchy6"/>
    <dgm:cxn modelId="{A368DE52-6B3A-4552-A483-93A4592C955E}" type="presParOf" srcId="{81D0669A-F193-4B7E-A16B-344A83AAD95C}" destId="{5A433118-D0E1-4865-9C15-2B17C667BC40}" srcOrd="0" destOrd="0" presId="urn:microsoft.com/office/officeart/2005/8/layout/hierarchy6"/>
    <dgm:cxn modelId="{6AC28DBA-190F-483B-B52F-63E58E9A4D4C}" type="presParOf" srcId="{81D0669A-F193-4B7E-A16B-344A83AAD95C}" destId="{37428D3D-7624-4E25-8E87-77E280209F0E}" srcOrd="1" destOrd="0" presId="urn:microsoft.com/office/officeart/2005/8/layout/hierarchy6"/>
    <dgm:cxn modelId="{DB7A0C35-E702-416D-9438-977F038F08DE}" type="presParOf" srcId="{37428D3D-7624-4E25-8E87-77E280209F0E}" destId="{CC01198F-1301-46F9-816E-DE02D8C0D131}" srcOrd="0" destOrd="0" presId="urn:microsoft.com/office/officeart/2005/8/layout/hierarchy6"/>
    <dgm:cxn modelId="{D2D5F097-B509-4174-98F3-55A44218ABD8}" type="presParOf" srcId="{37428D3D-7624-4E25-8E87-77E280209F0E}" destId="{147AA961-1FF1-4A1A-BB4B-1A954A63743C}" srcOrd="1" destOrd="0" presId="urn:microsoft.com/office/officeart/2005/8/layout/hierarchy6"/>
    <dgm:cxn modelId="{AB2358B1-06B9-430A-A6E5-8B3469234EDC}" type="presParOf" srcId="{147AA961-1FF1-4A1A-BB4B-1A954A63743C}" destId="{B71D5778-9F39-4F0D-9DFF-4B652E07AC78}" srcOrd="0" destOrd="0" presId="urn:microsoft.com/office/officeart/2005/8/layout/hierarchy6"/>
    <dgm:cxn modelId="{A40F27F4-A2B3-4970-85D8-6187906F8116}" type="presParOf" srcId="{147AA961-1FF1-4A1A-BB4B-1A954A63743C}" destId="{AAA5AC53-358D-42BD-8B67-F67BADD50989}" srcOrd="1" destOrd="0" presId="urn:microsoft.com/office/officeart/2005/8/layout/hierarchy6"/>
    <dgm:cxn modelId="{6556C940-FEB0-46A8-A318-647A10FE076F}" type="presParOf" srcId="{AAA5AC53-358D-42BD-8B67-F67BADD50989}" destId="{F0081DBD-7DF3-4551-82DA-486B117817BE}" srcOrd="0" destOrd="0" presId="urn:microsoft.com/office/officeart/2005/8/layout/hierarchy6"/>
    <dgm:cxn modelId="{3C17816F-E391-4420-9B09-AC282060EABD}" type="presParOf" srcId="{AAA5AC53-358D-42BD-8B67-F67BADD50989}" destId="{8C4ED871-0AE7-4AE8-AA33-9F079A67B863}" srcOrd="1" destOrd="0" presId="urn:microsoft.com/office/officeart/2005/8/layout/hierarchy6"/>
    <dgm:cxn modelId="{A2930B7E-ABF1-441B-B483-69BF1F2767BC}" type="presParOf" srcId="{81D0669A-F193-4B7E-A16B-344A83AAD95C}" destId="{2302A884-E00F-4722-A11E-ABDB70488FE9}" srcOrd="2" destOrd="0" presId="urn:microsoft.com/office/officeart/2005/8/layout/hierarchy6"/>
    <dgm:cxn modelId="{A05CF09D-D41E-4A1C-89B7-513A49CB2259}" type="presParOf" srcId="{81D0669A-F193-4B7E-A16B-344A83AAD95C}" destId="{17D1A0BF-5B82-452B-9DD0-60103C1C9B53}" srcOrd="3" destOrd="0" presId="urn:microsoft.com/office/officeart/2005/8/layout/hierarchy6"/>
    <dgm:cxn modelId="{EB0F91AA-3E28-4CCF-A43C-9EC6B079B547}" type="presParOf" srcId="{17D1A0BF-5B82-452B-9DD0-60103C1C9B53}" destId="{00BB7C84-8539-4545-AA81-F4509B39C964}" srcOrd="0" destOrd="0" presId="urn:microsoft.com/office/officeart/2005/8/layout/hierarchy6"/>
    <dgm:cxn modelId="{CC397CE8-D8DC-405F-A88D-187DA203DE85}" type="presParOf" srcId="{17D1A0BF-5B82-452B-9DD0-60103C1C9B53}" destId="{339EB880-8690-49EB-BEB5-2C8FDF53CB54}" srcOrd="1" destOrd="0" presId="urn:microsoft.com/office/officeart/2005/8/layout/hierarchy6"/>
    <dgm:cxn modelId="{F905797E-E9C5-4BB9-8126-73ABF4338494}" type="presParOf" srcId="{339EB880-8690-49EB-BEB5-2C8FDF53CB54}" destId="{50F01254-FE40-4166-A4A8-FFACA81396DB}" srcOrd="0" destOrd="0" presId="urn:microsoft.com/office/officeart/2005/8/layout/hierarchy6"/>
    <dgm:cxn modelId="{732F72F5-66AF-4A77-BD67-6F74A3072CEE}" type="presParOf" srcId="{339EB880-8690-49EB-BEB5-2C8FDF53CB54}" destId="{8AB0A30D-C78B-4B70-8F6E-38908AF50879}" srcOrd="1" destOrd="0" presId="urn:microsoft.com/office/officeart/2005/8/layout/hierarchy6"/>
    <dgm:cxn modelId="{34780FFE-6935-4979-8E26-0AF4EE70B6D9}" type="presParOf" srcId="{8AB0A30D-C78B-4B70-8F6E-38908AF50879}" destId="{2734018A-97F3-4558-9F98-B6247E0A4D3A}" srcOrd="0" destOrd="0" presId="urn:microsoft.com/office/officeart/2005/8/layout/hierarchy6"/>
    <dgm:cxn modelId="{ADBE4C83-894D-4179-BC8B-C5D726B2DAE4}" type="presParOf" srcId="{8AB0A30D-C78B-4B70-8F6E-38908AF50879}" destId="{BD007F26-7AB4-4712-A28A-62E2CCA69FDC}" srcOrd="1" destOrd="0" presId="urn:microsoft.com/office/officeart/2005/8/layout/hierarchy6"/>
    <dgm:cxn modelId="{AF4FCB71-65F7-4DFE-8C41-802EB8352C78}" type="presParOf" srcId="{81D0669A-F193-4B7E-A16B-344A83AAD95C}" destId="{8A9F14DF-AA73-4F33-B1D8-EC6B2FAB69E5}" srcOrd="4" destOrd="0" presId="urn:microsoft.com/office/officeart/2005/8/layout/hierarchy6"/>
    <dgm:cxn modelId="{29883F69-DF4C-4112-901B-68C5FAFEDEEE}" type="presParOf" srcId="{81D0669A-F193-4B7E-A16B-344A83AAD95C}" destId="{043B77CA-5AEB-4457-B658-054B92A000BE}" srcOrd="5" destOrd="0" presId="urn:microsoft.com/office/officeart/2005/8/layout/hierarchy6"/>
    <dgm:cxn modelId="{83C236D8-4448-4DE7-9E4A-316FCB1FD582}" type="presParOf" srcId="{043B77CA-5AEB-4457-B658-054B92A000BE}" destId="{5A305A49-D1C1-4241-90BC-3558EA633D59}" srcOrd="0" destOrd="0" presId="urn:microsoft.com/office/officeart/2005/8/layout/hierarchy6"/>
    <dgm:cxn modelId="{B0FE6715-8CE9-4619-9E33-5AD77E89AC7A}" type="presParOf" srcId="{043B77CA-5AEB-4457-B658-054B92A000BE}" destId="{57020541-C100-4F09-A77D-1800E6F96555}" srcOrd="1" destOrd="0" presId="urn:microsoft.com/office/officeart/2005/8/layout/hierarchy6"/>
    <dgm:cxn modelId="{37A39F73-0EEF-4F32-81B2-B6600301DDF4}" type="presParOf" srcId="{57020541-C100-4F09-A77D-1800E6F96555}" destId="{B8E5C62B-6A74-403A-BE56-BC47A7355041}" srcOrd="0" destOrd="0" presId="urn:microsoft.com/office/officeart/2005/8/layout/hierarchy6"/>
    <dgm:cxn modelId="{2FD280BC-43DD-4D9C-BBE9-8FBED8D0EE5A}" type="presParOf" srcId="{57020541-C100-4F09-A77D-1800E6F96555}" destId="{23406C1B-E52E-4AAE-B5F6-151DD56B9E26}" srcOrd="1" destOrd="0" presId="urn:microsoft.com/office/officeart/2005/8/layout/hierarchy6"/>
    <dgm:cxn modelId="{F5D98135-1C9B-4FA9-A09F-6BE788082A55}" type="presParOf" srcId="{23406C1B-E52E-4AAE-B5F6-151DD56B9E26}" destId="{1601AFF0-5120-45B7-B282-DDD9F4001575}" srcOrd="0" destOrd="0" presId="urn:microsoft.com/office/officeart/2005/8/layout/hierarchy6"/>
    <dgm:cxn modelId="{E04C5986-FFF8-4F81-8ADA-25446E8BC367}" type="presParOf" srcId="{23406C1B-E52E-4AAE-B5F6-151DD56B9E26}" destId="{33C16A06-72EA-4799-BA8B-3D8C3828C048}" srcOrd="1" destOrd="0" presId="urn:microsoft.com/office/officeart/2005/8/layout/hierarchy6"/>
    <dgm:cxn modelId="{403ED191-31AC-45E4-989E-88704EED133C}" type="presParOf" srcId="{81D0669A-F193-4B7E-A16B-344A83AAD95C}" destId="{E8B4C60E-F4D4-49CC-8A63-0F7BE6ACE9BA}" srcOrd="6" destOrd="0" presId="urn:microsoft.com/office/officeart/2005/8/layout/hierarchy6"/>
    <dgm:cxn modelId="{6EF139F4-6DEF-419D-9F1D-673CCB768D6A}" type="presParOf" srcId="{81D0669A-F193-4B7E-A16B-344A83AAD95C}" destId="{968EBB57-679A-4099-9AF0-4814DD7E657C}" srcOrd="7" destOrd="0" presId="urn:microsoft.com/office/officeart/2005/8/layout/hierarchy6"/>
    <dgm:cxn modelId="{8DE5F5FD-C088-4D53-8E77-0F3ADAC47D0E}" type="presParOf" srcId="{968EBB57-679A-4099-9AF0-4814DD7E657C}" destId="{4E45479A-7F8C-43E6-9D91-6417A3265DC2}" srcOrd="0" destOrd="0" presId="urn:microsoft.com/office/officeart/2005/8/layout/hierarchy6"/>
    <dgm:cxn modelId="{B2C71703-C3BC-4DE3-A835-59A115EBFC1D}" type="presParOf" srcId="{968EBB57-679A-4099-9AF0-4814DD7E657C}" destId="{491614D5-B588-42DD-A834-5DDC18E2F18C}" srcOrd="1" destOrd="0" presId="urn:microsoft.com/office/officeart/2005/8/layout/hierarchy6"/>
    <dgm:cxn modelId="{F6F80761-CD6A-4409-B5B8-B7025A5CCE8D}" type="presParOf" srcId="{491614D5-B588-42DD-A834-5DDC18E2F18C}" destId="{19CCC20A-3758-4878-A4DD-67606B31C5E6}" srcOrd="0" destOrd="0" presId="urn:microsoft.com/office/officeart/2005/8/layout/hierarchy6"/>
    <dgm:cxn modelId="{7BD3A152-2EDE-4693-B990-8B84CB4F15DE}" type="presParOf" srcId="{491614D5-B588-42DD-A834-5DDC18E2F18C}" destId="{9585CA1E-3D93-4299-BC2D-93F956D1BC5A}" srcOrd="1" destOrd="0" presId="urn:microsoft.com/office/officeart/2005/8/layout/hierarchy6"/>
    <dgm:cxn modelId="{70B42F32-26FD-4C37-9C82-D9C3374A1E43}" type="presParOf" srcId="{9585CA1E-3D93-4299-BC2D-93F956D1BC5A}" destId="{00B4B53C-5BA8-4582-849C-E685B99B4810}" srcOrd="0" destOrd="0" presId="urn:microsoft.com/office/officeart/2005/8/layout/hierarchy6"/>
    <dgm:cxn modelId="{3B2ED052-AC91-4A20-9625-F6D9A5F046E3}" type="presParOf" srcId="{9585CA1E-3D93-4299-BC2D-93F956D1BC5A}" destId="{F25D7D0D-9A4C-4524-BB78-E3D33438B682}" srcOrd="1" destOrd="0" presId="urn:microsoft.com/office/officeart/2005/8/layout/hierarchy6"/>
    <dgm:cxn modelId="{5F88886E-53F4-425F-AFA7-93146EDA7406}" type="presParOf" srcId="{81D0669A-F193-4B7E-A16B-344A83AAD95C}" destId="{DB07EF36-57DC-4F6B-A6EE-CEE16FC52D1E}" srcOrd="8" destOrd="0" presId="urn:microsoft.com/office/officeart/2005/8/layout/hierarchy6"/>
    <dgm:cxn modelId="{6A1BEDAE-CBCE-4FDD-A819-D47E119D4833}" type="presParOf" srcId="{81D0669A-F193-4B7E-A16B-344A83AAD95C}" destId="{628D8391-6D80-495D-8B98-295A7328EDC7}" srcOrd="9" destOrd="0" presId="urn:microsoft.com/office/officeart/2005/8/layout/hierarchy6"/>
    <dgm:cxn modelId="{D04F5BB2-450B-492B-BC1F-F89B058F99A4}" type="presParOf" srcId="{628D8391-6D80-495D-8B98-295A7328EDC7}" destId="{9BEB6D6B-BA54-4714-A405-0AED0D6861AC}" srcOrd="0" destOrd="0" presId="urn:microsoft.com/office/officeart/2005/8/layout/hierarchy6"/>
    <dgm:cxn modelId="{C8E365FC-64EC-4CD1-966F-F0C2881808D3}" type="presParOf" srcId="{628D8391-6D80-495D-8B98-295A7328EDC7}" destId="{1DE64C06-BE2E-440C-8127-CC88E88471FF}" srcOrd="1" destOrd="0" presId="urn:microsoft.com/office/officeart/2005/8/layout/hierarchy6"/>
    <dgm:cxn modelId="{A0EBF544-43BC-4066-BE60-3ED0EFA84107}" type="presParOf" srcId="{4F5F8D87-AA49-4369-BFDF-94CB76B8E7BB}" destId="{251E4E82-A955-49C0-A2DA-68AEFE66E378}" srcOrd="1" destOrd="0" presId="urn:microsoft.com/office/officeart/2005/8/layout/hierarchy6"/>
    <dgm:cxn modelId="{87B28409-E66C-41B1-A731-D8ED0B9A0B0C}" type="presParOf" srcId="{251E4E82-A955-49C0-A2DA-68AEFE66E378}" destId="{3323D2E4-2D18-4B02-B622-00F0AC46DE06}" srcOrd="0" destOrd="0" presId="urn:microsoft.com/office/officeart/2005/8/layout/hierarchy6"/>
    <dgm:cxn modelId="{45F6CB4E-FC32-4CE0-9F63-14F5BFF5825D}" type="presParOf" srcId="{3323D2E4-2D18-4B02-B622-00F0AC46DE06}" destId="{A530DA2B-4225-463B-AB13-FF8C507B786B}" srcOrd="0" destOrd="0" presId="urn:microsoft.com/office/officeart/2005/8/layout/hierarchy6"/>
    <dgm:cxn modelId="{01FA4BC2-31F5-4570-B32A-FAF5007DEF9C}" type="presParOf" srcId="{3323D2E4-2D18-4B02-B622-00F0AC46DE06}" destId="{576EC7B8-2B00-4A37-86CF-BF045DFAC0EC}" srcOrd="1" destOrd="0" presId="urn:microsoft.com/office/officeart/2005/8/layout/hierarchy6"/>
    <dgm:cxn modelId="{3E990DEC-3D92-4C6E-9A56-B89868FE519E}" type="presParOf" srcId="{251E4E82-A955-49C0-A2DA-68AEFE66E378}" destId="{E585E219-7A9E-4F03-BA32-FD8236F27CD5}" srcOrd="1" destOrd="0" presId="urn:microsoft.com/office/officeart/2005/8/layout/hierarchy6"/>
    <dgm:cxn modelId="{5E54B4C1-90FB-4B47-BAF3-2F9249947A4A}" type="presParOf" srcId="{E585E219-7A9E-4F03-BA32-FD8236F27CD5}" destId="{4B0BE80C-0039-49F2-A83A-8B5C971488C0}" srcOrd="0" destOrd="0" presId="urn:microsoft.com/office/officeart/2005/8/layout/hierarchy6"/>
    <dgm:cxn modelId="{59C4247F-7373-4AC2-BC5A-BA6D65111AAE}" type="presParOf" srcId="{251E4E82-A955-49C0-A2DA-68AEFE66E378}" destId="{D9A638FF-8BFF-4F7D-BFF6-60BEE8D2AD67}" srcOrd="2" destOrd="0" presId="urn:microsoft.com/office/officeart/2005/8/layout/hierarchy6"/>
    <dgm:cxn modelId="{2BA81C5F-62D7-4CFC-97D4-9FE924A0EAD9}" type="presParOf" srcId="{D9A638FF-8BFF-4F7D-BFF6-60BEE8D2AD67}" destId="{4F646D36-8A40-41A8-A932-EADF2AE14367}" srcOrd="0" destOrd="0" presId="urn:microsoft.com/office/officeart/2005/8/layout/hierarchy6"/>
    <dgm:cxn modelId="{EFA73F1E-2154-4D98-A0E7-5A1D11EA395E}" type="presParOf" srcId="{D9A638FF-8BFF-4F7D-BFF6-60BEE8D2AD67}" destId="{DDA1AF7A-081F-4CB6-A410-B4DB3255309F}" srcOrd="1" destOrd="0" presId="urn:microsoft.com/office/officeart/2005/8/layout/hierarchy6"/>
    <dgm:cxn modelId="{B9A36F1F-47D8-46E5-91D1-B1F09A1E5520}" type="presParOf" srcId="{251E4E82-A955-49C0-A2DA-68AEFE66E378}" destId="{EEA2F85E-EBAE-4CC6-B55A-25132802741C}" srcOrd="3" destOrd="0" presId="urn:microsoft.com/office/officeart/2005/8/layout/hierarchy6"/>
    <dgm:cxn modelId="{C2B28B1D-DB2D-4AAC-825B-D90A6BBB831C}" type="presParOf" srcId="{EEA2F85E-EBAE-4CC6-B55A-25132802741C}" destId="{9BE8F51D-D79A-4DEC-BE6E-53D868495D0B}" srcOrd="0" destOrd="0" presId="urn:microsoft.com/office/officeart/2005/8/layout/hierarchy6"/>
    <dgm:cxn modelId="{3DFF3684-F285-4A4F-BC75-7B8F22EC4B72}" type="presParOf" srcId="{251E4E82-A955-49C0-A2DA-68AEFE66E378}" destId="{8EEE854D-28A5-4DEC-A6FF-83A8921AF841}" srcOrd="4" destOrd="0" presId="urn:microsoft.com/office/officeart/2005/8/layout/hierarchy6"/>
    <dgm:cxn modelId="{6D6133D7-B12F-4DE5-93C2-0E18777B91F2}" type="presParOf" srcId="{8EEE854D-28A5-4DEC-A6FF-83A8921AF841}" destId="{11015D3D-FEBC-4FB9-A936-F631B30FDFDA}" srcOrd="0" destOrd="0" presId="urn:microsoft.com/office/officeart/2005/8/layout/hierarchy6"/>
    <dgm:cxn modelId="{C33120C3-EBE7-43A2-ABC4-E61863A7043D}" type="presParOf" srcId="{8EEE854D-28A5-4DEC-A6FF-83A8921AF841}" destId="{0FC7CFFF-E91D-4D74-80EB-8C6D5B16A25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31BC4-23C8-4180-959F-F0E94BF354A0}">
      <dsp:nvSpPr>
        <dsp:cNvPr id="0" name=""/>
        <dsp:cNvSpPr/>
      </dsp:nvSpPr>
      <dsp:spPr>
        <a:xfrm>
          <a:off x="2106" y="636856"/>
          <a:ext cx="2030135" cy="81205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/>
            <a:t>Watch</a:t>
          </a:r>
        </a:p>
        <a:p>
          <a:pPr lvl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觀看</a:t>
          </a:r>
        </a:p>
      </dsp:txBody>
      <dsp:txXfrm>
        <a:off x="408133" y="636856"/>
        <a:ext cx="1218081" cy="812054"/>
      </dsp:txXfrm>
    </dsp:sp>
    <dsp:sp modelId="{0585E71E-DE79-4029-B2BF-9AD568ADF193}">
      <dsp:nvSpPr>
        <dsp:cNvPr id="0" name=""/>
        <dsp:cNvSpPr/>
      </dsp:nvSpPr>
      <dsp:spPr>
        <a:xfrm>
          <a:off x="3932184" y="632626"/>
          <a:ext cx="2392108" cy="81205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/>
            <a:t>Summary</a:t>
          </a:r>
          <a:endParaRPr lang="en-US" altLang="zh-TW" sz="2400" b="1" kern="1200" dirty="0"/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摘要</a:t>
          </a:r>
        </a:p>
      </dsp:txBody>
      <dsp:txXfrm>
        <a:off x="4338211" y="632626"/>
        <a:ext cx="1580054" cy="812054"/>
      </dsp:txXfrm>
    </dsp:sp>
    <dsp:sp modelId="{B408ED75-BA19-453C-82EA-1A1DB3A2A049}">
      <dsp:nvSpPr>
        <dsp:cNvPr id="0" name=""/>
        <dsp:cNvSpPr/>
      </dsp:nvSpPr>
      <dsp:spPr>
        <a:xfrm>
          <a:off x="1843317" y="637059"/>
          <a:ext cx="2281101" cy="81205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/>
            <a:t>Question</a:t>
          </a: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提問</a:t>
          </a:r>
        </a:p>
      </dsp:txBody>
      <dsp:txXfrm>
        <a:off x="2249344" y="637059"/>
        <a:ext cx="1469047" cy="812054"/>
      </dsp:txXfrm>
    </dsp:sp>
    <dsp:sp modelId="{0BDC6863-31A8-4D82-B973-4152A51E5A9E}">
      <dsp:nvSpPr>
        <dsp:cNvPr id="0" name=""/>
        <dsp:cNvSpPr/>
      </dsp:nvSpPr>
      <dsp:spPr>
        <a:xfrm>
          <a:off x="6096410" y="636856"/>
          <a:ext cx="2491808" cy="81205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i="0" kern="1200" dirty="0"/>
            <a:t>Assessment</a:t>
          </a:r>
          <a:endParaRPr lang="en-US" sz="2000" b="1" i="0" kern="1200" dirty="0"/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評量</a:t>
          </a:r>
        </a:p>
      </dsp:txBody>
      <dsp:txXfrm>
        <a:off x="6502437" y="636856"/>
        <a:ext cx="1679754" cy="812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D7B03-CC53-4096-8A4F-10E6FE07787D}">
      <dsp:nvSpPr>
        <dsp:cNvPr id="0" name=""/>
        <dsp:cNvSpPr/>
      </dsp:nvSpPr>
      <dsp:spPr>
        <a:xfrm>
          <a:off x="2081320" y="0"/>
          <a:ext cx="2081320" cy="1438224"/>
        </a:xfrm>
        <a:prstGeom prst="trapezoid">
          <a:avLst>
            <a:gd name="adj" fmla="val 7235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endParaRPr lang="en-US" altLang="zh-TW" sz="2000" b="1" kern="1200" dirty="0">
            <a:solidFill>
              <a:srgbClr val="FFFF00"/>
            </a:solidFill>
          </a:endParaRPr>
        </a:p>
        <a:p>
          <a:pPr lvl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>
              <a:solidFill>
                <a:srgbClr val="FFFF00"/>
              </a:solidFill>
            </a:rPr>
            <a:t>第三層</a:t>
          </a:r>
          <a:endParaRPr lang="en-US" altLang="zh-TW" sz="2000" b="1" kern="1200" dirty="0">
            <a:solidFill>
              <a:srgbClr val="FFFF00"/>
            </a:solidFill>
          </a:endParaRPr>
        </a:p>
        <a:p>
          <a:pPr lvl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>
              <a:solidFill>
                <a:srgbClr val="FFFF00"/>
              </a:solidFill>
            </a:rPr>
            <a:t>特殊教育</a:t>
          </a:r>
        </a:p>
      </dsp:txBody>
      <dsp:txXfrm>
        <a:off x="2081320" y="0"/>
        <a:ext cx="2081320" cy="1438224"/>
      </dsp:txXfrm>
    </dsp:sp>
    <dsp:sp modelId="{DB7B0A3E-FD96-4221-922E-367F9CF023F5}">
      <dsp:nvSpPr>
        <dsp:cNvPr id="0" name=""/>
        <dsp:cNvSpPr/>
      </dsp:nvSpPr>
      <dsp:spPr>
        <a:xfrm>
          <a:off x="1040660" y="1438223"/>
          <a:ext cx="4162640" cy="1438224"/>
        </a:xfrm>
        <a:prstGeom prst="trapezoid">
          <a:avLst>
            <a:gd name="adj" fmla="val 7235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900" b="1" kern="1200" dirty="0">
              <a:solidFill>
                <a:srgbClr val="FFFF00"/>
              </a:solidFill>
            </a:rPr>
            <a:t>第二層</a:t>
          </a:r>
          <a:endParaRPr lang="en-US" altLang="zh-TW" sz="2900" b="1" kern="1200" dirty="0">
            <a:solidFill>
              <a:srgbClr val="FFFF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900" b="1" kern="1200" dirty="0">
              <a:solidFill>
                <a:srgbClr val="FFFF00"/>
              </a:solidFill>
            </a:rPr>
            <a:t>學習扶助小組班</a:t>
          </a:r>
        </a:p>
      </dsp:txBody>
      <dsp:txXfrm>
        <a:off x="1769122" y="1438223"/>
        <a:ext cx="2705716" cy="1438224"/>
      </dsp:txXfrm>
    </dsp:sp>
    <dsp:sp modelId="{2B3FE95B-E22E-43B7-AF6A-0D03A6561350}">
      <dsp:nvSpPr>
        <dsp:cNvPr id="0" name=""/>
        <dsp:cNvSpPr/>
      </dsp:nvSpPr>
      <dsp:spPr>
        <a:xfrm>
          <a:off x="0" y="2819897"/>
          <a:ext cx="6243961" cy="1438224"/>
        </a:xfrm>
        <a:prstGeom prst="trapezoid">
          <a:avLst>
            <a:gd name="adj" fmla="val 7235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900" b="1" kern="1200" dirty="0">
              <a:solidFill>
                <a:srgbClr val="FFFF00"/>
              </a:solidFill>
            </a:rPr>
            <a:t>第一層</a:t>
          </a:r>
          <a:endParaRPr lang="en-US" altLang="zh-TW" sz="2900" b="1" kern="1200" dirty="0">
            <a:solidFill>
              <a:srgbClr val="FFFF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900" b="1" kern="1200" dirty="0">
              <a:solidFill>
                <a:srgbClr val="FFFF00"/>
              </a:solidFill>
            </a:rPr>
            <a:t>一般教學補救</a:t>
          </a:r>
        </a:p>
      </dsp:txBody>
      <dsp:txXfrm>
        <a:off x="1092693" y="2819897"/>
        <a:ext cx="4058574" cy="1438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15D3D-FEBC-4FB9-A936-F631B30FDFDA}">
      <dsp:nvSpPr>
        <dsp:cNvPr id="0" name=""/>
        <dsp:cNvSpPr/>
      </dsp:nvSpPr>
      <dsp:spPr>
        <a:xfrm>
          <a:off x="564360" y="1446626"/>
          <a:ext cx="7508221" cy="25833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縣市</a:t>
          </a:r>
          <a:r>
            <a:rPr lang="en-US" altLang="zh-TW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學校</a:t>
          </a:r>
          <a:r>
            <a:rPr lang="en-US" altLang="zh-TW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r>
            <a:rPr lang="zh-TW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推動</a:t>
          </a:r>
        </a:p>
      </dsp:txBody>
      <dsp:txXfrm>
        <a:off x="564360" y="1446626"/>
        <a:ext cx="2252466" cy="2583369"/>
      </dsp:txXfrm>
    </dsp:sp>
    <dsp:sp modelId="{4F646D36-8A40-41A8-A932-EADF2AE14367}">
      <dsp:nvSpPr>
        <dsp:cNvPr id="0" name=""/>
        <dsp:cNvSpPr/>
      </dsp:nvSpPr>
      <dsp:spPr>
        <a:xfrm>
          <a:off x="555163" y="742198"/>
          <a:ext cx="7526614" cy="6037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分區輔導</a:t>
          </a:r>
        </a:p>
      </dsp:txBody>
      <dsp:txXfrm>
        <a:off x="555163" y="742198"/>
        <a:ext cx="2257984" cy="603795"/>
      </dsp:txXfrm>
    </dsp:sp>
    <dsp:sp modelId="{A530DA2B-4225-463B-AB13-FF8C507B786B}">
      <dsp:nvSpPr>
        <dsp:cNvPr id="0" name=""/>
        <dsp:cNvSpPr/>
      </dsp:nvSpPr>
      <dsp:spPr>
        <a:xfrm>
          <a:off x="555163" y="37770"/>
          <a:ext cx="7512045" cy="6037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中央統籌</a:t>
          </a:r>
        </a:p>
      </dsp:txBody>
      <dsp:txXfrm>
        <a:off x="555163" y="37770"/>
        <a:ext cx="2253613" cy="603795"/>
      </dsp:txXfrm>
    </dsp:sp>
    <dsp:sp modelId="{46E28FBF-98E6-4654-9A02-5F8A0E0DAA5A}">
      <dsp:nvSpPr>
        <dsp:cNvPr id="0" name=""/>
        <dsp:cNvSpPr/>
      </dsp:nvSpPr>
      <dsp:spPr>
        <a:xfrm>
          <a:off x="4316995" y="88086"/>
          <a:ext cx="2741993" cy="503162"/>
        </a:xfrm>
        <a:prstGeom prst="roundRect">
          <a:avLst>
            <a:gd name="adj" fmla="val 10000"/>
          </a:avLst>
        </a:prstGeom>
        <a:solidFill>
          <a:srgbClr val="EAB2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教育部</a:t>
          </a:r>
          <a:endParaRPr lang="en-US" altLang="zh-TW" sz="28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331732" y="102823"/>
        <a:ext cx="2712519" cy="473688"/>
      </dsp:txXfrm>
    </dsp:sp>
    <dsp:sp modelId="{5A433118-D0E1-4865-9C15-2B17C667BC40}">
      <dsp:nvSpPr>
        <dsp:cNvPr id="0" name=""/>
        <dsp:cNvSpPr/>
      </dsp:nvSpPr>
      <dsp:spPr>
        <a:xfrm>
          <a:off x="3223865" y="591249"/>
          <a:ext cx="2464127" cy="201265"/>
        </a:xfrm>
        <a:custGeom>
          <a:avLst/>
          <a:gdLst/>
          <a:ahLst/>
          <a:cxnLst/>
          <a:rect l="0" t="0" r="0" b="0"/>
          <a:pathLst>
            <a:path>
              <a:moveTo>
                <a:pt x="2464127" y="0"/>
              </a:moveTo>
              <a:lnTo>
                <a:pt x="2464127" y="100632"/>
              </a:lnTo>
              <a:lnTo>
                <a:pt x="0" y="100632"/>
              </a:lnTo>
              <a:lnTo>
                <a:pt x="0" y="2012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1198F-1301-46F9-816E-DE02D8C0D131}">
      <dsp:nvSpPr>
        <dsp:cNvPr id="0" name=""/>
        <dsp:cNvSpPr/>
      </dsp:nvSpPr>
      <dsp:spPr>
        <a:xfrm>
          <a:off x="2674705" y="792514"/>
          <a:ext cx="1098319" cy="503162"/>
        </a:xfrm>
        <a:prstGeom prst="roundRect">
          <a:avLst>
            <a:gd name="adj" fmla="val 10000"/>
          </a:avLst>
        </a:prstGeom>
        <a:solidFill>
          <a:srgbClr val="EAB2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北區</a:t>
          </a:r>
        </a:p>
      </dsp:txBody>
      <dsp:txXfrm>
        <a:off x="2689442" y="807251"/>
        <a:ext cx="1068845" cy="473688"/>
      </dsp:txXfrm>
    </dsp:sp>
    <dsp:sp modelId="{B71D5778-9F39-4F0D-9DFF-4B652E07AC78}">
      <dsp:nvSpPr>
        <dsp:cNvPr id="0" name=""/>
        <dsp:cNvSpPr/>
      </dsp:nvSpPr>
      <dsp:spPr>
        <a:xfrm>
          <a:off x="3178145" y="1295677"/>
          <a:ext cx="91440" cy="201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26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81DBD-7DF3-4551-82DA-486B117817BE}">
      <dsp:nvSpPr>
        <dsp:cNvPr id="0" name=""/>
        <dsp:cNvSpPr/>
      </dsp:nvSpPr>
      <dsp:spPr>
        <a:xfrm>
          <a:off x="2635900" y="1496942"/>
          <a:ext cx="1175929" cy="2527060"/>
        </a:xfrm>
        <a:prstGeom prst="roundRect">
          <a:avLst>
            <a:gd name="adj" fmla="val 10000"/>
          </a:avLst>
        </a:prstGeom>
        <a:solidFill>
          <a:srgbClr val="EAB2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臺北市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新北市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桃園市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新竹縣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新竹市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基隆市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連江縣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金門縣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北區國立    國民中小學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670342" y="1531384"/>
        <a:ext cx="1107045" cy="2458176"/>
      </dsp:txXfrm>
    </dsp:sp>
    <dsp:sp modelId="{2302A884-E00F-4722-A11E-ABDB70488FE9}">
      <dsp:nvSpPr>
        <dsp:cNvPr id="0" name=""/>
        <dsp:cNvSpPr/>
      </dsp:nvSpPr>
      <dsp:spPr>
        <a:xfrm>
          <a:off x="4567011" y="591249"/>
          <a:ext cx="1120980" cy="201265"/>
        </a:xfrm>
        <a:custGeom>
          <a:avLst/>
          <a:gdLst/>
          <a:ahLst/>
          <a:cxnLst/>
          <a:rect l="0" t="0" r="0" b="0"/>
          <a:pathLst>
            <a:path>
              <a:moveTo>
                <a:pt x="1120980" y="0"/>
              </a:moveTo>
              <a:lnTo>
                <a:pt x="1120980" y="100632"/>
              </a:lnTo>
              <a:lnTo>
                <a:pt x="0" y="100632"/>
              </a:lnTo>
              <a:lnTo>
                <a:pt x="0" y="2012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B7C84-8539-4545-AA81-F4509B39C964}">
      <dsp:nvSpPr>
        <dsp:cNvPr id="0" name=""/>
        <dsp:cNvSpPr/>
      </dsp:nvSpPr>
      <dsp:spPr>
        <a:xfrm>
          <a:off x="4029154" y="792514"/>
          <a:ext cx="1075714" cy="503162"/>
        </a:xfrm>
        <a:prstGeom prst="roundRect">
          <a:avLst>
            <a:gd name="adj" fmla="val 10000"/>
          </a:avLst>
        </a:prstGeom>
        <a:solidFill>
          <a:srgbClr val="EAB2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中區</a:t>
          </a:r>
        </a:p>
      </dsp:txBody>
      <dsp:txXfrm>
        <a:off x="4043891" y="807251"/>
        <a:ext cx="1046240" cy="473688"/>
      </dsp:txXfrm>
    </dsp:sp>
    <dsp:sp modelId="{50F01254-FE40-4166-A4A8-FFACA81396DB}">
      <dsp:nvSpPr>
        <dsp:cNvPr id="0" name=""/>
        <dsp:cNvSpPr/>
      </dsp:nvSpPr>
      <dsp:spPr>
        <a:xfrm>
          <a:off x="4521291" y="1295677"/>
          <a:ext cx="91440" cy="201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26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34018A-97F3-4558-9F98-B6247E0A4D3A}">
      <dsp:nvSpPr>
        <dsp:cNvPr id="0" name=""/>
        <dsp:cNvSpPr/>
      </dsp:nvSpPr>
      <dsp:spPr>
        <a:xfrm>
          <a:off x="4038253" y="1496942"/>
          <a:ext cx="1057517" cy="2519346"/>
        </a:xfrm>
        <a:prstGeom prst="roundRect">
          <a:avLst>
            <a:gd name="adj" fmla="val 10000"/>
          </a:avLst>
        </a:prstGeom>
        <a:solidFill>
          <a:srgbClr val="EAB2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臺中市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苗栗縣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彰化縣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南投縣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雲林縣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中區國立  國民中小學</a:t>
          </a:r>
        </a:p>
      </dsp:txBody>
      <dsp:txXfrm>
        <a:off x="4069227" y="1527916"/>
        <a:ext cx="995569" cy="2457398"/>
      </dsp:txXfrm>
    </dsp:sp>
    <dsp:sp modelId="{8A9F14DF-AA73-4F33-B1D8-EC6B2FAB69E5}">
      <dsp:nvSpPr>
        <dsp:cNvPr id="0" name=""/>
        <dsp:cNvSpPr/>
      </dsp:nvSpPr>
      <dsp:spPr>
        <a:xfrm>
          <a:off x="5687992" y="591249"/>
          <a:ext cx="175285" cy="201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632"/>
              </a:lnTo>
              <a:lnTo>
                <a:pt x="175285" y="100632"/>
              </a:lnTo>
              <a:lnTo>
                <a:pt x="175285" y="2012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05A49-D1C1-4241-90BC-3558EA633D59}">
      <dsp:nvSpPr>
        <dsp:cNvPr id="0" name=""/>
        <dsp:cNvSpPr/>
      </dsp:nvSpPr>
      <dsp:spPr>
        <a:xfrm>
          <a:off x="5331292" y="792514"/>
          <a:ext cx="1063970" cy="503162"/>
        </a:xfrm>
        <a:prstGeom prst="roundRect">
          <a:avLst>
            <a:gd name="adj" fmla="val 10000"/>
          </a:avLst>
        </a:prstGeom>
        <a:solidFill>
          <a:srgbClr val="EAB2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南區</a:t>
          </a:r>
        </a:p>
      </dsp:txBody>
      <dsp:txXfrm>
        <a:off x="5346029" y="807251"/>
        <a:ext cx="1034496" cy="473688"/>
      </dsp:txXfrm>
    </dsp:sp>
    <dsp:sp modelId="{B8E5C62B-6A74-403A-BE56-BC47A7355041}">
      <dsp:nvSpPr>
        <dsp:cNvPr id="0" name=""/>
        <dsp:cNvSpPr/>
      </dsp:nvSpPr>
      <dsp:spPr>
        <a:xfrm>
          <a:off x="5817557" y="1295677"/>
          <a:ext cx="91440" cy="201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26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1AFF0-5120-45B7-B282-DDD9F4001575}">
      <dsp:nvSpPr>
        <dsp:cNvPr id="0" name=""/>
        <dsp:cNvSpPr/>
      </dsp:nvSpPr>
      <dsp:spPr>
        <a:xfrm>
          <a:off x="5322643" y="1496942"/>
          <a:ext cx="1081269" cy="2503748"/>
        </a:xfrm>
        <a:prstGeom prst="roundRect">
          <a:avLst>
            <a:gd name="adj" fmla="val 10000"/>
          </a:avLst>
        </a:prstGeom>
        <a:solidFill>
          <a:srgbClr val="EAB2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臺南市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高雄市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嘉義縣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屏東縣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嘉義市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澎湖縣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南區國立   國民中小學</a:t>
          </a:r>
        </a:p>
      </dsp:txBody>
      <dsp:txXfrm>
        <a:off x="5354312" y="1528611"/>
        <a:ext cx="1017931" cy="2440410"/>
      </dsp:txXfrm>
    </dsp:sp>
    <dsp:sp modelId="{E8B4C60E-F4D4-49CC-8A63-0F7BE6ACE9BA}">
      <dsp:nvSpPr>
        <dsp:cNvPr id="0" name=""/>
        <dsp:cNvSpPr/>
      </dsp:nvSpPr>
      <dsp:spPr>
        <a:xfrm>
          <a:off x="5687992" y="591249"/>
          <a:ext cx="1468740" cy="201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632"/>
              </a:lnTo>
              <a:lnTo>
                <a:pt x="1468740" y="100632"/>
              </a:lnTo>
              <a:lnTo>
                <a:pt x="1468740" y="2012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5479A-7F8C-43E6-9D91-6417A3265DC2}">
      <dsp:nvSpPr>
        <dsp:cNvPr id="0" name=""/>
        <dsp:cNvSpPr/>
      </dsp:nvSpPr>
      <dsp:spPr>
        <a:xfrm>
          <a:off x="6656284" y="792514"/>
          <a:ext cx="1000896" cy="503162"/>
        </a:xfrm>
        <a:prstGeom prst="roundRect">
          <a:avLst>
            <a:gd name="adj" fmla="val 10000"/>
          </a:avLst>
        </a:prstGeom>
        <a:solidFill>
          <a:srgbClr val="EAB2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東區</a:t>
          </a:r>
        </a:p>
      </dsp:txBody>
      <dsp:txXfrm>
        <a:off x="6671021" y="807251"/>
        <a:ext cx="971422" cy="473688"/>
      </dsp:txXfrm>
    </dsp:sp>
    <dsp:sp modelId="{19CCC20A-3758-4878-A4DD-67606B31C5E6}">
      <dsp:nvSpPr>
        <dsp:cNvPr id="0" name=""/>
        <dsp:cNvSpPr/>
      </dsp:nvSpPr>
      <dsp:spPr>
        <a:xfrm>
          <a:off x="7111012" y="1295677"/>
          <a:ext cx="91440" cy="201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26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4B53C-5BA8-4582-849C-E685B99B4810}">
      <dsp:nvSpPr>
        <dsp:cNvPr id="0" name=""/>
        <dsp:cNvSpPr/>
      </dsp:nvSpPr>
      <dsp:spPr>
        <a:xfrm>
          <a:off x="6630335" y="1496942"/>
          <a:ext cx="1052792" cy="2500005"/>
        </a:xfrm>
        <a:prstGeom prst="roundRect">
          <a:avLst>
            <a:gd name="adj" fmla="val 10000"/>
          </a:avLst>
        </a:prstGeom>
        <a:solidFill>
          <a:srgbClr val="EAB2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宜蘭縣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花蓮縣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臺東縣</a:t>
          </a:r>
          <a:endParaRPr lang="en-US" altLang="zh-TW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東區國立  國民中小學</a:t>
          </a:r>
        </a:p>
      </dsp:txBody>
      <dsp:txXfrm>
        <a:off x="6661170" y="1527777"/>
        <a:ext cx="991122" cy="2438335"/>
      </dsp:txXfrm>
    </dsp:sp>
    <dsp:sp modelId="{DB07EF36-57DC-4F6B-A6EE-CEE16FC52D1E}">
      <dsp:nvSpPr>
        <dsp:cNvPr id="0" name=""/>
        <dsp:cNvSpPr/>
      </dsp:nvSpPr>
      <dsp:spPr>
        <a:xfrm>
          <a:off x="5687992" y="591249"/>
          <a:ext cx="2562893" cy="212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011"/>
              </a:lnTo>
              <a:lnTo>
                <a:pt x="2562893" y="106011"/>
              </a:lnTo>
              <a:lnTo>
                <a:pt x="2562893" y="21202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B6D6B-BA54-4714-A405-0AED0D6861AC}">
      <dsp:nvSpPr>
        <dsp:cNvPr id="0" name=""/>
        <dsp:cNvSpPr/>
      </dsp:nvSpPr>
      <dsp:spPr>
        <a:xfrm>
          <a:off x="7930322" y="803272"/>
          <a:ext cx="641125" cy="313813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成效評估</a:t>
          </a:r>
        </a:p>
      </dsp:txBody>
      <dsp:txXfrm>
        <a:off x="7949100" y="822050"/>
        <a:ext cx="603569" cy="3100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0.62358</cdr:x>
      <cdr:y>0.14461</cdr:y>
    </cdr:from>
    <cdr:to>
      <cdr:x>0.96764</cdr:x>
      <cdr:y>0.66466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xmlns="" id="{7AE1FEF4-FD04-44BB-95B8-808E37AE13D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16291" y="680603"/>
          <a:ext cx="2933262" cy="2447599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5" name="Shape 745"/>
          <p:cNvSpPr>
            <a:spLocks noGrp="1"/>
          </p:cNvSpPr>
          <p:nvPr>
            <p:ph type="body" sz="quarter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12830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Shape 16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3" name="Shape 16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因材網如何和自主學習結合：</a:t>
            </a:r>
          </a:p>
          <a:p>
            <a:endParaRPr>
              <a:latin typeface="微軟正黑體"/>
              <a:ea typeface="微軟正黑體"/>
              <a:cs typeface="微軟正黑體"/>
              <a:sym typeface="微軟正黑體"/>
            </a:endParaRPr>
          </a:p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在自主學習中，希望學生能夠自覺地</a:t>
            </a:r>
          </a:p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確定學習目標，選擇學習方法</a:t>
            </a:r>
          </a:p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監控學習過程，評價學習結果</a:t>
            </a:r>
          </a:p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並調節學習方法和自我認知，以達至善</a:t>
            </a:r>
          </a:p>
          <a:p>
            <a:endParaRPr>
              <a:latin typeface="微軟正黑體"/>
              <a:ea typeface="微軟正黑體"/>
              <a:cs typeface="微軟正黑體"/>
              <a:sym typeface="微軟正黑體"/>
            </a:endParaRPr>
          </a:p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那下面這幾個步驟，在因材網中，老師怎麼進行導學？因材網怎麼進行自主學習呢？</a:t>
            </a:r>
          </a:p>
          <a:p>
            <a:endParaRPr>
              <a:latin typeface="微軟正黑體"/>
              <a:ea typeface="微軟正黑體"/>
              <a:cs typeface="微軟正黑體"/>
              <a:sym typeface="微軟正黑體"/>
            </a:endParaRPr>
          </a:p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其中</a:t>
            </a:r>
          </a:p>
          <a:p>
            <a:endParaRPr>
              <a:latin typeface="微軟正黑體"/>
              <a:ea typeface="微軟正黑體"/>
              <a:cs typeface="微軟正黑體"/>
              <a:sym typeface="微軟正黑體"/>
            </a:endParaRPr>
          </a:p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確定學習目標，選擇學習方法：      </a:t>
            </a:r>
            <a:r>
              <a:t>=&gt;  </a:t>
            </a:r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因材網中教師指派知識結構學習任務，學生能知道自己的學習目標並可以選擇學習方法</a:t>
            </a:r>
            <a:r>
              <a:t>(</a:t>
            </a:r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影片、練習題</a:t>
            </a:r>
            <a:r>
              <a:t>)</a:t>
            </a:r>
          </a:p>
          <a:p>
            <a:endParaRPr/>
          </a:p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監控學習過程：      </a:t>
            </a:r>
            <a:r>
              <a:t>=&gt;</a:t>
            </a:r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  因材網中可以查看學習診斷報告，了解學習過程</a:t>
            </a:r>
          </a:p>
          <a:p>
            <a:endParaRPr>
              <a:latin typeface="微軟正黑體"/>
              <a:ea typeface="微軟正黑體"/>
              <a:cs typeface="微軟正黑體"/>
              <a:sym typeface="微軟正黑體"/>
            </a:endParaRPr>
          </a:p>
          <a:p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評價學習結果並調節學習方法和自我認知，以達至善：   </a:t>
            </a:r>
            <a:r>
              <a:t>=&gt;</a:t>
            </a:r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   可以根據後測診斷報告或是學習過程去調節學習方法以及自我認知</a:t>
            </a:r>
          </a:p>
        </p:txBody>
      </p:sp>
    </p:spTree>
    <p:extLst>
      <p:ext uri="{BB962C8B-B14F-4D97-AF65-F5344CB8AC3E}">
        <p14:creationId xmlns:p14="http://schemas.microsoft.com/office/powerpoint/2010/main" val="827214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These two figures show Math and Chinese performance before and after applying this system.</a:t>
            </a:r>
          </a:p>
          <a:p>
            <a:r>
              <a:rPr lang="en-US" altLang="zh-TW" dirty="0"/>
              <a:t>We can see that there are huge improvements after applying adaptive learning.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793622" y="11140109"/>
            <a:ext cx="2902180" cy="588467"/>
          </a:xfrm>
          <a:prstGeom prst="rect">
            <a:avLst/>
          </a:prstGeom>
        </p:spPr>
        <p:txBody>
          <a:bodyPr/>
          <a:lstStyle/>
          <a:p>
            <a:fld id="{D5295A9D-3F13-451A-B4C7-BA1CEF3346F5}" type="slidenum">
              <a:rPr lang="zh-TW" altLang="en-US" smtClean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/>
              <a:t>124</a:t>
            </a:fld>
            <a:endParaRPr lang="zh-TW" altLang="en-US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84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9192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5084" y="9440386"/>
            <a:ext cx="2950529" cy="498954"/>
          </a:xfrm>
          <a:prstGeom prst="rect">
            <a:avLst/>
          </a:prstGeom>
        </p:spPr>
        <p:txBody>
          <a:bodyPr/>
          <a:lstStyle/>
          <a:p>
            <a:pPr defTabSz="912197">
              <a:defRPr/>
            </a:pPr>
            <a:fld id="{82458646-95B5-4806-B354-1FA0C47DA5FA}" type="slidenum">
              <a: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12197">
                <a:defRPr/>
              </a:pPr>
              <a:t>131</a:t>
            </a:fld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3337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5084" y="9440386"/>
            <a:ext cx="2950529" cy="49895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458646-95B5-4806-B354-1FA0C47DA5FA}" type="slidenum">
              <a:rPr lang="zh-TW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132</a:t>
            </a:fld>
            <a:endParaRPr lang="zh-TW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174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5084" y="9440386"/>
            <a:ext cx="2950529" cy="49895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458646-95B5-4806-B354-1FA0C47DA5FA}" type="slidenum">
              <a:rPr lang="zh-TW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133</a:t>
            </a:fld>
            <a:endParaRPr lang="zh-TW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7664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5084" y="9440386"/>
            <a:ext cx="2950529" cy="49895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458646-95B5-4806-B354-1FA0C47DA5FA}" type="slidenum">
              <a:rPr lang="zh-TW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134</a:t>
            </a:fld>
            <a:endParaRPr lang="zh-TW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7444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5084" y="9440386"/>
            <a:ext cx="2950529" cy="49895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458646-95B5-4806-B354-1FA0C47DA5FA}" type="slidenum">
              <a:rPr lang="zh-TW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136</a:t>
            </a:fld>
            <a:endParaRPr lang="zh-TW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74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5084" y="9440386"/>
            <a:ext cx="2950529" cy="49895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458646-95B5-4806-B354-1FA0C47DA5FA}" type="slidenum">
              <a:rPr lang="zh-TW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138</a:t>
            </a:fld>
            <a:endParaRPr lang="zh-TW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42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環境</a:t>
            </a:r>
            <a:r>
              <a:rPr lang="en-US" altLang="zh-TW" dirty="0"/>
              <a:t>-</a:t>
            </a:r>
            <a:r>
              <a:rPr lang="zh-TW" altLang="en-US" dirty="0"/>
              <a:t>利用人</a:t>
            </a:r>
            <a:r>
              <a:rPr lang="en-US" altLang="zh-TW" dirty="0"/>
              <a:t>(</a:t>
            </a:r>
            <a:r>
              <a:rPr lang="zh-TW" altLang="en-US" dirty="0"/>
              <a:t>老師、同儕</a:t>
            </a:r>
            <a:r>
              <a:rPr lang="en-US" altLang="zh-TW" dirty="0"/>
              <a:t>)</a:t>
            </a:r>
            <a:r>
              <a:rPr lang="zh-TW" altLang="en-US" dirty="0"/>
              <a:t>、物</a:t>
            </a:r>
            <a:r>
              <a:rPr lang="en-US" altLang="zh-TW" dirty="0"/>
              <a:t>(</a:t>
            </a:r>
            <a:r>
              <a:rPr lang="zh-TW" altLang="en-US" dirty="0"/>
              <a:t>數位學習平台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6437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935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此為</a:t>
            </a:r>
            <a:r>
              <a:rPr lang="en-US" altLang="zh-TW" dirty="0"/>
              <a:t>PISA</a:t>
            </a:r>
            <a:r>
              <a:rPr lang="zh-TW" altLang="en-US" dirty="0"/>
              <a:t>分析結果</a:t>
            </a:r>
          </a:p>
        </p:txBody>
      </p:sp>
    </p:spTree>
    <p:extLst>
      <p:ext uri="{BB962C8B-B14F-4D97-AF65-F5344CB8AC3E}">
        <p14:creationId xmlns:p14="http://schemas.microsoft.com/office/powerpoint/2010/main" val="418899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http://www.edweek.org/ew/articles/2014/10/22/09pl-districtprofiles.h34.html</a:t>
            </a:r>
          </a:p>
          <a:p>
            <a:endParaRPr lang="en-US" altLang="zh-TW" dirty="0"/>
          </a:p>
          <a:p>
            <a:pPr defTabSz="947684">
              <a:defRPr/>
            </a:pPr>
            <a:r>
              <a:rPr lang="zh-TW" altLang="en-US" u="sng" dirty="0">
                <a:ea typeface="+mn-ea"/>
              </a:rPr>
              <a:t>講解重點</a:t>
            </a:r>
            <a:endParaRPr lang="en-US" altLang="zh-TW" u="sng" dirty="0">
              <a:ea typeface="+mn-ea"/>
            </a:endParaRPr>
          </a:p>
          <a:p>
            <a:endParaRPr lang="en-US" altLang="zh-TW" b="0" dirty="0"/>
          </a:p>
          <a:p>
            <a:r>
              <a:rPr lang="zh-TW" altLang="en-US" b="0" dirty="0"/>
              <a:t>個人化學習有助於提升學習成效，不僅在學術上有許多的發表，在實務上也有數據支持。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27289" y="10261798"/>
            <a:ext cx="2927935" cy="542070"/>
          </a:xfrm>
          <a:prstGeom prst="rect">
            <a:avLst/>
          </a:prstGeom>
        </p:spPr>
        <p:txBody>
          <a:bodyPr/>
          <a:lstStyle/>
          <a:p>
            <a:fld id="{56720A9B-DCEC-482F-977D-6248AF36FC47}" type="slidenum">
              <a:rPr lang="zh-TW" altLang="en-US" smtClean="0">
                <a:solidFill>
                  <a:prstClr val="black"/>
                </a:solidFill>
              </a:rPr>
              <a:pPr/>
              <a:t>34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6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這是一些比較有名且需要付費使用的適性學習平臺，</a:t>
            </a:r>
            <a:endParaRPr lang="en-US" altLang="zh-TW" dirty="0"/>
          </a:p>
          <a:p>
            <a:r>
              <a:rPr lang="zh-TW" altLang="en-US" dirty="0"/>
              <a:t>這時候我們不禁要問，在有可以免費使用的可汗學院情況下，</a:t>
            </a:r>
            <a:endParaRPr lang="en-US" altLang="zh-TW" dirty="0"/>
          </a:p>
          <a:p>
            <a:r>
              <a:rPr lang="zh-TW" altLang="en-US" dirty="0"/>
              <a:t>為何這些適性學習平臺的公司還能繼續經營獲利？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當然是這些平臺有其特色是免費的平臺所不能達到的，</a:t>
            </a:r>
            <a:endParaRPr lang="en-US" altLang="zh-TW" dirty="0"/>
          </a:p>
          <a:p>
            <a:r>
              <a:rPr lang="zh-TW" altLang="en-US" dirty="0"/>
              <a:t>因此相關單位或學習者才會付費使用，</a:t>
            </a:r>
            <a:endParaRPr lang="en-US" altLang="zh-TW" dirty="0"/>
          </a:p>
          <a:p>
            <a:r>
              <a:rPr lang="zh-TW" altLang="en-US" dirty="0"/>
              <a:t>接著我們來看看這些公司的特色：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27289" y="10261798"/>
            <a:ext cx="2927935" cy="542070"/>
          </a:xfrm>
          <a:prstGeom prst="rect">
            <a:avLst/>
          </a:prstGeom>
        </p:spPr>
        <p:txBody>
          <a:bodyPr/>
          <a:lstStyle/>
          <a:p>
            <a:fld id="{56720A9B-DCEC-482F-977D-6248AF36FC47}" type="slidenum">
              <a:rPr lang="zh-TW" altLang="en-US" smtClean="0">
                <a:solidFill>
                  <a:prstClr val="black"/>
                </a:solidFill>
              </a:rPr>
              <a:pPr/>
              <a:t>35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1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4355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7C989E-0A11-404D-A9F3-02AC8F76084E}" type="slidenum">
              <a:rPr lang="zh-TW" altLang="en-US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8328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20A9B-DCEC-482F-977D-6248AF36FC47}" type="slidenum">
              <a:rPr lang="zh-TW" altLang="en-US" smtClean="0"/>
              <a:pPr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25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48" name="Rectangle 7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49" name="大標題文字"/>
          <p:cNvSpPr txBox="1">
            <a:spLocks noGrp="1"/>
          </p:cNvSpPr>
          <p:nvPr>
            <p:ph type="title"/>
          </p:nvPr>
        </p:nvSpPr>
        <p:spPr>
          <a:xfrm>
            <a:off x="822960" y="758951"/>
            <a:ext cx="7543801" cy="3566161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7300" b="0" spc="-46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5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5038" y="4455621"/>
            <a:ext cx="7543801" cy="1143001"/>
          </a:xfrm>
          <a:prstGeom prst="rect">
            <a:avLst/>
          </a:prstGeom>
        </p:spPr>
        <p:txBody>
          <a:bodyPr/>
          <a:lstStyle>
            <a:lvl1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22041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844082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266123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indent="1688164" defTabSz="844082">
              <a:lnSpc>
                <a:spcPct val="90000"/>
              </a:lnSpc>
              <a:spcBef>
                <a:spcPts val="1100"/>
              </a:spcBef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2" name="Straight Connector 8"/>
          <p:cNvSpPr/>
          <p:nvPr/>
        </p:nvSpPr>
        <p:spPr>
          <a:xfrm>
            <a:off x="905743" y="4343400"/>
            <a:ext cx="7406642" cy="0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85" name="Rectangle 7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86" name="大標題文字"/>
          <p:cNvSpPr txBox="1">
            <a:spLocks noGrp="1"/>
          </p:cNvSpPr>
          <p:nvPr>
            <p:ph type="title"/>
          </p:nvPr>
        </p:nvSpPr>
        <p:spPr>
          <a:xfrm>
            <a:off x="822960" y="758951"/>
            <a:ext cx="7543801" cy="3566161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7300" b="0" spc="-46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87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5038" y="4455621"/>
            <a:ext cx="7543801" cy="1143001"/>
          </a:xfrm>
          <a:prstGeom prst="rect">
            <a:avLst/>
          </a:prstGeom>
        </p:spPr>
        <p:txBody>
          <a:bodyPr/>
          <a:lstStyle>
            <a:lvl1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22041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844082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266123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indent="1688164" defTabSz="844082">
              <a:lnSpc>
                <a:spcPct val="90000"/>
              </a:lnSpc>
              <a:spcBef>
                <a:spcPts val="1100"/>
              </a:spcBef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8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025493" y="6526780"/>
            <a:ext cx="383872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9" name="Straight Connector 8"/>
          <p:cNvSpPr/>
          <p:nvPr/>
        </p:nvSpPr>
        <p:spPr>
          <a:xfrm>
            <a:off x="905743" y="4343400"/>
            <a:ext cx="7406642" cy="0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402" name="Rectangle 7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403" name="大標題文字"/>
          <p:cNvSpPr txBox="1">
            <a:spLocks noGrp="1"/>
          </p:cNvSpPr>
          <p:nvPr>
            <p:ph type="title"/>
          </p:nvPr>
        </p:nvSpPr>
        <p:spPr>
          <a:xfrm>
            <a:off x="6543675" y="412302"/>
            <a:ext cx="1971676" cy="5759899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04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1" y="412302"/>
            <a:ext cx="5800726" cy="5759899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0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044328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Oval 105"/>
          <p:cNvSpPr/>
          <p:nvPr/>
        </p:nvSpPr>
        <p:spPr>
          <a:xfrm>
            <a:off x="178777" y="-1"/>
            <a:ext cx="6805246" cy="6858001"/>
          </a:xfrm>
          <a:prstGeom prst="ellipse">
            <a:avLst/>
          </a:prstGeom>
          <a:gradFill>
            <a:gsLst>
              <a:gs pos="0">
                <a:srgbClr val="E2DFCC">
                  <a:alpha val="44000"/>
                </a:srgbClr>
              </a:gs>
              <a:gs pos="100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defTabSz="844082">
              <a:defRPr sz="1600"/>
            </a:pPr>
            <a:endParaRPr sz="1600"/>
          </a:p>
        </p:txBody>
      </p:sp>
      <p:sp>
        <p:nvSpPr>
          <p:cNvPr id="413" name="Rectangle 39"/>
          <p:cNvSpPr/>
          <p:nvPr/>
        </p:nvSpPr>
        <p:spPr>
          <a:xfrm>
            <a:off x="0" y="2420938"/>
            <a:ext cx="9144000" cy="2736851"/>
          </a:xfrm>
          <a:prstGeom prst="rect">
            <a:avLst/>
          </a:prstGeom>
          <a:solidFill>
            <a:srgbClr val="39998E"/>
          </a:solidFill>
          <a:ln w="12700">
            <a:miter lim="400000"/>
          </a:ln>
        </p:spPr>
        <p:txBody>
          <a:bodyPr lIns="45719" rIns="45719" anchor="ctr"/>
          <a:lstStyle/>
          <a:p>
            <a:pPr defTabSz="844082">
              <a:defRPr sz="1600" b="1"/>
            </a:pPr>
            <a:endParaRPr sz="1600" b="1"/>
          </a:p>
        </p:txBody>
      </p:sp>
      <p:sp>
        <p:nvSpPr>
          <p:cNvPr id="41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41281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標題投影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大標題文字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2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828800" algn="ctr">
              <a:lnSpc>
                <a:spcPct val="90000"/>
              </a:lnSpc>
              <a:spcBef>
                <a:spcPts val="1000"/>
              </a:spcBef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2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68384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及物件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31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Candara"/>
                <a:ea typeface="Candara"/>
                <a:cs typeface="Candara"/>
                <a:sym typeface="Candara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ndara"/>
                <a:ea typeface="Candara"/>
                <a:cs typeface="Candara"/>
                <a:sym typeface="Candara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ndara"/>
                <a:ea typeface="Candara"/>
                <a:cs typeface="Candara"/>
                <a:sym typeface="Candara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ndara"/>
                <a:ea typeface="Candara"/>
                <a:cs typeface="Candara"/>
                <a:sym typeface="Candara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3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433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2045238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章節標題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大標題文字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4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4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033714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比對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大標題文字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6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6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46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463" name="圖片 10" descr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5462852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空白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480" name="圖片 5" descr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0123185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含標題的內容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88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8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49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491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156531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含標題的圖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9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0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16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0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02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434039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及直排文字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10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1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12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475855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7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8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9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00" name="內文層級一…"/>
          <p:cNvSpPr txBox="1">
            <a:spLocks noGrp="1"/>
          </p:cNvSpPr>
          <p:nvPr>
            <p:ph type="body" idx="1"/>
          </p:nvPr>
        </p:nvSpPr>
        <p:spPr>
          <a:xfrm>
            <a:off x="822958" y="1845734"/>
            <a:ext cx="7543802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0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074479" y="6526780"/>
            <a:ext cx="334886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直排標題及文字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大標題文字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20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2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22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0926791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章節標題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大標題文字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49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5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444305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兩項物件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58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559" name="圖片 9" descr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65074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比對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大標題文字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6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6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570" name="圖片 10" descr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90054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含標題的內容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96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9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598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047727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含標題的圖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0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0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16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609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75676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標題及直排文字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18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619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433059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直排標題及文字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大標題文字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28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629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323899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章節標題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大標題文字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57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5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0464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兩項物件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66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667" name="圖片 9" descr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48962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21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22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3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24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822960" y="1845734"/>
            <a:ext cx="3703321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082643" y="6526780"/>
            <a:ext cx="326722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比對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大標題文字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7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7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678" name="圖片 10" descr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3933880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只有標題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pic>
        <p:nvPicPr>
          <p:cNvPr id="687" name="圖片 6" descr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141845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含標題的內容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04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706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806001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含標題的圖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1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16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717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920044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標題及直排文字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26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727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4585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直排標題及文字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大標題文字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36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737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5824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BE0D2C07-EE3F-423A-B95B-3433DA17EC6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952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H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0554" y="643688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2CD787-F99D-4178-9D7B-BAF2D79E845B}" type="slidenum">
              <a:rPr lang="en-HK" smtClean="0">
                <a:solidFill>
                  <a:srgbClr val="000000"/>
                </a:solidFill>
              </a:rPr>
              <a:pPr/>
              <a:t>‹#›</a:t>
            </a:fld>
            <a:endParaRPr lang="en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774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2CD787-F99D-4178-9D7B-BAF2D79E845B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400241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C494666-7AFC-4E14-9E1D-6E210AA3EF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59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33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34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5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3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2960" y="1846052"/>
            <a:ext cx="3703321" cy="736283"/>
          </a:xfrm>
          <a:prstGeom prst="rect">
            <a:avLst/>
          </a:prstGeom>
        </p:spPr>
        <p:txBody>
          <a:bodyPr anchor="ctr"/>
          <a:lstStyle>
            <a:lvl1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22041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844082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266123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688164" defTabSz="844082">
              <a:lnSpc>
                <a:spcPct val="90000"/>
              </a:lnSpc>
              <a:spcBef>
                <a:spcPts val="1100"/>
              </a:spcBef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3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63440" y="1846052"/>
            <a:ext cx="3703321" cy="736283"/>
          </a:xfrm>
          <a:prstGeom prst="rect">
            <a:avLst/>
          </a:prstGeom>
        </p:spPr>
        <p:txBody>
          <a:bodyPr anchor="ctr"/>
          <a:lstStyle/>
          <a:p>
            <a: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/>
          </a:p>
        </p:txBody>
      </p:sp>
      <p:sp>
        <p:nvSpPr>
          <p:cNvPr id="33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058150" y="6526780"/>
            <a:ext cx="351215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H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H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7FE7AE-6E92-4A1D-80B4-714FE9B079B6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295161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385" spc="-4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15" cap="all" spc="185" baseline="0">
                <a:solidFill>
                  <a:schemeClr val="tx2"/>
                </a:solidFill>
                <a:latin typeface="+mj-lt"/>
              </a:defRPr>
            </a:lvl1pPr>
            <a:lvl2pPr marL="422041" indent="0" algn="ctr">
              <a:buNone/>
              <a:defRPr sz="2215"/>
            </a:lvl2pPr>
            <a:lvl3pPr marL="844083" indent="0" algn="ctr">
              <a:buNone/>
              <a:defRPr sz="2215"/>
            </a:lvl3pPr>
            <a:lvl4pPr marL="1266124" indent="0" algn="ctr">
              <a:buNone/>
              <a:defRPr sz="1846"/>
            </a:lvl4pPr>
            <a:lvl5pPr marL="1688165" indent="0" algn="ctr">
              <a:buNone/>
              <a:defRPr sz="1846"/>
            </a:lvl5pPr>
            <a:lvl6pPr marL="2110207" indent="0" algn="ctr">
              <a:buNone/>
              <a:defRPr sz="1846"/>
            </a:lvl6pPr>
            <a:lvl7pPr marL="2532248" indent="0" algn="ctr">
              <a:buNone/>
              <a:defRPr sz="1846"/>
            </a:lvl7pPr>
            <a:lvl8pPr marL="2954289" indent="0" algn="ctr">
              <a:buNone/>
              <a:defRPr sz="1846"/>
            </a:lvl8pPr>
            <a:lvl9pPr marL="3376331" indent="0" algn="ctr">
              <a:buNone/>
              <a:defRPr sz="1846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6D61A-5893-4833-A7AE-7BF9E1D9708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129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409" y="238480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84408" indent="-84408">
              <a:buFont typeface="Wingdings" panose="05000000000000000000" pitchFamily="2" charset="2"/>
              <a:buChar char="n"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D81EC-385C-405D-990E-246B3B36623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Picture 2" descr="D:\陽明工作\教育部智財平台計畫\logo\moe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65" y="490912"/>
            <a:ext cx="607344" cy="6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1908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385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215" cap="all" spc="185" baseline="0">
                <a:solidFill>
                  <a:schemeClr val="tx2"/>
                </a:solidFill>
                <a:latin typeface="+mj-lt"/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96EB2-490B-4098-8012-6772E8F8F9F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2887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34241-33F1-454D-AEEC-0B75DC461EB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8717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846" b="0" cap="all" baseline="0">
                <a:solidFill>
                  <a:schemeClr val="tx2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846" b="0" cap="all" baseline="0">
                <a:solidFill>
                  <a:schemeClr val="tx2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B7107-A7CD-479E-AC10-7495591A42F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23492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07B7D-8E8E-4488-9DDF-5D619AB8E9A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6" name="Picture 2" descr="D:\陽明工作\教育部智財平台計畫\logo\moe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16" y="482486"/>
            <a:ext cx="607344" cy="6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181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36236" y="6459788"/>
            <a:ext cx="984019" cy="365125"/>
          </a:xfrm>
        </p:spPr>
        <p:txBody>
          <a:bodyPr/>
          <a:lstStyle/>
          <a:p>
            <a:pPr>
              <a:defRPr/>
            </a:pPr>
            <a:fld id="{E43EB15D-1CDE-4F56-82A7-A2C2E3CC575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" name="Picture 2" descr="D:\陽明工作\教育部智財平台計畫\logo\moe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18" y="420140"/>
            <a:ext cx="607344" cy="6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3370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323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1" y="731520"/>
            <a:ext cx="486918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385">
                <a:solidFill>
                  <a:srgbClr val="FFFFFF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6D30D1F-6D84-47AE-885F-D69BB89FB21D}" type="slidenum">
              <a:rPr lang="zh-TW" altLang="en-US" smtClean="0">
                <a:solidFill>
                  <a:srgbClr val="455F51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996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323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554"/>
              </a:spcAft>
              <a:buNone/>
              <a:defRPr sz="1385">
                <a:solidFill>
                  <a:srgbClr val="FFFFFF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B4E5-5927-4657-A2F9-CBFF4DE382E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3089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 7"/>
          <p:cNvSpPr/>
          <p:nvPr/>
        </p:nvSpPr>
        <p:spPr>
          <a:xfrm>
            <a:off x="13" y="0"/>
            <a:ext cx="3038095" cy="68580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66" name="Rectangle 8"/>
          <p:cNvSpPr/>
          <p:nvPr/>
        </p:nvSpPr>
        <p:spPr>
          <a:xfrm>
            <a:off x="3030053" y="0"/>
            <a:ext cx="48007" cy="6858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67" name="大標題文字"/>
          <p:cNvSpPr txBox="1">
            <a:spLocks noGrp="1"/>
          </p:cNvSpPr>
          <p:nvPr>
            <p:ph type="title"/>
          </p:nvPr>
        </p:nvSpPr>
        <p:spPr>
          <a:xfrm>
            <a:off x="342900" y="594359"/>
            <a:ext cx="2400300" cy="2286001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3300" b="0" spc="-46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68" name="內文層級一…"/>
          <p:cNvSpPr txBox="1">
            <a:spLocks noGrp="1"/>
          </p:cNvSpPr>
          <p:nvPr>
            <p:ph type="body" idx="1"/>
          </p:nvPr>
        </p:nvSpPr>
        <p:spPr>
          <a:xfrm>
            <a:off x="3600451" y="731519"/>
            <a:ext cx="4869181" cy="5257801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6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" y="2926079"/>
            <a:ext cx="2400300" cy="3379125"/>
          </a:xfrm>
          <a:prstGeom prst="rect">
            <a:avLst/>
          </a:prstGeom>
        </p:spPr>
        <p:txBody>
          <a:bodyPr/>
          <a:lstStyle/>
          <a:p>
            <a: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/>
          </a:p>
        </p:txBody>
      </p:sp>
      <p:sp>
        <p:nvSpPr>
          <p:cNvPr id="37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041821" y="6526780"/>
            <a:ext cx="367544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455F5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534CD-DEEF-4357-B7E4-14EC934760F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8190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F8C77-0FCB-4FC5-9945-86F42230269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3590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05"/>
          <p:cNvSpPr>
            <a:spLocks noChangeArrowheads="1"/>
          </p:cNvSpPr>
          <p:nvPr userDrawn="1"/>
        </p:nvSpPr>
        <p:spPr bwMode="gray">
          <a:xfrm>
            <a:off x="178777" y="0"/>
            <a:ext cx="6805246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44083" hangingPunct="1">
              <a:defRPr/>
            </a:pPr>
            <a:endParaRPr lang="zh-TW" altLang="en-US" sz="1662" kern="12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ltGray">
          <a:xfrm>
            <a:off x="0" y="2420938"/>
            <a:ext cx="9144000" cy="2736850"/>
          </a:xfrm>
          <a:prstGeom prst="rect">
            <a:avLst/>
          </a:prstGeom>
          <a:solidFill>
            <a:srgbClr val="39998E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1" hangingPunct="1">
              <a:defRPr/>
            </a:pPr>
            <a:endParaRPr lang="zh-TW" altLang="en-US" sz="1662" kern="1200">
              <a:solidFill>
                <a:prstClr val="black"/>
              </a:solidFill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9498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7773339" cy="3427245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9" indent="0">
              <a:buNone/>
              <a:defRPr sz="1052"/>
            </a:lvl2pPr>
            <a:lvl3pPr marL="685817" indent="0">
              <a:buNone/>
              <a:defRPr sz="900"/>
            </a:lvl3pPr>
            <a:lvl4pPr marL="1028726" indent="0">
              <a:buNone/>
              <a:defRPr sz="752"/>
            </a:lvl4pPr>
            <a:lvl5pPr marL="1371634" indent="0">
              <a:buNone/>
              <a:defRPr sz="752"/>
            </a:lvl5pPr>
            <a:lvl6pPr marL="1714543" indent="0">
              <a:buNone/>
              <a:defRPr sz="752"/>
            </a:lvl6pPr>
            <a:lvl7pPr marL="2057451" indent="0">
              <a:buNone/>
              <a:defRPr sz="752"/>
            </a:lvl7pPr>
            <a:lvl8pPr marL="2400360" indent="0">
              <a:buNone/>
              <a:defRPr sz="752"/>
            </a:lvl8pPr>
            <a:lvl9pPr marL="2743269" indent="0">
              <a:buNone/>
              <a:defRPr sz="752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1A66-7AD2-4906-B59F-9CECE7B2287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5940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85331" y="2367094"/>
            <a:ext cx="7772870" cy="342410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1A66-7AD2-4906-B59F-9CECE7B2287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407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8" name="Rectangle 8"/>
          <p:cNvSpPr/>
          <p:nvPr/>
        </p:nvSpPr>
        <p:spPr>
          <a:xfrm>
            <a:off x="13" y="4915075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9" name="大標題文字"/>
          <p:cNvSpPr txBox="1">
            <a:spLocks noGrp="1"/>
          </p:cNvSpPr>
          <p:nvPr>
            <p:ph type="title"/>
          </p:nvPr>
        </p:nvSpPr>
        <p:spPr>
          <a:xfrm>
            <a:off x="822961" y="5074920"/>
            <a:ext cx="7585234" cy="822961"/>
          </a:xfrm>
          <a:prstGeom prst="rect">
            <a:avLst/>
          </a:prstGeom>
        </p:spPr>
        <p:txBody>
          <a:bodyPr lIns="0" tIns="0" rIns="0" bIns="0" anchor="b"/>
          <a:lstStyle>
            <a:lvl1pPr algn="l" defTabSz="844082">
              <a:lnSpc>
                <a:spcPct val="85000"/>
              </a:lnSpc>
              <a:defRPr sz="3300" b="0" spc="-46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80" name="Picture Placeholder 2"/>
          <p:cNvSpPr>
            <a:spLocks noGrp="1"/>
          </p:cNvSpPr>
          <p:nvPr>
            <p:ph type="pic" idx="13"/>
          </p:nvPr>
        </p:nvSpPr>
        <p:spPr>
          <a:xfrm>
            <a:off x="12" y="0"/>
            <a:ext cx="9143991" cy="49150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2960" y="5907023"/>
            <a:ext cx="7589520" cy="594361"/>
          </a:xfrm>
          <a:prstGeom prst="rect">
            <a:avLst/>
          </a:prstGeom>
        </p:spPr>
        <p:txBody>
          <a:bodyPr lIns="0" tIns="0" rIns="0" bIns="0"/>
          <a:lstStyle>
            <a:lvl1pPr marL="0" indent="0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22041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844082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266123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688164" defTabSz="844082">
              <a:lnSpc>
                <a:spcPct val="90000"/>
              </a:lnSpc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8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001000" y="6526780"/>
            <a:ext cx="408365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02" name="Rectangle 7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03" name="大標題文字"/>
          <p:cNvSpPr txBox="1">
            <a:spLocks noGrp="1"/>
          </p:cNvSpPr>
          <p:nvPr>
            <p:ph type="title"/>
          </p:nvPr>
        </p:nvSpPr>
        <p:spPr>
          <a:xfrm>
            <a:off x="6543675" y="412302"/>
            <a:ext cx="1971676" cy="5759899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04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1" y="412302"/>
            <a:ext cx="5800726" cy="5759899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0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041821" y="6526780"/>
            <a:ext cx="367544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Oval 105"/>
          <p:cNvSpPr/>
          <p:nvPr/>
        </p:nvSpPr>
        <p:spPr>
          <a:xfrm>
            <a:off x="178777" y="-1"/>
            <a:ext cx="6805246" cy="6858001"/>
          </a:xfrm>
          <a:prstGeom prst="ellipse">
            <a:avLst/>
          </a:prstGeom>
          <a:gradFill>
            <a:gsLst>
              <a:gs pos="0">
                <a:srgbClr val="E2DFCC">
                  <a:alpha val="44000"/>
                </a:srgbClr>
              </a:gs>
              <a:gs pos="100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defTabSz="844082">
              <a:defRPr sz="1600"/>
            </a:pPr>
            <a:endParaRPr/>
          </a:p>
        </p:txBody>
      </p:sp>
      <p:sp>
        <p:nvSpPr>
          <p:cNvPr id="413" name="Rectangle 39"/>
          <p:cNvSpPr/>
          <p:nvPr/>
        </p:nvSpPr>
        <p:spPr>
          <a:xfrm>
            <a:off x="0" y="2420938"/>
            <a:ext cx="9144000" cy="2736851"/>
          </a:xfrm>
          <a:prstGeom prst="rect">
            <a:avLst/>
          </a:prstGeom>
          <a:solidFill>
            <a:srgbClr val="39998E"/>
          </a:solidFill>
          <a:ln w="12700">
            <a:miter lim="400000"/>
          </a:ln>
        </p:spPr>
        <p:txBody>
          <a:bodyPr lIns="45719" rIns="45719" anchor="ctr"/>
          <a:lstStyle/>
          <a:p>
            <a:pPr defTabSz="844082">
              <a:defRPr sz="1600" b="1"/>
            </a:pPr>
            <a:endParaRPr/>
          </a:p>
        </p:txBody>
      </p:sp>
      <p:sp>
        <p:nvSpPr>
          <p:cNvPr id="41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投影片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大標題文字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2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828800" algn="ctr">
              <a:lnSpc>
                <a:spcPct val="90000"/>
              </a:lnSpc>
              <a:spcBef>
                <a:spcPts val="1000"/>
              </a:spcBef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2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31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Candara"/>
                <a:ea typeface="Candara"/>
                <a:cs typeface="Candara"/>
                <a:sym typeface="Candara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ndara"/>
                <a:ea typeface="Candara"/>
                <a:cs typeface="Candara"/>
                <a:sym typeface="Candara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ndara"/>
                <a:ea typeface="Candara"/>
                <a:cs typeface="Candara"/>
                <a:sym typeface="Candara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ndara"/>
                <a:ea typeface="Candara"/>
                <a:cs typeface="Candara"/>
                <a:sym typeface="Candara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3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3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0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1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63" name="內文層級一…"/>
          <p:cNvSpPr txBox="1">
            <a:spLocks noGrp="1"/>
          </p:cNvSpPr>
          <p:nvPr>
            <p:ph type="body" idx="1"/>
          </p:nvPr>
        </p:nvSpPr>
        <p:spPr>
          <a:xfrm>
            <a:off x="822958" y="1845734"/>
            <a:ext cx="7543802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6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大標題文字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4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4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對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大標題文字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6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6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46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63" name="圖片 10" descr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80" name="圖片 5" descr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88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8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49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91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9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0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16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0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2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直排文字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10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1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12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大標題文字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20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2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75717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22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大標題文字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49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5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兩項物件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58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559" name="圖片 9" descr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對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大標題文字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6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6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570" name="圖片 10" descr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84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85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6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87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822960" y="1845734"/>
            <a:ext cx="3703321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8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96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9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598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0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0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16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609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直排文字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18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619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大標題文字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28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629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大標題文字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57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5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兩項物件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66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667" name="圖片 9" descr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對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大標題文字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67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7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678" name="圖片 10" descr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04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706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大標題文字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1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1828800">
              <a:lnSpc>
                <a:spcPct val="90000"/>
              </a:lnSpc>
              <a:spcBef>
                <a:spcPts val="1000"/>
              </a:spcBef>
              <a:defRPr sz="16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717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直排文字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大標題文字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26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727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96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97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99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2960" y="1846052"/>
            <a:ext cx="3703321" cy="736283"/>
          </a:xfrm>
          <a:prstGeom prst="rect">
            <a:avLst/>
          </a:prstGeom>
        </p:spPr>
        <p:txBody>
          <a:bodyPr anchor="ctr"/>
          <a:lstStyle>
            <a:lvl1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22041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844082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266123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688164" defTabSz="844082">
              <a:lnSpc>
                <a:spcPct val="90000"/>
              </a:lnSpc>
              <a:spcBef>
                <a:spcPts val="1100"/>
              </a:spcBef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0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63440" y="1846052"/>
            <a:ext cx="3703321" cy="736283"/>
          </a:xfrm>
          <a:prstGeom prst="rect">
            <a:avLst/>
          </a:prstGeom>
        </p:spPr>
        <p:txBody>
          <a:bodyPr anchor="ctr"/>
          <a:lstStyle/>
          <a:p>
            <a: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/>
          </a:p>
        </p:txBody>
      </p:sp>
      <p:sp>
        <p:nvSpPr>
          <p:cNvPr id="20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大標題文字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36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737" name="圖片 7" descr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1898"/>
            <a:ext cx="729435" cy="546102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28688" y="6523082"/>
            <a:ext cx="290623" cy="29464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80808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BE0D2C07-EE3F-423A-B95B-3433DA17EC6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53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E9F-4E92-4A10-891B-F37DEF16A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1431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85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2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007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144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00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314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0554" y="6436887"/>
            <a:ext cx="20574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2CD787-F99D-4178-9D7B-BAF2D79E845B}" type="slidenum">
              <a:rPr lang="en-HK" smtClean="0">
                <a:solidFill>
                  <a:prstClr val="black"/>
                </a:solidFill>
              </a:rPr>
              <a:pPr/>
              <a:t>‹#›</a:t>
            </a:fld>
            <a:endParaRPr lang="en-H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5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0" name="Rectangle 5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92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69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2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787-F99D-4178-9D7B-BAF2D79E845B}" type="slidenum">
              <a:rPr lang="en-H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65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D3-7141-4A2A-87CA-78184BFD0B8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87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0" name="Rectangle 5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926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2D1E743-5833-4DEC-9D1D-D79822FDD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EB2713F2-B057-413B-999F-10E9B8E0B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03C08CB8-0BDC-4C60-B2C1-E8010C26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B97D67D-B48C-47F6-A1BF-38F0B7D7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4185E7D-0949-488E-9BE0-9DEF103C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04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1C4A909-9564-49A2-BA29-8F2AE772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F4FA4AD-1B37-41E1-9B50-3FAEB59B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493ED84-5A8E-4EDF-8091-F07274F7C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63F32AC-E5D4-45C2-A6ED-C1549436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18B806C4-C38B-47B4-8D70-230B1BB0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05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AB824AE-EE96-431D-B62A-19D8D070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B685A349-EE83-43FA-8D46-0E0B19EEF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EF0E83E-41A2-4B68-A9FB-FD56B5C1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170A0E6-6148-4588-BE6A-A4DF19F4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A16BF24-6DEF-4C7C-9391-5A1AC84AE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065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81C9989-7C2C-4839-AD40-907E75A9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AE01915-F23A-4BCB-B7A5-8D45926C0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5B1FA473-7B55-4030-8004-247377887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A566700A-8389-4F2D-AF43-28172E674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08CD8DAD-83E6-40FE-88D9-0473037A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DB4FCA77-D5AC-47F2-A9F8-3FB6D9F1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4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7"/>
          <p:cNvSpPr/>
          <p:nvPr/>
        </p:nvSpPr>
        <p:spPr>
          <a:xfrm>
            <a:off x="13" y="0"/>
            <a:ext cx="3038095" cy="68580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9" name="Rectangle 8"/>
          <p:cNvSpPr/>
          <p:nvPr/>
        </p:nvSpPr>
        <p:spPr>
          <a:xfrm>
            <a:off x="3030053" y="0"/>
            <a:ext cx="48007" cy="6858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30" name="大標題文字"/>
          <p:cNvSpPr txBox="1">
            <a:spLocks noGrp="1"/>
          </p:cNvSpPr>
          <p:nvPr>
            <p:ph type="title"/>
          </p:nvPr>
        </p:nvSpPr>
        <p:spPr>
          <a:xfrm>
            <a:off x="342900" y="594359"/>
            <a:ext cx="2400300" cy="2286001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3300" b="0" spc="-46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31" name="內文層級一…"/>
          <p:cNvSpPr txBox="1">
            <a:spLocks noGrp="1"/>
          </p:cNvSpPr>
          <p:nvPr>
            <p:ph type="body" idx="1"/>
          </p:nvPr>
        </p:nvSpPr>
        <p:spPr>
          <a:xfrm>
            <a:off x="3600451" y="731519"/>
            <a:ext cx="4869181" cy="5257801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" y="2926079"/>
            <a:ext cx="2400300" cy="3379125"/>
          </a:xfrm>
          <a:prstGeom prst="rect">
            <a:avLst/>
          </a:prstGeom>
        </p:spPr>
        <p:txBody>
          <a:bodyPr/>
          <a:lstStyle/>
          <a:p>
            <a: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/>
          </a:p>
        </p:txBody>
      </p:sp>
      <p:sp>
        <p:nvSpPr>
          <p:cNvPr id="23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001000" y="6526780"/>
            <a:ext cx="408365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455F5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CF3AADF-8BBA-4A73-8836-C0691DA7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5DB1EF7-6296-413D-89DB-1B356AE33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6D851AF0-8480-4DB1-9770-66C12C375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1E26FE79-CE9D-4A1C-AAD4-2B5223688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F2CF7550-F237-47C0-AFB2-D1BCE27AB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369F2CBD-B5DE-4E81-96C9-613788E36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A65C799A-4D77-47E5-86BB-A84735C3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242CDC38-DCA9-489F-A86F-719E293B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89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D444CD0-AC79-4927-A26B-46F701B0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77C57544-7232-40BD-BF65-040A5157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43CB6C48-439A-475B-B6DB-E23A0F1B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EDBFD805-AC96-4F36-8DE9-BCEB80AD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883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A0F3F276-4080-4826-9CD9-8B8462D8C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8E1D867E-FE6B-4B5C-BCE0-4D8B04A2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B43D12B-7468-4A70-9B97-46E1CFEB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29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B2FA583-A30A-47EC-BEA9-3F27D3ED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A22D825-8721-4449-ACF0-2F5559937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DD35EE9A-DE61-4FCB-A652-B3F346EA0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D785D027-5DA8-4ECB-9126-3BC408C7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C0D57352-05F8-4C77-8D5E-3153F9CF5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BB5A9910-66B5-4862-8B4D-00B1C32D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6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70F00FA-38B5-4B1A-ADE0-9F7AE0D3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EF3E6A74-E00F-4AFC-B364-B9006513D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74FCB8BD-CCAB-48E0-9EB5-A4DF88115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EDA6ECCC-6BF7-4986-A24E-FFF9B3BA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32C51647-2B2F-4438-9984-EA96AFF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8DD6D368-F6A3-4E26-84EF-0E96BC25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463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BAB1771-23A2-41F5-B1DD-D0742118C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6CC95AC2-EDF3-4246-A4C8-57A0916DE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0DF61EA-2BE7-49C6-ACED-E15C2985F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B4DA1E3-13CE-4DB1-A8C0-E8CB4D39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5B7DCB7-C47F-4167-B5D3-A69DB1CF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36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D0EF2F21-6894-48D0-8C5D-845B3341A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F074F4E1-437E-489F-9AC4-2EFA8669D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22E06922-E42E-49EB-A4C4-B30890D6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909376E6-262A-4D57-A8FE-FBBDA95F3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D4256B1-4811-4F9B-954F-A3A623F9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4A23-0807-4653-A6B6-A7CA2E939C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 defTabSz="914400" hangingPunct="1">
              <a:defRPr>
                <a:latin typeface="+mj-lt"/>
                <a:ea typeface="+mj-ea"/>
                <a:cs typeface="+mj-cs"/>
                <a:sym typeface="Calibri"/>
              </a:defRPr>
            </a:pPr>
            <a:endParaRPr kern="1200">
              <a:solidFill>
                <a:prstClr val="black"/>
              </a:solidFill>
              <a:latin typeface="Calibri Light" panose="020F0302020204030204"/>
              <a:ea typeface="+mn-ea"/>
              <a:sym typeface="Calibri"/>
            </a:endParaRPr>
          </a:p>
        </p:txBody>
      </p:sp>
      <p:sp>
        <p:nvSpPr>
          <p:cNvPr id="160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 defTabSz="914400" hangingPunct="1">
              <a:defRPr>
                <a:latin typeface="+mj-lt"/>
                <a:ea typeface="+mj-ea"/>
                <a:cs typeface="+mj-cs"/>
                <a:sym typeface="Calibri"/>
              </a:defRPr>
            </a:pPr>
            <a:endParaRPr kern="1200">
              <a:solidFill>
                <a:prstClr val="black"/>
              </a:solidFill>
              <a:latin typeface="Calibri Light" panose="020F0302020204030204"/>
              <a:ea typeface="+mn-ea"/>
              <a:sym typeface="Calibri"/>
            </a:endParaRPr>
          </a:p>
        </p:txBody>
      </p:sp>
      <p:sp>
        <p:nvSpPr>
          <p:cNvPr id="161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pPr defTabSz="914400" hangingPunct="1"/>
            <a:endParaRPr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2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63" name="內文層級一…"/>
          <p:cNvSpPr txBox="1">
            <a:spLocks noGrp="1"/>
          </p:cNvSpPr>
          <p:nvPr>
            <p:ph type="body" idx="1"/>
          </p:nvPr>
        </p:nvSpPr>
        <p:spPr>
          <a:xfrm>
            <a:off x="822958" y="1845734"/>
            <a:ext cx="7543802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6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2613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385" spc="-4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15" cap="all" spc="185" baseline="0">
                <a:solidFill>
                  <a:schemeClr val="tx2"/>
                </a:solidFill>
                <a:latin typeface="+mj-lt"/>
              </a:defRPr>
            </a:lvl1pPr>
            <a:lvl2pPr marL="422041" indent="0" algn="ctr">
              <a:buNone/>
              <a:defRPr sz="2215"/>
            </a:lvl2pPr>
            <a:lvl3pPr marL="844083" indent="0" algn="ctr">
              <a:buNone/>
              <a:defRPr sz="2215"/>
            </a:lvl3pPr>
            <a:lvl4pPr marL="1266124" indent="0" algn="ctr">
              <a:buNone/>
              <a:defRPr sz="1846"/>
            </a:lvl4pPr>
            <a:lvl5pPr marL="1688165" indent="0" algn="ctr">
              <a:buNone/>
              <a:defRPr sz="1846"/>
            </a:lvl5pPr>
            <a:lvl6pPr marL="2110207" indent="0" algn="ctr">
              <a:buNone/>
              <a:defRPr sz="1846"/>
            </a:lvl6pPr>
            <a:lvl7pPr marL="2532248" indent="0" algn="ctr">
              <a:buNone/>
              <a:defRPr sz="1846"/>
            </a:lvl7pPr>
            <a:lvl8pPr marL="2954289" indent="0" algn="ctr">
              <a:buNone/>
              <a:defRPr sz="1846"/>
            </a:lvl8pPr>
            <a:lvl9pPr marL="3376331" indent="0" algn="ctr">
              <a:buNone/>
              <a:defRPr sz="1846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6D61A-5893-4833-A7AE-7BF9E1D9708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512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409" y="238480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84408" indent="-84408">
              <a:buFont typeface="Wingdings" panose="05000000000000000000" pitchFamily="2" charset="2"/>
              <a:buChar char="n"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D81EC-385C-405D-990E-246B3B36623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Picture 2" descr="D:\陽明工作\教育部智財平台計畫\logo\moe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65" y="490912"/>
            <a:ext cx="607344" cy="6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44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41" name="Rectangle 8"/>
          <p:cNvSpPr/>
          <p:nvPr/>
        </p:nvSpPr>
        <p:spPr>
          <a:xfrm>
            <a:off x="13" y="4915075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42" name="大標題文字"/>
          <p:cNvSpPr txBox="1">
            <a:spLocks noGrp="1"/>
          </p:cNvSpPr>
          <p:nvPr>
            <p:ph type="title"/>
          </p:nvPr>
        </p:nvSpPr>
        <p:spPr>
          <a:xfrm>
            <a:off x="822961" y="5074920"/>
            <a:ext cx="7585234" cy="822961"/>
          </a:xfrm>
          <a:prstGeom prst="rect">
            <a:avLst/>
          </a:prstGeom>
        </p:spPr>
        <p:txBody>
          <a:bodyPr lIns="0" tIns="0" rIns="0" bIns="0" anchor="b"/>
          <a:lstStyle>
            <a:lvl1pPr algn="l" defTabSz="844082">
              <a:lnSpc>
                <a:spcPct val="85000"/>
              </a:lnSpc>
              <a:defRPr sz="3300" b="0" spc="-46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43" name="Picture Placeholder 2"/>
          <p:cNvSpPr>
            <a:spLocks noGrp="1"/>
          </p:cNvSpPr>
          <p:nvPr>
            <p:ph type="pic" idx="13"/>
          </p:nvPr>
        </p:nvSpPr>
        <p:spPr>
          <a:xfrm>
            <a:off x="12" y="0"/>
            <a:ext cx="9143991" cy="49150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2960" y="5907023"/>
            <a:ext cx="7589520" cy="594361"/>
          </a:xfrm>
          <a:prstGeom prst="rect">
            <a:avLst/>
          </a:prstGeom>
        </p:spPr>
        <p:txBody>
          <a:bodyPr lIns="0" tIns="0" rIns="0" bIns="0"/>
          <a:lstStyle>
            <a:lvl1pPr marL="0" indent="0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22041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844082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266123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688164" defTabSz="844082">
              <a:lnSpc>
                <a:spcPct val="90000"/>
              </a:lnSpc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025493" y="6526780"/>
            <a:ext cx="383872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385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215" cap="all" spc="185" baseline="0">
                <a:solidFill>
                  <a:schemeClr val="tx2"/>
                </a:solidFill>
                <a:latin typeface="+mj-lt"/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96EB2-490B-4098-8012-6772E8F8F9F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81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34241-33F1-454D-AEEC-0B75DC461EB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1651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846" b="0" cap="all" baseline="0">
                <a:solidFill>
                  <a:schemeClr val="tx2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846" b="0" cap="all" baseline="0">
                <a:solidFill>
                  <a:schemeClr val="tx2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B7107-A7CD-479E-AC10-7495591A42F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056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07B7D-8E8E-4488-9DDF-5D619AB8E9A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6" name="Picture 2" descr="D:\陽明工作\教育部智財平台計畫\logo\moe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16" y="482486"/>
            <a:ext cx="607344" cy="6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953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36236" y="6459788"/>
            <a:ext cx="984019" cy="365125"/>
          </a:xfrm>
        </p:spPr>
        <p:txBody>
          <a:bodyPr/>
          <a:lstStyle/>
          <a:p>
            <a:pPr>
              <a:defRPr/>
            </a:pPr>
            <a:fld id="{E43EB15D-1CDE-4F56-82A7-A2C2E3CC575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" name="Picture 2" descr="D:\陽明工作\教育部智財平台計畫\logo\moe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18" y="420140"/>
            <a:ext cx="607344" cy="6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656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323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1" y="731520"/>
            <a:ext cx="486918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385">
                <a:solidFill>
                  <a:srgbClr val="FFFFFF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6D30D1F-6D84-47AE-885F-D69BB89FB21D}" type="slidenum">
              <a:rPr lang="zh-TW" altLang="en-US" smtClean="0">
                <a:solidFill>
                  <a:srgbClr val="455F51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590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323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554"/>
              </a:spcAft>
              <a:buNone/>
              <a:defRPr sz="1385">
                <a:solidFill>
                  <a:srgbClr val="FFFFFF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B4E5-5927-4657-A2F9-CBFF4DE382E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06783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534CD-DEEF-4357-B7E4-14EC934760F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373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F8C77-0FCB-4FC5-9945-86F42230269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4796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05"/>
          <p:cNvSpPr>
            <a:spLocks noChangeArrowheads="1"/>
          </p:cNvSpPr>
          <p:nvPr userDrawn="1"/>
        </p:nvSpPr>
        <p:spPr bwMode="gray">
          <a:xfrm>
            <a:off x="178777" y="0"/>
            <a:ext cx="6805246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44083" hangingPunct="1">
              <a:defRPr/>
            </a:pPr>
            <a:endParaRPr lang="zh-TW" altLang="en-US" sz="1662" kern="1200" dirty="0">
              <a:solidFill>
                <a:prstClr val="black"/>
              </a:solidFill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ltGray">
          <a:xfrm>
            <a:off x="0" y="2420938"/>
            <a:ext cx="9144000" cy="2736850"/>
          </a:xfrm>
          <a:prstGeom prst="rect">
            <a:avLst/>
          </a:prstGeom>
          <a:solidFill>
            <a:srgbClr val="39998E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44083" eaLnBrk="1" hangingPunct="1">
              <a:defRPr/>
            </a:pPr>
            <a:endParaRPr lang="zh-TW" altLang="en-US" sz="1662" kern="1200">
              <a:solidFill>
                <a:prstClr val="black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080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65" name="Rectangle 7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66" name="大標題文字"/>
          <p:cNvSpPr txBox="1">
            <a:spLocks noGrp="1"/>
          </p:cNvSpPr>
          <p:nvPr>
            <p:ph type="title"/>
          </p:nvPr>
        </p:nvSpPr>
        <p:spPr>
          <a:xfrm>
            <a:off x="6543675" y="412302"/>
            <a:ext cx="1971676" cy="5759899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67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1" y="412302"/>
            <a:ext cx="5800726" cy="5759899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6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7952014" y="6526780"/>
            <a:ext cx="457351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7773339" cy="3427245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9" indent="0">
              <a:buNone/>
              <a:defRPr sz="1050"/>
            </a:lvl2pPr>
            <a:lvl3pPr marL="685817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3" indent="0">
              <a:buNone/>
              <a:defRPr sz="750"/>
            </a:lvl6pPr>
            <a:lvl7pPr marL="2057451" indent="0">
              <a:buNone/>
              <a:defRPr sz="750"/>
            </a:lvl7pPr>
            <a:lvl8pPr marL="2400360" indent="0">
              <a:buNone/>
              <a:defRPr sz="750"/>
            </a:lvl8pPr>
            <a:lvl9pPr marL="2743269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1A66-7AD2-4906-B59F-9CECE7B2287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8845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2367094"/>
            <a:ext cx="7772870" cy="342410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1A66-7AD2-4906-B59F-9CECE7B2287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91849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48" name="Rectangle 7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49" name="大標題文字"/>
          <p:cNvSpPr txBox="1">
            <a:spLocks noGrp="1"/>
          </p:cNvSpPr>
          <p:nvPr>
            <p:ph type="title"/>
          </p:nvPr>
        </p:nvSpPr>
        <p:spPr>
          <a:xfrm>
            <a:off x="822960" y="758951"/>
            <a:ext cx="7543801" cy="3566161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7300" b="0" spc="-46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5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5038" y="4455621"/>
            <a:ext cx="7543801" cy="1143001"/>
          </a:xfrm>
          <a:prstGeom prst="rect">
            <a:avLst/>
          </a:prstGeom>
        </p:spPr>
        <p:txBody>
          <a:bodyPr/>
          <a:lstStyle>
            <a:lvl1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22041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844082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266123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indent="1688164" defTabSz="844082">
              <a:lnSpc>
                <a:spcPct val="90000"/>
              </a:lnSpc>
              <a:spcBef>
                <a:spcPts val="1100"/>
              </a:spcBef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2" name="Straight Connector 8"/>
          <p:cNvSpPr/>
          <p:nvPr/>
        </p:nvSpPr>
        <p:spPr>
          <a:xfrm>
            <a:off x="905743" y="4343400"/>
            <a:ext cx="7406642" cy="0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86644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60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61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63" name="內文層級一…"/>
          <p:cNvSpPr txBox="1">
            <a:spLocks noGrp="1"/>
          </p:cNvSpPr>
          <p:nvPr>
            <p:ph type="body" idx="1"/>
          </p:nvPr>
        </p:nvSpPr>
        <p:spPr>
          <a:xfrm>
            <a:off x="822958" y="1845734"/>
            <a:ext cx="7543802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6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952382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84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85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6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87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822960" y="1845734"/>
            <a:ext cx="3703321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8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58215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96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97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99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2960" y="1846052"/>
            <a:ext cx="3703321" cy="736283"/>
          </a:xfrm>
          <a:prstGeom prst="rect">
            <a:avLst/>
          </a:prstGeom>
        </p:spPr>
        <p:txBody>
          <a:bodyPr anchor="ctr"/>
          <a:lstStyle>
            <a:lvl1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22041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844082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266123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688164" defTabSz="844082">
              <a:lnSpc>
                <a:spcPct val="90000"/>
              </a:lnSpc>
              <a:spcBef>
                <a:spcPts val="1100"/>
              </a:spcBef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0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63440" y="1846052"/>
            <a:ext cx="3703321" cy="736283"/>
          </a:xfrm>
          <a:prstGeom prst="rect">
            <a:avLst/>
          </a:prstGeom>
        </p:spPr>
        <p:txBody>
          <a:bodyPr anchor="ctr"/>
          <a:lstStyle/>
          <a:p>
            <a: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/>
          </a:p>
        </p:txBody>
      </p:sp>
      <p:sp>
        <p:nvSpPr>
          <p:cNvPr id="20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97268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20" name="Rectangle 5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2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94373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7"/>
          <p:cNvSpPr/>
          <p:nvPr/>
        </p:nvSpPr>
        <p:spPr>
          <a:xfrm>
            <a:off x="13" y="0"/>
            <a:ext cx="3038095" cy="68580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29" name="Rectangle 8"/>
          <p:cNvSpPr/>
          <p:nvPr/>
        </p:nvSpPr>
        <p:spPr>
          <a:xfrm>
            <a:off x="3030053" y="0"/>
            <a:ext cx="48007" cy="6858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30" name="大標題文字"/>
          <p:cNvSpPr txBox="1">
            <a:spLocks noGrp="1"/>
          </p:cNvSpPr>
          <p:nvPr>
            <p:ph type="title"/>
          </p:nvPr>
        </p:nvSpPr>
        <p:spPr>
          <a:xfrm>
            <a:off x="342900" y="594359"/>
            <a:ext cx="2400300" cy="2286001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3300" b="0" spc="-46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31" name="內文層級一…"/>
          <p:cNvSpPr txBox="1">
            <a:spLocks noGrp="1"/>
          </p:cNvSpPr>
          <p:nvPr>
            <p:ph type="body" idx="1"/>
          </p:nvPr>
        </p:nvSpPr>
        <p:spPr>
          <a:xfrm>
            <a:off x="3600451" y="731519"/>
            <a:ext cx="4869181" cy="5257801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" y="2926079"/>
            <a:ext cx="2400300" cy="3379125"/>
          </a:xfrm>
          <a:prstGeom prst="rect">
            <a:avLst/>
          </a:prstGeom>
        </p:spPr>
        <p:txBody>
          <a:bodyPr/>
          <a:lstStyle/>
          <a:p>
            <a: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/>
          </a:p>
        </p:txBody>
      </p:sp>
      <p:sp>
        <p:nvSpPr>
          <p:cNvPr id="23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455F5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33171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41" name="Rectangle 8"/>
          <p:cNvSpPr/>
          <p:nvPr/>
        </p:nvSpPr>
        <p:spPr>
          <a:xfrm>
            <a:off x="13" y="4915075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42" name="大標題文字"/>
          <p:cNvSpPr txBox="1">
            <a:spLocks noGrp="1"/>
          </p:cNvSpPr>
          <p:nvPr>
            <p:ph type="title"/>
          </p:nvPr>
        </p:nvSpPr>
        <p:spPr>
          <a:xfrm>
            <a:off x="822961" y="5074920"/>
            <a:ext cx="7585234" cy="822961"/>
          </a:xfrm>
          <a:prstGeom prst="rect">
            <a:avLst/>
          </a:prstGeom>
        </p:spPr>
        <p:txBody>
          <a:bodyPr lIns="0" tIns="0" rIns="0" bIns="0" anchor="b"/>
          <a:lstStyle>
            <a:lvl1pPr algn="l" defTabSz="844082">
              <a:lnSpc>
                <a:spcPct val="85000"/>
              </a:lnSpc>
              <a:defRPr sz="3300" b="0" spc="-46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43" name="Picture Placeholder 2"/>
          <p:cNvSpPr>
            <a:spLocks noGrp="1"/>
          </p:cNvSpPr>
          <p:nvPr>
            <p:ph type="pic" idx="13"/>
          </p:nvPr>
        </p:nvSpPr>
        <p:spPr>
          <a:xfrm>
            <a:off x="12" y="0"/>
            <a:ext cx="9143991" cy="49150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2960" y="5907023"/>
            <a:ext cx="7589520" cy="594361"/>
          </a:xfrm>
          <a:prstGeom prst="rect">
            <a:avLst/>
          </a:prstGeom>
        </p:spPr>
        <p:txBody>
          <a:bodyPr lIns="0" tIns="0" rIns="0" bIns="0"/>
          <a:lstStyle>
            <a:lvl1pPr marL="0" indent="0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22041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844082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266123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688164" defTabSz="844082">
              <a:lnSpc>
                <a:spcPct val="90000"/>
              </a:lnSpc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64623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53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54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5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56" name="內文層級一…"/>
          <p:cNvSpPr txBox="1">
            <a:spLocks noGrp="1"/>
          </p:cNvSpPr>
          <p:nvPr>
            <p:ph type="body" idx="1"/>
          </p:nvPr>
        </p:nvSpPr>
        <p:spPr>
          <a:xfrm>
            <a:off x="822958" y="1845734"/>
            <a:ext cx="7543802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5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25873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Oval 105"/>
          <p:cNvSpPr/>
          <p:nvPr/>
        </p:nvSpPr>
        <p:spPr>
          <a:xfrm>
            <a:off x="178777" y="-1"/>
            <a:ext cx="6805246" cy="6858001"/>
          </a:xfrm>
          <a:prstGeom prst="ellipse">
            <a:avLst/>
          </a:prstGeom>
          <a:gradFill>
            <a:gsLst>
              <a:gs pos="0">
                <a:srgbClr val="E2DFCC">
                  <a:alpha val="44000"/>
                </a:srgbClr>
              </a:gs>
              <a:gs pos="100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defTabSz="844082">
              <a:defRPr sz="1600"/>
            </a:pPr>
            <a:endParaRPr/>
          </a:p>
        </p:txBody>
      </p:sp>
      <p:sp>
        <p:nvSpPr>
          <p:cNvPr id="276" name="Rectangle 39"/>
          <p:cNvSpPr/>
          <p:nvPr/>
        </p:nvSpPr>
        <p:spPr>
          <a:xfrm>
            <a:off x="0" y="2420938"/>
            <a:ext cx="9144000" cy="2736851"/>
          </a:xfrm>
          <a:prstGeom prst="rect">
            <a:avLst/>
          </a:prstGeom>
          <a:solidFill>
            <a:srgbClr val="39998E"/>
          </a:solidFill>
          <a:ln w="12700">
            <a:miter lim="400000"/>
          </a:ln>
        </p:spPr>
        <p:txBody>
          <a:bodyPr lIns="45719" rIns="45719" anchor="ctr"/>
          <a:lstStyle/>
          <a:p>
            <a:pPr defTabSz="844082">
              <a:defRPr sz="1600" b="1"/>
            </a:pPr>
            <a:endParaRPr/>
          </a:p>
        </p:txBody>
      </p:sp>
      <p:sp>
        <p:nvSpPr>
          <p:cNvPr id="27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65" name="Rectangle 7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66" name="大標題文字"/>
          <p:cNvSpPr txBox="1">
            <a:spLocks noGrp="1"/>
          </p:cNvSpPr>
          <p:nvPr>
            <p:ph type="title"/>
          </p:nvPr>
        </p:nvSpPr>
        <p:spPr>
          <a:xfrm>
            <a:off x="6543675" y="412302"/>
            <a:ext cx="1971676" cy="5759899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67" name="內文層級一…"/>
          <p:cNvSpPr txBox="1">
            <a:spLocks noGrp="1"/>
          </p:cNvSpPr>
          <p:nvPr>
            <p:ph type="body" idx="1"/>
          </p:nvPr>
        </p:nvSpPr>
        <p:spPr>
          <a:xfrm>
            <a:off x="628651" y="412302"/>
            <a:ext cx="5800726" cy="5759899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6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808902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Oval 105"/>
          <p:cNvSpPr/>
          <p:nvPr/>
        </p:nvSpPr>
        <p:spPr>
          <a:xfrm>
            <a:off x="178777" y="-1"/>
            <a:ext cx="6805246" cy="6858001"/>
          </a:xfrm>
          <a:prstGeom prst="ellipse">
            <a:avLst/>
          </a:prstGeom>
          <a:gradFill>
            <a:gsLst>
              <a:gs pos="0">
                <a:srgbClr val="E2DFCC">
                  <a:alpha val="44000"/>
                </a:srgbClr>
              </a:gs>
              <a:gs pos="100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defTabSz="844082">
              <a:defRPr sz="1600"/>
            </a:pPr>
            <a:endParaRPr sz="1600"/>
          </a:p>
        </p:txBody>
      </p:sp>
      <p:sp>
        <p:nvSpPr>
          <p:cNvPr id="276" name="Rectangle 39"/>
          <p:cNvSpPr/>
          <p:nvPr/>
        </p:nvSpPr>
        <p:spPr>
          <a:xfrm>
            <a:off x="0" y="2420938"/>
            <a:ext cx="9144000" cy="2736851"/>
          </a:xfrm>
          <a:prstGeom prst="rect">
            <a:avLst/>
          </a:prstGeom>
          <a:solidFill>
            <a:srgbClr val="39998E"/>
          </a:solidFill>
          <a:ln w="12700">
            <a:miter lim="400000"/>
          </a:ln>
        </p:spPr>
        <p:txBody>
          <a:bodyPr lIns="45719" rIns="45719" anchor="ctr"/>
          <a:lstStyle/>
          <a:p>
            <a:pPr defTabSz="844082">
              <a:defRPr sz="1600" b="1"/>
            </a:pPr>
            <a:endParaRPr sz="1600" b="1"/>
          </a:p>
        </p:txBody>
      </p:sp>
      <p:sp>
        <p:nvSpPr>
          <p:cNvPr id="27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2027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97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98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9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00" name="內文層級一…"/>
          <p:cNvSpPr txBox="1">
            <a:spLocks noGrp="1"/>
          </p:cNvSpPr>
          <p:nvPr>
            <p:ph type="body" idx="1"/>
          </p:nvPr>
        </p:nvSpPr>
        <p:spPr>
          <a:xfrm>
            <a:off x="822958" y="1845734"/>
            <a:ext cx="7543802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0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1495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09" name="Rectangle 7"/>
          <p:cNvSpPr/>
          <p:nvPr/>
        </p:nvSpPr>
        <p:spPr>
          <a:xfrm>
            <a:off x="13" y="6334316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10" name="大標題文字"/>
          <p:cNvSpPr txBox="1">
            <a:spLocks noGrp="1"/>
          </p:cNvSpPr>
          <p:nvPr>
            <p:ph type="title"/>
          </p:nvPr>
        </p:nvSpPr>
        <p:spPr>
          <a:xfrm>
            <a:off x="822960" y="758951"/>
            <a:ext cx="7543801" cy="3566161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7300" b="0" spc="-46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1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2960" y="4453128"/>
            <a:ext cx="7543801" cy="1143001"/>
          </a:xfrm>
          <a:prstGeom prst="rect">
            <a:avLst/>
          </a:prstGeom>
        </p:spPr>
        <p:txBody>
          <a:bodyPr/>
          <a:lstStyle>
            <a:lvl1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22041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844082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266123" defTabSz="844082">
              <a:lnSpc>
                <a:spcPct val="90000"/>
              </a:lnSpc>
              <a:spcBef>
                <a:spcPts val="1100"/>
              </a:spcBef>
              <a:buSzTx/>
              <a:buNone/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indent="1688164" defTabSz="844082">
              <a:lnSpc>
                <a:spcPct val="90000"/>
              </a:lnSpc>
              <a:spcBef>
                <a:spcPts val="1100"/>
              </a:spcBef>
              <a:defRPr cap="all" spc="185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13" name="Straight Connector 8"/>
          <p:cNvSpPr/>
          <p:nvPr/>
        </p:nvSpPr>
        <p:spPr>
          <a:xfrm>
            <a:off x="905743" y="4343400"/>
            <a:ext cx="7406642" cy="0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83968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21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22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3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24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822960" y="1845734"/>
            <a:ext cx="3703321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699888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33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34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5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3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2960" y="1846052"/>
            <a:ext cx="3703321" cy="736283"/>
          </a:xfrm>
          <a:prstGeom prst="rect">
            <a:avLst/>
          </a:prstGeom>
        </p:spPr>
        <p:txBody>
          <a:bodyPr anchor="ctr"/>
          <a:lstStyle>
            <a:lvl1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22041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844082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266123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688164" defTabSz="844082">
              <a:lnSpc>
                <a:spcPct val="90000"/>
              </a:lnSpc>
              <a:spcBef>
                <a:spcPts val="1100"/>
              </a:spcBef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3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63440" y="1846052"/>
            <a:ext cx="3703321" cy="736283"/>
          </a:xfrm>
          <a:prstGeom prst="rect">
            <a:avLst/>
          </a:prstGeom>
        </p:spPr>
        <p:txBody>
          <a:bodyPr anchor="ctr"/>
          <a:lstStyle/>
          <a:p>
            <a: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800" cap="all">
                <a:solidFill>
                  <a:srgbClr val="455F5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/>
          </a:p>
        </p:txBody>
      </p:sp>
      <p:sp>
        <p:nvSpPr>
          <p:cNvPr id="33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74753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46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47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8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4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487422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 7"/>
          <p:cNvSpPr/>
          <p:nvPr/>
        </p:nvSpPr>
        <p:spPr>
          <a:xfrm>
            <a:off x="13" y="0"/>
            <a:ext cx="3038095" cy="68580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66" name="Rectangle 8"/>
          <p:cNvSpPr/>
          <p:nvPr/>
        </p:nvSpPr>
        <p:spPr>
          <a:xfrm>
            <a:off x="3030053" y="0"/>
            <a:ext cx="48007" cy="6858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67" name="大標題文字"/>
          <p:cNvSpPr txBox="1">
            <a:spLocks noGrp="1"/>
          </p:cNvSpPr>
          <p:nvPr>
            <p:ph type="title"/>
          </p:nvPr>
        </p:nvSpPr>
        <p:spPr>
          <a:xfrm>
            <a:off x="342900" y="594359"/>
            <a:ext cx="2400300" cy="2286001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3300" b="0" spc="-46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68" name="內文層級一…"/>
          <p:cNvSpPr txBox="1">
            <a:spLocks noGrp="1"/>
          </p:cNvSpPr>
          <p:nvPr>
            <p:ph type="body" idx="1"/>
          </p:nvPr>
        </p:nvSpPr>
        <p:spPr>
          <a:xfrm>
            <a:off x="3600451" y="731519"/>
            <a:ext cx="4869181" cy="5257801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6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" y="2926079"/>
            <a:ext cx="2400300" cy="3379125"/>
          </a:xfrm>
          <a:prstGeom prst="rect">
            <a:avLst/>
          </a:prstGeom>
        </p:spPr>
        <p:txBody>
          <a:bodyPr/>
          <a:lstStyle/>
          <a:p>
            <a:pPr marL="0" indent="0" defTabSz="844082">
              <a:lnSpc>
                <a:spcPct val="90000"/>
              </a:lnSpc>
              <a:spcBef>
                <a:spcPts val="1100"/>
              </a:spcBef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/>
          </a:p>
        </p:txBody>
      </p:sp>
      <p:sp>
        <p:nvSpPr>
          <p:cNvPr id="37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455F51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96259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78" name="Rectangle 8"/>
          <p:cNvSpPr/>
          <p:nvPr/>
        </p:nvSpPr>
        <p:spPr>
          <a:xfrm>
            <a:off x="13" y="4915075"/>
            <a:ext cx="9141619" cy="64009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79" name="大標題文字"/>
          <p:cNvSpPr txBox="1">
            <a:spLocks noGrp="1"/>
          </p:cNvSpPr>
          <p:nvPr>
            <p:ph type="title"/>
          </p:nvPr>
        </p:nvSpPr>
        <p:spPr>
          <a:xfrm>
            <a:off x="822961" y="5074920"/>
            <a:ext cx="7585234" cy="822961"/>
          </a:xfrm>
          <a:prstGeom prst="rect">
            <a:avLst/>
          </a:prstGeom>
        </p:spPr>
        <p:txBody>
          <a:bodyPr lIns="0" tIns="0" rIns="0" bIns="0" anchor="b"/>
          <a:lstStyle>
            <a:lvl1pPr algn="l" defTabSz="844082">
              <a:lnSpc>
                <a:spcPct val="85000"/>
              </a:lnSpc>
              <a:defRPr sz="3300" b="0" spc="-46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80" name="Picture Placeholder 2"/>
          <p:cNvSpPr>
            <a:spLocks noGrp="1"/>
          </p:cNvSpPr>
          <p:nvPr>
            <p:ph type="pic" idx="13"/>
          </p:nvPr>
        </p:nvSpPr>
        <p:spPr>
          <a:xfrm>
            <a:off x="12" y="0"/>
            <a:ext cx="9143991" cy="49150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2960" y="5907023"/>
            <a:ext cx="7589520" cy="594361"/>
          </a:xfrm>
          <a:prstGeom prst="rect">
            <a:avLst/>
          </a:prstGeom>
        </p:spPr>
        <p:txBody>
          <a:bodyPr lIns="0" tIns="0" rIns="0" bIns="0"/>
          <a:lstStyle>
            <a:lvl1pPr marL="0" indent="0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indent="422041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0" indent="844082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0" indent="1266123" defTabSz="844082">
              <a:lnSpc>
                <a:spcPct val="90000"/>
              </a:lnSpc>
              <a:buSzTx/>
              <a:buNone/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indent="1688164" defTabSz="844082">
              <a:lnSpc>
                <a:spcPct val="90000"/>
              </a:lnSpc>
              <a:defRPr sz="13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8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946981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63A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90" name="Rectangle 8"/>
          <p:cNvSpPr/>
          <p:nvPr/>
        </p:nvSpPr>
        <p:spPr>
          <a:xfrm>
            <a:off x="1" y="6334316"/>
            <a:ext cx="9144001" cy="66000"/>
          </a:xfrm>
          <a:prstGeom prst="rect">
            <a:avLst/>
          </a:prstGeom>
          <a:solidFill>
            <a:srgbClr val="99CB3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91" name="Straight Connector 9"/>
          <p:cNvSpPr/>
          <p:nvPr/>
        </p:nvSpPr>
        <p:spPr>
          <a:xfrm>
            <a:off x="895150" y="1737845"/>
            <a:ext cx="747522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2" name="大標題文字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1" cy="1450757"/>
          </a:xfrm>
          <a:prstGeom prst="rect">
            <a:avLst/>
          </a:prstGeom>
        </p:spPr>
        <p:txBody>
          <a:bodyPr anchor="b"/>
          <a:lstStyle>
            <a:lvl1pPr algn="l" defTabSz="844082">
              <a:lnSpc>
                <a:spcPct val="85000"/>
              </a:lnSpc>
              <a:defRPr sz="4400" b="0" spc="-46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93" name="內文層級一…"/>
          <p:cNvSpPr txBox="1">
            <a:spLocks noGrp="1"/>
          </p:cNvSpPr>
          <p:nvPr>
            <p:ph type="body" idx="1"/>
          </p:nvPr>
        </p:nvSpPr>
        <p:spPr>
          <a:xfrm>
            <a:off x="822958" y="1845734"/>
            <a:ext cx="7543802" cy="4023360"/>
          </a:xfrm>
          <a:prstGeom prst="rect">
            <a:avLst/>
          </a:prstGeom>
        </p:spPr>
        <p:txBody>
          <a:bodyPr lIns="0" tIns="0" rIns="0" bIns="0"/>
          <a:lstStyle>
            <a:lvl1pPr marL="84408" indent="-84408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 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375617" indent="-189919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607739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776556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945372" indent="-253225" defTabSz="844082">
              <a:lnSpc>
                <a:spcPct val="90000"/>
              </a:lnSpc>
              <a:spcBef>
                <a:spcPts val="1100"/>
              </a:spcBef>
              <a:buClr>
                <a:srgbClr val="99CB38"/>
              </a:buClr>
              <a:buSzPct val="100000"/>
              <a:buFont typeface="Trebuchet MS"/>
              <a:buChar char="◦"/>
              <a:defRPr sz="180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9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178087" y="6526780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5046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23.xml"/><Relationship Id="rId47" Type="http://schemas.openxmlformats.org/officeDocument/2006/relationships/slideLayout" Target="../slideLayouts/slideLayout128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21.xml"/><Relationship Id="rId45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4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4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slideLayout" Target="../slideLayouts/slideLayout124.xml"/><Relationship Id="rId48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Relationship Id="rId4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79" r:id="rId14"/>
    <p:sldLayoutId id="2147483680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8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7" r:id="rId27"/>
    <p:sldLayoutId id="2147483698" r:id="rId28"/>
    <p:sldLayoutId id="2147483699" r:id="rId29"/>
    <p:sldLayoutId id="2147483702" r:id="rId30"/>
    <p:sldLayoutId id="2147483703" r:id="rId31"/>
    <p:sldLayoutId id="2147483704" r:id="rId32"/>
    <p:sldLayoutId id="2147483705" r:id="rId33"/>
    <p:sldLayoutId id="2147483708" r:id="rId34"/>
    <p:sldLayoutId id="2147483709" r:id="rId35"/>
    <p:sldLayoutId id="2147483710" r:id="rId36"/>
    <p:sldLayoutId id="2147483713" r:id="rId37"/>
    <p:sldLayoutId id="2147483714" r:id="rId38"/>
    <p:sldLayoutId id="2147483715" r:id="rId39"/>
    <p:sldLayoutId id="2147483716" r:id="rId40"/>
    <p:sldLayoutId id="2147483731" r:id="rId41"/>
    <p:sldLayoutId id="2147483923" r:id="rId42"/>
  </p:sldLayoutIdLst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5pPr>
      <a:lvl6pPr marL="0" marR="0" indent="422041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6pPr>
      <a:lvl7pPr marL="0" marR="0" indent="844082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7pPr>
      <a:lvl8pPr marL="0" marR="0" indent="126612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8pPr>
      <a:lvl9pPr marL="0" marR="0" indent="1688164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52052" marR="0" indent="-25205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647879" marR="0" indent="-395827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883974" marR="0" indent="-30806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136027" marR="0" indent="-30806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#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108001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400359" marR="0" indent="-29015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822401" marR="0" indent="-29015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244443" marR="0" indent="-29015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666483" marR="0" indent="-29015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endParaRPr lang="en-HK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endParaRPr lang="en-HK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702CD787-F99D-4178-9D7B-BAF2D79E845B}" type="slidenum">
              <a:rPr lang="en-HK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hangingPunct="1"/>
              <a:t>‹#›</a:t>
            </a:fld>
            <a:endParaRPr lang="en-HK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29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3" r:id="rId12"/>
    <p:sldLayoutId id="214748389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9B3AC1BA-5077-4406-9441-26DC4B69E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6EA81820-3069-4621-8FF7-A04F291EE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4963230-A003-437C-B938-982AC4B92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95AB5C48-4C8F-4CBF-8007-176515B53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3FD3B8E-8CC4-4A30-99BA-8BA521D58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fld id="{50374A23-0807-4653-A6B6-A7CA2E939C87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914400" hangingPunct="1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30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rgbClr val="FFFFFF"/>
                </a:solidFill>
                <a:ea typeface="微軟正黑體" panose="020B0604030504040204" pitchFamily="34" charset="-120"/>
              </a:defRPr>
            </a:lvl1pPr>
          </a:lstStyle>
          <a:p>
            <a:pPr defTabSz="84408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kern="1200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 cap="all" baseline="0">
                <a:solidFill>
                  <a:srgbClr val="FFFFFF"/>
                </a:solidFill>
                <a:ea typeface="微軟正黑體" panose="020B0604030504040204" pitchFamily="34" charset="-120"/>
              </a:defRPr>
            </a:lvl1pPr>
          </a:lstStyle>
          <a:p>
            <a:pPr defTabSz="84408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kern="1200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9">
                <a:solidFill>
                  <a:srgbClr val="FFFFFF"/>
                </a:solidFill>
                <a:ea typeface="微軟正黑體" panose="020B0604030504040204" pitchFamily="34" charset="-120"/>
              </a:defRPr>
            </a:lvl1pPr>
          </a:lstStyle>
          <a:p>
            <a:pPr defTabSz="844083" eaLnBrk="0" fontAlgn="base">
              <a:spcBef>
                <a:spcPct val="0"/>
              </a:spcBef>
              <a:spcAft>
                <a:spcPct val="0"/>
              </a:spcAft>
              <a:defRPr/>
            </a:pPr>
            <a:fld id="{412091EE-0A5A-4BD2-8D61-63BC05DB62DD}" type="slidenum">
              <a:rPr lang="zh-TW" altLang="en-US" kern="1200" smtClean="0">
                <a:latin typeface="Calibri" panose="020F0502020204030204" pitchFamily="34" charset="0"/>
              </a:rPr>
              <a:pPr defTabSz="844083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 kern="1200" dirty="0">
              <a:latin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50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7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</p:sldLayoutIdLst>
  <p:hf hdr="0" ftr="0" dt="0"/>
  <p:txStyles>
    <p:titleStyle>
      <a:lvl1pPr algn="l" defTabSz="844083" rtl="0" eaLnBrk="1" latinLnBrk="0" hangingPunct="1">
        <a:lnSpc>
          <a:spcPct val="85000"/>
        </a:lnSpc>
        <a:spcBef>
          <a:spcPct val="0"/>
        </a:spcBef>
        <a:buNone/>
        <a:defRPr sz="4431" kern="1200" spc="-46" baseline="0">
          <a:solidFill>
            <a:schemeClr val="tx1">
              <a:lumMod val="75000"/>
              <a:lumOff val="25000"/>
            </a:schemeClr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84408" indent="-84408" algn="l" defTabSz="844083" rtl="0" eaLnBrk="1" latinLnBrk="0" hangingPunct="1">
        <a:lnSpc>
          <a:spcPct val="90000"/>
        </a:lnSpc>
        <a:spcBef>
          <a:spcPts val="1108"/>
        </a:spcBef>
        <a:spcAft>
          <a:spcPts val="185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46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1pPr>
      <a:lvl2pPr marL="354515" indent="-168817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662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2pPr>
      <a:lvl3pPr marL="523331" indent="-168817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3pPr>
      <a:lvl4pPr marL="692148" indent="-168817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4pPr>
      <a:lvl5pPr marL="860964" indent="-168817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5pPr>
      <a:lvl6pPr marL="1015410" indent="-211021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00030" indent="-211021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384650" indent="-211021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569270" indent="-211021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8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  <p:sldLayoutId id="2147483948" r:id="rId23"/>
    <p:sldLayoutId id="2147483949" r:id="rId24"/>
    <p:sldLayoutId id="2147483950" r:id="rId25"/>
    <p:sldLayoutId id="2147483951" r:id="rId26"/>
    <p:sldLayoutId id="2147483952" r:id="rId27"/>
    <p:sldLayoutId id="2147483953" r:id="rId28"/>
    <p:sldLayoutId id="2147483954" r:id="rId29"/>
    <p:sldLayoutId id="2147483955" r:id="rId30"/>
    <p:sldLayoutId id="2147483956" r:id="rId31"/>
    <p:sldLayoutId id="2147483957" r:id="rId32"/>
    <p:sldLayoutId id="2147483958" r:id="rId33"/>
    <p:sldLayoutId id="2147483959" r:id="rId34"/>
    <p:sldLayoutId id="2147483960" r:id="rId35"/>
    <p:sldLayoutId id="2147483961" r:id="rId36"/>
    <p:sldLayoutId id="2147483962" r:id="rId37"/>
    <p:sldLayoutId id="2147483963" r:id="rId38"/>
    <p:sldLayoutId id="2147483964" r:id="rId39"/>
    <p:sldLayoutId id="2147483965" r:id="rId40"/>
    <p:sldLayoutId id="2147483966" r:id="rId41"/>
    <p:sldLayoutId id="2147483967" r:id="rId42"/>
    <p:sldLayoutId id="2147483968" r:id="rId43"/>
    <p:sldLayoutId id="2147483969" r:id="rId44"/>
    <p:sldLayoutId id="2147483970" r:id="rId45"/>
    <p:sldLayoutId id="2147483971" r:id="rId46"/>
    <p:sldLayoutId id="2147483972" r:id="rId47"/>
    <p:sldLayoutId id="2147483973" r:id="rId48"/>
    <p:sldLayoutId id="2147483974" r:id="rId49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5pPr>
      <a:lvl6pPr marL="0" marR="0" indent="422041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6pPr>
      <a:lvl7pPr marL="0" marR="0" indent="844082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7pPr>
      <a:lvl8pPr marL="0" marR="0" indent="126612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8pPr>
      <a:lvl9pPr marL="0" marR="0" indent="1688164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A5002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52052" marR="0" indent="-25205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647879" marR="0" indent="-395827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883974" marR="0" indent="-30806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136027" marR="0" indent="-30806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#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108001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400359" marR="0" indent="-29015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822401" marR="0" indent="-29015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244443" marR="0" indent="-29015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666483" marR="0" indent="-29015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rgbClr val="FFFFFF"/>
                </a:solidFill>
                <a:ea typeface="微軟正黑體" panose="020B0604030504040204" pitchFamily="34" charset="-120"/>
              </a:defRPr>
            </a:lvl1pPr>
          </a:lstStyle>
          <a:p>
            <a:pPr defTabSz="84408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kern="1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 cap="all" baseline="0">
                <a:solidFill>
                  <a:srgbClr val="FFFFFF"/>
                </a:solidFill>
                <a:ea typeface="微軟正黑體" panose="020B0604030504040204" pitchFamily="34" charset="-120"/>
              </a:defRPr>
            </a:lvl1pPr>
          </a:lstStyle>
          <a:p>
            <a:pPr defTabSz="844083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kern="1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9">
                <a:solidFill>
                  <a:srgbClr val="FFFFFF"/>
                </a:solidFill>
                <a:ea typeface="微軟正黑體" panose="020B0604030504040204" pitchFamily="34" charset="-120"/>
              </a:defRPr>
            </a:lvl1pPr>
          </a:lstStyle>
          <a:p>
            <a:pPr defTabSz="844083" eaLnBrk="0" fontAlgn="base">
              <a:spcBef>
                <a:spcPct val="0"/>
              </a:spcBef>
              <a:spcAft>
                <a:spcPct val="0"/>
              </a:spcAft>
              <a:defRPr/>
            </a:pPr>
            <a:fld id="{412091EE-0A5A-4BD2-8D61-63BC05DB62DD}" type="slidenum">
              <a:rPr lang="zh-TW" altLang="en-US" kern="1200" smtClean="0">
                <a:latin typeface="Calibri" panose="020F0502020204030204" pitchFamily="34" charset="0"/>
                <a:cs typeface="+mn-cs"/>
              </a:rPr>
              <a:pPr defTabSz="844083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 kern="1200" dirty="0"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50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27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</p:sldLayoutIdLst>
  <p:hf hdr="0" ftr="0" dt="0"/>
  <p:txStyles>
    <p:titleStyle>
      <a:lvl1pPr algn="l" defTabSz="844083" rtl="0" eaLnBrk="1" latinLnBrk="0" hangingPunct="1">
        <a:lnSpc>
          <a:spcPct val="85000"/>
        </a:lnSpc>
        <a:spcBef>
          <a:spcPct val="0"/>
        </a:spcBef>
        <a:buNone/>
        <a:defRPr sz="4431" kern="1200" spc="-46" baseline="0">
          <a:solidFill>
            <a:schemeClr val="tx1">
              <a:lumMod val="75000"/>
              <a:lumOff val="25000"/>
            </a:schemeClr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84408" indent="-84408" algn="l" defTabSz="844083" rtl="0" eaLnBrk="1" latinLnBrk="0" hangingPunct="1">
        <a:lnSpc>
          <a:spcPct val="90000"/>
        </a:lnSpc>
        <a:spcBef>
          <a:spcPts val="1108"/>
        </a:spcBef>
        <a:spcAft>
          <a:spcPts val="185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46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1pPr>
      <a:lvl2pPr marL="354632" indent="-168817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662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2pPr>
      <a:lvl3pPr marL="523448" indent="-168817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3pPr>
      <a:lvl4pPr marL="692265" indent="-168817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4pPr>
      <a:lvl5pPr marL="861082" indent="-168817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5pPr>
      <a:lvl6pPr marL="1015244" indent="-211021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199887" indent="-211021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384530" indent="-211021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569173" indent="-211021" algn="l" defTabSz="844083" rtl="0" eaLnBrk="1" latinLnBrk="0" hangingPunct="1">
        <a:lnSpc>
          <a:spcPct val="90000"/>
        </a:lnSpc>
        <a:spcBef>
          <a:spcPts val="185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pn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tm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cGraw-Hill_Education" TargetMode="External"/><Relationship Id="rId7" Type="http://schemas.openxmlformats.org/officeDocument/2006/relationships/hyperlink" Target="http://en.wikipedia.org/wiki/Adaptive_learning#cite_note-1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en.wikipedia.org/wiki/Adaptive_learning#cite_note-13" TargetMode="External"/><Relationship Id="rId5" Type="http://schemas.openxmlformats.org/officeDocument/2006/relationships/hyperlink" Target="http://en.wikipedia.org/wiki/Adaptive_learning#cite_note-12" TargetMode="External"/><Relationship Id="rId4" Type="http://schemas.openxmlformats.org/officeDocument/2006/relationships/hyperlink" Target="http://en.wikipedia.org/wiki/Adaptive_learning#cite_note-1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zh.unesco.org/news/jiao-ke-wen-zu-zhi-fa-biao-shou-ge-guan-yu-ren-gong-zhi-neng-yu-jiao-yu-gong-shi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5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.xml"/><Relationship Id="rId5" Type="http://schemas.openxmlformats.org/officeDocument/2006/relationships/image" Target="../media/image47.png"/><Relationship Id="rId10" Type="http://schemas.microsoft.com/office/2007/relationships/diagramDrawing" Target="../diagrams/drawing1.xml"/><Relationship Id="rId4" Type="http://schemas.openxmlformats.org/officeDocument/2006/relationships/image" Target="../media/image46.png"/><Relationship Id="rId9" Type="http://schemas.openxmlformats.org/officeDocument/2006/relationships/diagramColors" Target="../diagrams/colors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副標題 4"/>
          <p:cNvSpPr txBox="1">
            <a:spLocks noGrp="1"/>
          </p:cNvSpPr>
          <p:nvPr>
            <p:ph type="body" sz="quarter" idx="1"/>
          </p:nvPr>
        </p:nvSpPr>
        <p:spPr>
          <a:xfrm>
            <a:off x="846991" y="3726472"/>
            <a:ext cx="7543801" cy="1055078"/>
          </a:xfrm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rPr dirty="0"/>
              <a:t> </a:t>
            </a:r>
          </a:p>
        </p:txBody>
      </p:sp>
      <p:sp>
        <p:nvSpPr>
          <p:cNvPr id="748" name="副標題 5"/>
          <p:cNvSpPr txBox="1"/>
          <p:nvPr/>
        </p:nvSpPr>
        <p:spPr>
          <a:xfrm>
            <a:off x="1447603" y="4501931"/>
            <a:ext cx="6330464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844082">
              <a:lnSpc>
                <a:spcPct val="90000"/>
              </a:lnSpc>
              <a:spcBef>
                <a:spcPts val="900"/>
              </a:spcBef>
              <a:defRPr sz="24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 smtClean="0"/>
              <a:t>教育部資訊及科技教育司</a:t>
            </a:r>
            <a:endParaRPr dirty="0"/>
          </a:p>
        </p:txBody>
      </p:sp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1" y="242337"/>
            <a:ext cx="1025391" cy="103691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標題 1"/>
          <p:cNvSpPr txBox="1"/>
          <p:nvPr/>
        </p:nvSpPr>
        <p:spPr>
          <a:xfrm>
            <a:off x="432033" y="2878777"/>
            <a:ext cx="8398458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 defTabSz="914400">
              <a:lnSpc>
                <a:spcPts val="5600"/>
              </a:lnSpc>
              <a:defRPr sz="5400" b="1">
                <a:solidFill>
                  <a:srgbClr val="008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dirty="0"/>
              <a:t>科技輔助自主學習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98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113C2E-EF75-4901-848B-4BDC1F492FD9}"/>
              </a:ext>
            </a:extLst>
          </p:cNvPr>
          <p:cNvSpPr/>
          <p:nvPr/>
        </p:nvSpPr>
        <p:spPr>
          <a:xfrm>
            <a:off x="707781" y="358911"/>
            <a:ext cx="8235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SRL (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自我</a:t>
            </a:r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調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整學習</a:t>
            </a:r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自律學習</a:t>
            </a:r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自主學習</a:t>
            </a:r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與 </a:t>
            </a:r>
            <a:endParaRPr lang="en-HK" altLang="zh-TW" sz="2800" b="1" dirty="0"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SDL (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自我導向學習</a:t>
            </a:r>
            <a:r>
              <a:rPr lang="en-HK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HK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之</a:t>
            </a:r>
            <a:r>
              <a:rPr lang="zh-TW" altLang="en-US" sz="2800" b="1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比較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altLang="en-US" sz="2800" b="1" dirty="0">
              <a:solidFill>
                <a:srgbClr val="0000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897165"/>
              </p:ext>
            </p:extLst>
          </p:nvPr>
        </p:nvGraphicFramePr>
        <p:xfrm>
          <a:off x="278674" y="1440181"/>
          <a:ext cx="8664155" cy="48386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1420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088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351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SRL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SDL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自我導向學習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677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起源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源自</a:t>
                      </a:r>
                      <a:r>
                        <a:rPr kumimoji="0" lang="zh-TW" alt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認知心理學</a:t>
                      </a: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；著重於認知及後設認知的概念和功能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源自</a:t>
                      </a:r>
                      <a:r>
                        <a:rPr kumimoji="0" lang="zh-TW" altLang="en-US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成人教育</a:t>
                      </a: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；著重於學習的社會學和教學方面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研究樣本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主要是</a:t>
                      </a:r>
                      <a:r>
                        <a:rPr kumimoji="0" lang="zh-TW" altLang="en-US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中、小學生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algn="l" defTabSz="914400" rtl="0" eaLnBrk="0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主要是成人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實踐場域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主要在</a:t>
                      </a:r>
                      <a:r>
                        <a:rPr kumimoji="0" lang="zh-TW" altLang="en-US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學校環境</a:t>
                      </a: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中實踐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algn="l" defTabSz="914400" rtl="0" eaLnBrk="0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主要在職場或傳統學校環境外實踐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學習任務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indent="0" algn="l" defTabSz="457200" rtl="0" eaLnBrk="0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任務通常由</a:t>
                      </a:r>
                      <a:r>
                        <a:rPr kumimoji="0" lang="zh-TW" altLang="en-US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老師設定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任務由學習者定義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學習主導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有</a:t>
                      </a:r>
                      <a:r>
                        <a:rPr kumimoji="0" lang="zh-TW" altLang="en-US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學生</a:t>
                      </a: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主導部分，也有</a:t>
                      </a:r>
                      <a:r>
                        <a:rPr kumimoji="0" lang="zh-TW" altLang="en-US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教師</a:t>
                      </a: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指導、班級活動部分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</a:t>
                      </a: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習者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全然主導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學習責任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由教師和學生</a:t>
                      </a:r>
                      <a:r>
                        <a:rPr kumimoji="0" lang="zh-TW" altLang="en-US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共同承擔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主要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由學</a:t>
                      </a:r>
                      <a:r>
                        <a:rPr kumimoji="0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習者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自己承擔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zh-TW" altLang="en-US" sz="1200" b="0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資料來源：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林堂馨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2018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CN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自主學習的五大發展趨勢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。教育研究月刊，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295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126-145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  <a:endParaRPr lang="en-HK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文英玲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(2011)</a:t>
                      </a:r>
                      <a:r>
                        <a:rPr lang="zh-CN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從閱讀中學習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——</a:t>
                      </a:r>
                      <a:r>
                        <a:rPr lang="zh-TW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自主學習的理論和實踐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https://www.edb.gov.hk/attachment/tc/curriculum-development/kla/chi-edu/resources/primary/lang/020112011.ppt</a:t>
                      </a:r>
                    </a:p>
                    <a:p>
                      <a:pPr algn="l"/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Zimmerman, B. J. (2008). </a:t>
                      </a:r>
                      <a:r>
                        <a:rPr lang="en-GB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Investigating self-regulation and motivation: Historical background, methodological developments, and future prospects.</a:t>
                      </a:r>
                      <a:r>
                        <a:rPr lang="en-GB" altLang="zh-TW" sz="1200" b="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American Educational Research Journal, 45</a:t>
                      </a:r>
                      <a:r>
                        <a:rPr lang="en-GB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(1), 166-183</a:t>
                      </a:r>
                    </a:p>
                  </a:txBody>
                  <a:tcPr>
                    <a:lnL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微軟正黑體"/>
                      </a:endParaRP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09982"/>
            <a:ext cx="460946" cy="261587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98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98538"/>
            <a:ext cx="8039100" cy="52911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2051720" y="4070474"/>
            <a:ext cx="6480720" cy="726677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1560" y="1484784"/>
            <a:ext cx="1152128" cy="28803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57422" y="2886745"/>
            <a:ext cx="3201320" cy="9978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 hangingPunct="1"/>
            <a:r>
              <a:rPr lang="zh-TW" altLang="en-US" sz="22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教師隨時注意班級學習狀態，適時提醒學生掌握學習進度或進行補救。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六、教師掌握學習狀態</a:t>
            </a:r>
            <a:r>
              <a:rPr lang="en-US" altLang="zh-TW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學習節點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725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0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副標題 4"/>
          <p:cNvSpPr txBox="1">
            <a:spLocks noGrp="1"/>
          </p:cNvSpPr>
          <p:nvPr>
            <p:ph type="body" sz="quarter" idx="1"/>
          </p:nvPr>
        </p:nvSpPr>
        <p:spPr>
          <a:xfrm>
            <a:off x="846991" y="3726472"/>
            <a:ext cx="7543801" cy="1055078"/>
          </a:xfrm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rPr dirty="0"/>
              <a:t> </a:t>
            </a:r>
          </a:p>
        </p:txBody>
      </p:sp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1" y="242337"/>
            <a:ext cx="1025391" cy="103691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標題 1"/>
          <p:cNvSpPr txBox="1"/>
          <p:nvPr/>
        </p:nvSpPr>
        <p:spPr>
          <a:xfrm>
            <a:off x="312652" y="2278778"/>
            <a:ext cx="8398458" cy="72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 defTabSz="914400">
              <a:lnSpc>
                <a:spcPts val="5600"/>
              </a:lnSpc>
              <a:defRPr sz="5400" b="1">
                <a:solidFill>
                  <a:srgbClr val="008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sz="3200" dirty="0"/>
              <a:t>科技輔助自主學習</a:t>
            </a:r>
            <a:endParaRPr sz="3200" dirty="0"/>
          </a:p>
        </p:txBody>
      </p:sp>
      <p:sp>
        <p:nvSpPr>
          <p:cNvPr id="6" name="標題 1"/>
          <p:cNvSpPr>
            <a:spLocks noGrp="1"/>
          </p:cNvSpPr>
          <p:nvPr>
            <p:ph type="title" idx="4294967295"/>
          </p:nvPr>
        </p:nvSpPr>
        <p:spPr>
          <a:xfrm>
            <a:off x="0" y="3366731"/>
            <a:ext cx="9144000" cy="1562100"/>
          </a:xfrm>
          <a:prstGeom prst="rect">
            <a:avLst/>
          </a:prstGeom>
        </p:spPr>
        <p:txBody>
          <a:bodyPr/>
          <a:lstStyle/>
          <a:p>
            <a:r>
              <a:rPr lang="zh-TW" altLang="en-US" sz="4800" dirty="0">
                <a:solidFill>
                  <a:schemeClr val="tx1"/>
                </a:solidFill>
              </a:rPr>
              <a:t>因材網強化學習扶助教學</a:t>
            </a:r>
          </a:p>
        </p:txBody>
      </p:sp>
    </p:spTree>
    <p:extLst>
      <p:ext uri="{BB962C8B-B14F-4D97-AF65-F5344CB8AC3E}">
        <p14:creationId xmlns:p14="http://schemas.microsoft.com/office/powerpoint/2010/main" val="29842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CBA021A-651A-4187-877C-6269C36C88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50871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102</a:t>
            </a:fld>
            <a:endParaRPr lang="zh-TW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xmlns="" id="{D2623DEE-18DF-4EF2-9DA9-244DD49FE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338"/>
          </a:xfrm>
          <a:noFill/>
        </p:spPr>
        <p:txBody>
          <a:bodyPr/>
          <a:lstStyle/>
          <a:p>
            <a:pPr algn="ctr" eaLnBrk="1" hangingPunct="1"/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</a:rPr>
              <a:t>因材網有效強化學習扶助教學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40D61A4E-C8DC-4009-837E-6B3D2D113026}"/>
              </a:ext>
            </a:extLst>
          </p:cNvPr>
          <p:cNvGrpSpPr/>
          <p:nvPr/>
        </p:nvGrpSpPr>
        <p:grpSpPr>
          <a:xfrm>
            <a:off x="318465" y="1613194"/>
            <a:ext cx="8735047" cy="4459019"/>
            <a:chOff x="318465" y="1613194"/>
            <a:chExt cx="8735047" cy="4459019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xmlns="" id="{2D839830-360E-4F18-8AC9-C53C2D234B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65" y="1613194"/>
              <a:ext cx="6269038" cy="4451350"/>
              <a:chOff x="385" y="915"/>
              <a:chExt cx="3949" cy="2804"/>
            </a:xfrm>
          </p:grpSpPr>
          <p:sp>
            <p:nvSpPr>
              <p:cNvPr id="11" name="AutoShape 3">
                <a:extLst>
                  <a:ext uri="{FF2B5EF4-FFF2-40B4-BE49-F238E27FC236}">
                    <a16:creationId xmlns:a16="http://schemas.microsoft.com/office/drawing/2014/main" xmlns="" id="{D3D16EAD-48D1-4427-BEFD-85E1ACD12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" y="2931"/>
                <a:ext cx="2631" cy="788"/>
              </a:xfrm>
              <a:prstGeom prst="homePlate">
                <a:avLst>
                  <a:gd name="adj" fmla="val 26968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7F6C1"/>
                </a:extrusionClr>
                <a:contourClr>
                  <a:srgbClr val="F7F6C1"/>
                </a:contourClr>
              </a:sp3d>
            </p:spPr>
            <p:txBody>
              <a:bodyPr>
                <a:flatTx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algn="ctr" eaLnBrk="1" hangingPunct="1">
                  <a:lnSpc>
                    <a:spcPct val="14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TW" altLang="en-US" sz="48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有教無類</a:t>
                </a:r>
              </a:p>
            </p:txBody>
          </p:sp>
          <p:sp>
            <p:nvSpPr>
              <p:cNvPr id="12" name="AutoShape 4">
                <a:extLst>
                  <a:ext uri="{FF2B5EF4-FFF2-40B4-BE49-F238E27FC236}">
                    <a16:creationId xmlns:a16="http://schemas.microsoft.com/office/drawing/2014/main" xmlns="" id="{CF20F961-CC8B-45C5-A139-AFF0CDE1D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5" y="1950"/>
                <a:ext cx="2631" cy="788"/>
              </a:xfrm>
              <a:prstGeom prst="homePlate">
                <a:avLst>
                  <a:gd name="adj" fmla="val 26968"/>
                </a:avLst>
              </a:prstGeom>
              <a:solidFill>
                <a:schemeClr val="accent3">
                  <a:lumMod val="50000"/>
                </a:scheme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E0DEA0"/>
                </a:extrusionClr>
                <a:contourClr>
                  <a:srgbClr val="E0DEA0"/>
                </a:contourClr>
              </a:sp3d>
            </p:spPr>
            <p:txBody>
              <a:bodyPr>
                <a:flatTx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algn="ctr" eaLnBrk="1" hangingPunct="1">
                  <a:lnSpc>
                    <a:spcPct val="14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TW" altLang="en-US" sz="48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因材施教</a:t>
                </a:r>
              </a:p>
            </p:txBody>
          </p:sp>
          <p:sp>
            <p:nvSpPr>
              <p:cNvPr id="13" name="AutoShape 5">
                <a:extLst>
                  <a:ext uri="{FF2B5EF4-FFF2-40B4-BE49-F238E27FC236}">
                    <a16:creationId xmlns:a16="http://schemas.microsoft.com/office/drawing/2014/main" xmlns="" id="{AA10270F-A6C0-44DD-9F63-175B8115F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2" y="915"/>
                <a:ext cx="2482" cy="846"/>
              </a:xfrm>
              <a:prstGeom prst="homePlate">
                <a:avLst>
                  <a:gd name="adj" fmla="val 26968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</p:spPr>
            <p:txBody>
              <a:bodyPr>
                <a:flatTx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algn="ctr" hangingPunct="1">
                  <a:lnSpc>
                    <a:spcPct val="15000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zh-TW" altLang="en-US" sz="4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積極性協助</a:t>
                </a:r>
              </a:p>
            </p:txBody>
          </p:sp>
          <p:sp>
            <p:nvSpPr>
              <p:cNvPr id="14" name="AutoShape 6">
                <a:extLst>
                  <a:ext uri="{FF2B5EF4-FFF2-40B4-BE49-F238E27FC236}">
                    <a16:creationId xmlns:a16="http://schemas.microsoft.com/office/drawing/2014/main" xmlns="" id="{F4F12FF4-8B95-4387-A070-6753E481C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" y="2211"/>
                <a:ext cx="640" cy="6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0 w 21600"/>
                  <a:gd name="T13" fmla="*/ 2918 h 21600"/>
                  <a:gd name="T14" fmla="*/ 18225 w 21600"/>
                  <a:gd name="T15" fmla="*/ 926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rgbClr val="6463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5" name="AutoShape 7">
                <a:extLst>
                  <a:ext uri="{FF2B5EF4-FFF2-40B4-BE49-F238E27FC236}">
                    <a16:creationId xmlns:a16="http://schemas.microsoft.com/office/drawing/2014/main" xmlns="" id="{58C79073-A0D4-4C18-98DA-652FAC1C2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5" y="1250"/>
                <a:ext cx="640" cy="6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0 w 21600"/>
                  <a:gd name="T13" fmla="*/ 2918 h 21600"/>
                  <a:gd name="T14" fmla="*/ 18225 w 21600"/>
                  <a:gd name="T15" fmla="*/ 926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rgbClr val="6463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E0BF1830-5AF8-4FCD-8A58-71BA24136DD4}"/>
                </a:ext>
              </a:extLst>
            </p:cNvPr>
            <p:cNvSpPr/>
            <p:nvPr/>
          </p:nvSpPr>
          <p:spPr>
            <a:xfrm>
              <a:off x="4484033" y="4925739"/>
              <a:ext cx="2766733" cy="11464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因材網提供領域課程學習</a:t>
              </a:r>
              <a:endParaRPr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學生可依據自己學習進度及需求，進行自學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E9AD4A9F-936B-414A-9865-9209AE2596A3}"/>
                </a:ext>
              </a:extLst>
            </p:cNvPr>
            <p:cNvSpPr/>
            <p:nvPr/>
          </p:nvSpPr>
          <p:spPr>
            <a:xfrm>
              <a:off x="5717553" y="3256257"/>
              <a:ext cx="3024186" cy="114647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因材網有精準診斷</a:t>
              </a:r>
              <a:endParaRPr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因材施測、因材施教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BE92DCC0-0BEA-4C31-B980-0C049E68AFD3}"/>
                </a:ext>
              </a:extLst>
            </p:cNvPr>
            <p:cNvSpPr/>
            <p:nvPr/>
          </p:nvSpPr>
          <p:spPr>
            <a:xfrm>
              <a:off x="6587503" y="1613194"/>
              <a:ext cx="2466009" cy="114647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因材網有學習扶助</a:t>
              </a:r>
              <a:endParaRPr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下修測驗、準確補救</a:t>
              </a:r>
            </a:p>
          </p:txBody>
        </p:sp>
      </p:grpSp>
      <p:sp>
        <p:nvSpPr>
          <p:cNvPr id="16" name="文字方塊 8">
            <a:extLst>
              <a:ext uri="{FF2B5EF4-FFF2-40B4-BE49-F238E27FC236}">
                <a16:creationId xmlns:a16="http://schemas.microsoft.com/office/drawing/2014/main" xmlns="" id="{8BC5753D-AD72-42E4-9CAB-40F462CF0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78" y="6064544"/>
            <a:ext cx="3024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 dirty="0"/>
              <a:t>教育部 鄭來長 副司長</a:t>
            </a:r>
            <a:r>
              <a:rPr lang="en-US" altLang="zh-TW" sz="1200" dirty="0"/>
              <a:t>(2011 )</a:t>
            </a:r>
          </a:p>
        </p:txBody>
      </p:sp>
    </p:spTree>
    <p:extLst>
      <p:ext uri="{BB962C8B-B14F-4D97-AF65-F5344CB8AC3E}">
        <p14:creationId xmlns:p14="http://schemas.microsoft.com/office/powerpoint/2010/main" val="39318916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EF0FF40-6141-4139-A416-05307DDDE0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059661" y="6513132"/>
            <a:ext cx="780266" cy="331220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103</a:t>
            </a:fld>
            <a:endParaRPr lang="zh-TW" altLang="en-US"/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xmlns="" id="{61A3B329-04AA-44B4-8AA4-B52DB97B7A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803330"/>
              </p:ext>
            </p:extLst>
          </p:nvPr>
        </p:nvGraphicFramePr>
        <p:xfrm>
          <a:off x="662866" y="1486691"/>
          <a:ext cx="6243961" cy="4314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向左箭號 17">
            <a:extLst>
              <a:ext uri="{FF2B5EF4-FFF2-40B4-BE49-F238E27FC236}">
                <a16:creationId xmlns:a16="http://schemas.microsoft.com/office/drawing/2014/main" xmlns="" id="{7DCB827C-50B9-4F48-96B5-5E8AF4689450}"/>
              </a:ext>
            </a:extLst>
          </p:cNvPr>
          <p:cNvSpPr/>
          <p:nvPr/>
        </p:nvSpPr>
        <p:spPr>
          <a:xfrm>
            <a:off x="4767658" y="1807365"/>
            <a:ext cx="2545975" cy="1174376"/>
          </a:xfrm>
          <a:prstGeom prst="leftArrow">
            <a:avLst>
              <a:gd name="adj1" fmla="val 7137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特殊生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學習課程</a:t>
            </a:r>
            <a:endParaRPr lang="zh-TW" altLang="en-US" sz="2800" dirty="0"/>
          </a:p>
        </p:txBody>
      </p:sp>
      <p:sp>
        <p:nvSpPr>
          <p:cNvPr id="7" name="向左箭號 16">
            <a:extLst>
              <a:ext uri="{FF2B5EF4-FFF2-40B4-BE49-F238E27FC236}">
                <a16:creationId xmlns:a16="http://schemas.microsoft.com/office/drawing/2014/main" xmlns="" id="{8A2CF1A3-0C9A-4F08-A6DB-61AEBEFEFC4B}"/>
              </a:ext>
            </a:extLst>
          </p:cNvPr>
          <p:cNvSpPr/>
          <p:nvPr/>
        </p:nvSpPr>
        <p:spPr>
          <a:xfrm>
            <a:off x="5576438" y="3147927"/>
            <a:ext cx="2483223" cy="1174376"/>
          </a:xfrm>
          <a:prstGeom prst="leftArrow">
            <a:avLst>
              <a:gd name="adj1" fmla="val 72901"/>
              <a:gd name="adj2" fmla="val 5000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小組開班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診斷補救</a:t>
            </a:r>
            <a:endParaRPr lang="zh-TW" altLang="en-US" sz="2800" dirty="0"/>
          </a:p>
        </p:txBody>
      </p:sp>
      <p:sp>
        <p:nvSpPr>
          <p:cNvPr id="8" name="向左箭號 15">
            <a:extLst>
              <a:ext uri="{FF2B5EF4-FFF2-40B4-BE49-F238E27FC236}">
                <a16:creationId xmlns:a16="http://schemas.microsoft.com/office/drawing/2014/main" xmlns="" id="{FC6C7927-5552-4B8D-8730-3EFA107DD8AA}"/>
              </a:ext>
            </a:extLst>
          </p:cNvPr>
          <p:cNvSpPr/>
          <p:nvPr/>
        </p:nvSpPr>
        <p:spPr>
          <a:xfrm>
            <a:off x="6196918" y="4558087"/>
            <a:ext cx="2519083" cy="1174376"/>
          </a:xfrm>
          <a:prstGeom prst="leftArrow">
            <a:avLst>
              <a:gd name="adj1" fmla="val 71374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rgbClr val="B5E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課堂中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立即補救</a:t>
            </a:r>
            <a:endParaRPr lang="zh-TW" altLang="en-US" sz="2800" dirty="0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xmlns="" id="{BBE9878E-4D97-45E9-9E62-BC1CEB710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338"/>
          </a:xfrm>
          <a:noFill/>
        </p:spPr>
        <p:txBody>
          <a:bodyPr/>
          <a:lstStyle/>
          <a:p>
            <a:pPr algn="ctr" eaLnBrk="1" hangingPunct="1"/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</a:rPr>
              <a:t>因材網有效強化學習扶助教學</a:t>
            </a:r>
          </a:p>
        </p:txBody>
      </p:sp>
    </p:spTree>
    <p:extLst>
      <p:ext uri="{BB962C8B-B14F-4D97-AF65-F5344CB8AC3E}">
        <p14:creationId xmlns:p14="http://schemas.microsoft.com/office/powerpoint/2010/main" val="20518173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3203577" y="1884366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zh-TW" altLang="en-US" sz="480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12496" y="3323379"/>
            <a:ext cx="4117383" cy="2862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授課教師應具有</a:t>
            </a:r>
            <a:endParaRPr lang="en-US" altLang="zh-TW" sz="2800" b="1" u="sng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 知道學生的差異性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能診斷課堂中學生的錯誤和迷思</a:t>
            </a:r>
            <a:endParaRPr lang="en-US" altLang="zh-TW" sz="2000" u="sng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 能調整教學方式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能及時提供補救協助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2" name="五邊形 11"/>
          <p:cNvSpPr/>
          <p:nvPr/>
        </p:nvSpPr>
        <p:spPr>
          <a:xfrm>
            <a:off x="4340388" y="2871090"/>
            <a:ext cx="1956460" cy="1368361"/>
          </a:xfrm>
          <a:prstGeom prst="homePlate">
            <a:avLst>
              <a:gd name="adj" fmla="val 29284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en-US" altLang="zh-TW" sz="1600" dirty="0">
              <a:solidFill>
                <a:srgbClr val="BF1503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000" dirty="0">
                <a:solidFill>
                  <a:srgbClr val="BF1503"/>
                </a:solidFill>
                <a:latin typeface="微軟正黑體" pitchFamily="34" charset="-120"/>
                <a:ea typeface="微軟正黑體" pitchFamily="34" charset="-120"/>
              </a:rPr>
              <a:t>知識節點影片重複學習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600" dirty="0">
              <a:solidFill>
                <a:srgbClr val="BF150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五邊形 12"/>
          <p:cNvSpPr/>
          <p:nvPr/>
        </p:nvSpPr>
        <p:spPr>
          <a:xfrm>
            <a:off x="4325112" y="4585455"/>
            <a:ext cx="2026982" cy="1600246"/>
          </a:xfrm>
          <a:prstGeom prst="homePlate">
            <a:avLst>
              <a:gd name="adj" fmla="val 26572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BF1503"/>
                </a:solidFill>
                <a:latin typeface="微軟正黑體" pitchFamily="34" charset="-120"/>
                <a:ea typeface="微軟正黑體" pitchFamily="34" charset="-120"/>
              </a:rPr>
              <a:t>單元診斷測驗即時適切補救</a:t>
            </a:r>
            <a:endParaRPr lang="en-US" altLang="zh-TW" sz="2000" dirty="0">
              <a:solidFill>
                <a:srgbClr val="BF150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9"/>
          <p:cNvSpPr txBox="1">
            <a:spLocks noChangeArrowheads="1"/>
          </p:cNvSpPr>
          <p:nvPr/>
        </p:nvSpPr>
        <p:spPr bwMode="auto">
          <a:xfrm>
            <a:off x="6634040" y="1179634"/>
            <a:ext cx="2492684" cy="928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 </a:t>
            </a:r>
            <a:r>
              <a:rPr lang="zh-TW" altLang="en-US" sz="28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一般補救教學</a:t>
            </a:r>
            <a:endParaRPr lang="en-US" altLang="zh-TW" sz="28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BF1503"/>
                </a:solidFill>
                <a:latin typeface="微軟正黑體" pitchFamily="34" charset="-120"/>
                <a:ea typeface="微軟正黑體" pitchFamily="34" charset="-120"/>
              </a:rPr>
              <a:t>課間、課後、隨時</a:t>
            </a:r>
            <a:endParaRPr lang="zh-TW" altLang="en-US" sz="2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16608" y="1637221"/>
            <a:ext cx="2698176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單純的學習困難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216" y="2534120"/>
            <a:ext cx="2760783" cy="18799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7358" y="4585455"/>
            <a:ext cx="2592175" cy="190232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96" y="975549"/>
            <a:ext cx="2937324" cy="2070113"/>
          </a:xfrm>
          <a:prstGeom prst="rect">
            <a:avLst/>
          </a:prstGeom>
        </p:spPr>
      </p:pic>
      <p:sp>
        <p:nvSpPr>
          <p:cNvPr id="11" name="向左箭號 10"/>
          <p:cNvSpPr/>
          <p:nvPr/>
        </p:nvSpPr>
        <p:spPr>
          <a:xfrm>
            <a:off x="2561655" y="1947808"/>
            <a:ext cx="4284569" cy="1071563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第一層的學習扶助</a:t>
            </a:r>
            <a:r>
              <a:rPr lang="en-US" altLang="zh-TW" sz="2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70-80%</a:t>
            </a:r>
            <a:endParaRPr lang="zh-TW" altLang="en-US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291D6A9-761A-44A3-A546-F1F96992C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139" y="162259"/>
            <a:ext cx="8229600" cy="668338"/>
          </a:xfrm>
          <a:noFill/>
        </p:spPr>
        <p:txBody>
          <a:bodyPr/>
          <a:lstStyle/>
          <a:p>
            <a:pPr algn="ctr" eaLnBrk="1" hangingPunct="1"/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</a:rPr>
              <a:t>因材網有效強化學習扶助教學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55850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104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46396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3203576" y="1884364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zh-TW" altLang="en-US" sz="480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834197" y="2179542"/>
            <a:ext cx="4136893" cy="28315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altLang="zh-TW" sz="2800" u="sng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u="sng" dirty="0">
                <a:latin typeface="微軟正黑體" pitchFamily="34" charset="-120"/>
                <a:ea typeface="微軟正黑體" pitchFamily="34" charset="-120"/>
              </a:rPr>
              <a:t>教師應具有</a:t>
            </a:r>
            <a:endParaRPr lang="en-US" altLang="zh-TW" sz="2800" u="sng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2000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學科能力架構與其基礎能力</a:t>
            </a:r>
            <a:endParaRPr lang="en-US" altLang="zh-TW" sz="2000" u="sng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知道與學科學習相關之認知能力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能簡化或濃縮、調整教材順序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能</a:t>
            </a:r>
            <a:r>
              <a:rPr lang="zh-TW" altLang="en-US" sz="2000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結構、系統的教學方法</a:t>
            </a:r>
            <a:endParaRPr lang="en-US" altLang="zh-TW" sz="2000" u="sng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能設計各種教具、教法引導學習</a:t>
            </a:r>
            <a:endParaRPr lang="en-US" altLang="zh-TW" sz="2000" dirty="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1271" name="文字方塊 10"/>
          <p:cNvSpPr txBox="1">
            <a:spLocks noChangeArrowheads="1"/>
          </p:cNvSpPr>
          <p:nvPr/>
        </p:nvSpPr>
        <p:spPr bwMode="auto">
          <a:xfrm>
            <a:off x="2623096" y="56128"/>
            <a:ext cx="2832847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複雜的困難成因</a:t>
            </a:r>
            <a:endParaRPr lang="en-US" altLang="zh-TW" sz="2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環境、能力、累積</a:t>
            </a:r>
            <a:endParaRPr lang="en-US" altLang="zh-TW" sz="2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五邊形 11"/>
          <p:cNvSpPr/>
          <p:nvPr/>
        </p:nvSpPr>
        <p:spPr>
          <a:xfrm>
            <a:off x="2414001" y="5181934"/>
            <a:ext cx="3009872" cy="1527605"/>
          </a:xfrm>
          <a:prstGeom prst="homePlate">
            <a:avLst>
              <a:gd name="adj" fmla="val 35035"/>
            </a:avLst>
          </a:prstGeom>
          <a:ln>
            <a:solidFill>
              <a:srgbClr val="C88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跨年級搜尋弱點</a:t>
            </a:r>
            <a:endParaRPr lang="en-US" altLang="zh-TW" sz="2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下修測驗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智慧型適性診斷系統</a:t>
            </a:r>
          </a:p>
        </p:txBody>
      </p:sp>
      <p:sp>
        <p:nvSpPr>
          <p:cNvPr id="13" name="文字方塊 8"/>
          <p:cNvSpPr txBox="1">
            <a:spLocks noChangeArrowheads="1"/>
          </p:cNvSpPr>
          <p:nvPr/>
        </p:nvSpPr>
        <p:spPr bwMode="auto">
          <a:xfrm>
            <a:off x="6051192" y="148461"/>
            <a:ext cx="285750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學習扶助小組班</a:t>
            </a:r>
            <a:endParaRPr lang="en-US" altLang="zh-TW" sz="2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需要額外抽離的時間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補救需要長期、密集</a:t>
            </a:r>
            <a:endParaRPr lang="en-US" altLang="zh-TW" sz="2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26" y="419650"/>
            <a:ext cx="2037282" cy="1509490"/>
          </a:xfrm>
          <a:prstGeom prst="rect">
            <a:avLst/>
          </a:prstGeom>
        </p:spPr>
      </p:pic>
      <p:sp>
        <p:nvSpPr>
          <p:cNvPr id="8" name="向左箭號 7"/>
          <p:cNvSpPr/>
          <p:nvPr/>
        </p:nvSpPr>
        <p:spPr>
          <a:xfrm>
            <a:off x="1659269" y="635147"/>
            <a:ext cx="4219855" cy="1214438"/>
          </a:xfrm>
          <a:prstGeom prst="leftArrow">
            <a:avLst/>
          </a:prstGeom>
          <a:solidFill>
            <a:srgbClr val="2884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第二層學習扶助</a:t>
            </a: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15-25%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557" y="1627749"/>
            <a:ext cx="2830668" cy="23495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557" y="4018348"/>
            <a:ext cx="2842891" cy="2508432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291914" y="6526780"/>
            <a:ext cx="730605" cy="331220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7833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29601" y="6492875"/>
            <a:ext cx="751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CE14D-C0F4-40F0-A0DA-ECDE06B4D2BF}" type="slidenum">
              <a:rPr lang="zh-TW" altLang="en-US" smtClean="0">
                <a:solidFill>
                  <a:schemeClr val="bg1"/>
                </a:solidFill>
              </a:rPr>
              <a:pPr/>
              <a:t>106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642" y="1139786"/>
            <a:ext cx="8270421" cy="476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1398118" y="1999130"/>
            <a:ext cx="1067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月份</a:t>
            </a:r>
          </a:p>
        </p:txBody>
      </p:sp>
      <p:sp>
        <p:nvSpPr>
          <p:cNvPr id="9" name="矩形 8"/>
          <p:cNvSpPr/>
          <p:nvPr/>
        </p:nvSpPr>
        <p:spPr>
          <a:xfrm>
            <a:off x="5002306" y="1999130"/>
            <a:ext cx="1039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月份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xmlns="" id="{1E554DEA-FF20-45B0-A5DF-9965027FB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758" y="496427"/>
            <a:ext cx="8229600" cy="668338"/>
          </a:xfrm>
          <a:noFill/>
        </p:spPr>
        <p:txBody>
          <a:bodyPr/>
          <a:lstStyle/>
          <a:p>
            <a:pPr algn="ctr" eaLnBrk="1" hangingPunct="1"/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</a:rPr>
              <a:t>科技化評量系統學習扶助施測通過標準</a:t>
            </a:r>
          </a:p>
        </p:txBody>
      </p:sp>
    </p:spTree>
    <p:extLst>
      <p:ext uri="{BB962C8B-B14F-4D97-AF65-F5344CB8AC3E}">
        <p14:creationId xmlns:p14="http://schemas.microsoft.com/office/powerpoint/2010/main" val="37341188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563320" y="6602980"/>
            <a:ext cx="673813" cy="161887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107</a:t>
            </a:fld>
            <a:endParaRPr lang="zh-TW" altLang="en-US"/>
          </a:p>
        </p:txBody>
      </p:sp>
      <p:graphicFrame>
        <p:nvGraphicFramePr>
          <p:cNvPr id="3" name="內容版面配置區 3">
            <a:extLst>
              <a:ext uri="{FF2B5EF4-FFF2-40B4-BE49-F238E27FC236}">
                <a16:creationId xmlns:a16="http://schemas.microsoft.com/office/drawing/2014/main" xmlns="" id="{D08B85B3-DCED-439E-A522-C6C4EA0642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648968"/>
              </p:ext>
            </p:extLst>
          </p:nvPr>
        </p:nvGraphicFramePr>
        <p:xfrm>
          <a:off x="131369" y="521322"/>
          <a:ext cx="8881261" cy="6019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197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0100">
                  <a:extLst>
                    <a:ext uri="{9D8B030D-6E8A-4147-A177-3AD203B41FA5}">
                      <a16:colId xmlns:a16="http://schemas.microsoft.com/office/drawing/2014/main" xmlns="" val="2766806589"/>
                    </a:ext>
                  </a:extLst>
                </a:gridCol>
                <a:gridCol w="3221430">
                  <a:extLst>
                    <a:ext uri="{9D8B030D-6E8A-4147-A177-3AD203B41FA5}">
                      <a16:colId xmlns:a16="http://schemas.microsoft.com/office/drawing/2014/main" xmlns="" val="3117426520"/>
                    </a:ext>
                  </a:extLst>
                </a:gridCol>
              </a:tblGrid>
              <a:tr h="3144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自主學習循環內涵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因材網功能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教師角色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7039301"/>
                  </a:ext>
                </a:extLst>
              </a:tr>
              <a:tr h="172331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定標</a:t>
                      </a:r>
                      <a:endParaRPr lang="en-US" altLang="zh-TW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確定學習目標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選擇學習內容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定標方式：科技化評量診斷結果</a:t>
                      </a: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篩選測驗、成長測驗</a:t>
                      </a: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0" lang="zh-TW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未通過</a:t>
                      </a: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及</a:t>
                      </a:r>
                      <a:r>
                        <a:rPr kumimoji="0" lang="zh-TW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部分未通過</a:t>
                      </a: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之能力，提供星空圖、知識結構學習、及縱貫診斷功能。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學習內容：再測驗後之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未精熟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的知識結構學習影片、練習題、動態評量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介紹平台中的</a:t>
                      </a:r>
                      <a:r>
                        <a:rPr lang="zh-TW" altLang="en-US" sz="16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學習扶助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功能。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l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指導學生利用因材網再次診斷，精確發覺自己的學習弱點。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指派下修測驗任務，例如：</a:t>
                      </a: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數學進行縱貫診斷測驗，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國語利用單元補救卷再測，</a:t>
                      </a: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可掌握下修測驗後的結果。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7410526"/>
                  </a:ext>
                </a:extLst>
              </a:tr>
              <a:tr h="1382031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擇策</a:t>
                      </a:r>
                      <a:endParaRPr lang="en-US" altLang="zh-TW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選擇學習策略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自派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未精熟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的縱貫診斷</a:t>
                      </a: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任務</a:t>
                      </a: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選擇教師指派之</a:t>
                      </a:r>
                      <a:r>
                        <a:rPr kumimoji="0" lang="zh-TW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未精熟</a:t>
                      </a: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補救卷</a:t>
                      </a: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</a:t>
                      </a: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觀看影片、做練習題與動態評量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影片提問區、班級討論功能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引導使用因材網針對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未精熟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的知識節點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進行學習的流程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教導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影片觀看及筆記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方法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4074013"/>
                  </a:ext>
                </a:extLst>
              </a:tr>
              <a:tr h="9505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監評</a:t>
                      </a:r>
                      <a:endParaRPr lang="en-US" altLang="zh-TW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後設認知監控學習過程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評量結果評估策略成效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影片檢核點、練習題作答結果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各類診斷測驗結果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檢視筆記、學習紀錄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因材網各項報表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課堂巡視、檢視筆記狀況</a:t>
                      </a:r>
                    </a:p>
                    <a:p>
                      <a:pPr marL="342900" indent="-342900" algn="l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透過平台報表，掌握學生診斷測驗結果及補救進度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2799255"/>
                  </a:ext>
                </a:extLst>
              </a:tr>
              <a:tr h="12762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調節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運用各種回饋與監控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評量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結果進行反思，修正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錯誤、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調整或強化策略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個人學習進度與歷次診斷報告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個人化學習路徑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概念引導、分析、統整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分析學習弱點，提供學習方法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提供分組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學習協助支持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l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協助學生調整學習策略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強化成功學習策略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9925291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F09DE0D-5A56-4EC7-B2C3-C0841B9296F6}"/>
              </a:ext>
            </a:extLst>
          </p:cNvPr>
          <p:cNvSpPr/>
          <p:nvPr/>
        </p:nvSpPr>
        <p:spPr>
          <a:xfrm>
            <a:off x="855761" y="-12836"/>
            <a:ext cx="7707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</a:rPr>
              <a:t>科技輔助自主學習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</a:rPr>
              <a:t>運用因材網於學習扶助</a:t>
            </a:r>
          </a:p>
        </p:txBody>
      </p:sp>
    </p:spTree>
    <p:extLst>
      <p:ext uri="{BB962C8B-B14F-4D97-AF65-F5344CB8AC3E}">
        <p14:creationId xmlns:p14="http://schemas.microsoft.com/office/powerpoint/2010/main" val="602844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5D869DA2-D683-4A0D-B808-D4EE9E196D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22705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108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5FFF211-D6C8-40D4-9C29-343A99983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4" t="9208" r="12080" b="4719"/>
          <a:stretch/>
        </p:blipFill>
        <p:spPr>
          <a:xfrm>
            <a:off x="425512" y="1170160"/>
            <a:ext cx="8292976" cy="5062754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C7E7BF94-876F-4C8B-BA96-9A72367E4BAF}"/>
              </a:ext>
            </a:extLst>
          </p:cNvPr>
          <p:cNvSpPr txBox="1">
            <a:spLocks/>
          </p:cNvSpPr>
          <p:nvPr/>
        </p:nvSpPr>
        <p:spPr>
          <a:xfrm>
            <a:off x="974798" y="230755"/>
            <a:ext cx="2710510" cy="1028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因材網</a:t>
            </a:r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xmlns="" id="{D74CEA20-D534-4904-8F6F-9734E9FCF8CE}"/>
              </a:ext>
            </a:extLst>
          </p:cNvPr>
          <p:cNvSpPr txBox="1">
            <a:spLocks/>
          </p:cNvSpPr>
          <p:nvPr/>
        </p:nvSpPr>
        <p:spPr>
          <a:xfrm>
            <a:off x="3685308" y="230755"/>
            <a:ext cx="4847131" cy="1028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zh-TW" altLang="en-US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學習扶助科技</a:t>
            </a:r>
            <a:r>
              <a:rPr lang="zh-TW" altLang="en-US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化評量</a:t>
            </a:r>
            <a:r>
              <a:rPr lang="en-US" altLang="zh-TW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與縣市學力檢測</a:t>
            </a:r>
            <a:endParaRPr lang="zh-TW" altLang="en-US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428D0A4-3C43-425A-A8A7-5A8B96777F84}"/>
              </a:ext>
            </a:extLst>
          </p:cNvPr>
          <p:cNvSpPr/>
          <p:nvPr/>
        </p:nvSpPr>
        <p:spPr>
          <a:xfrm>
            <a:off x="7088863" y="1683945"/>
            <a:ext cx="887239" cy="7152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100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1D94F589-353D-4EA5-B5E2-2285288F2A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71" y="2122846"/>
            <a:ext cx="6150939" cy="407949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14728" y="22485"/>
            <a:ext cx="4496364" cy="6463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數學科學習扶助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學生端</a:t>
            </a:r>
            <a:endParaRPr lang="zh-TW" altLang="en-US" sz="3200" b="1" dirty="0"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311487" y="6492875"/>
            <a:ext cx="669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CE14D-C0F4-40F0-A0DA-ECDE06B4D2BF}" type="slidenum">
              <a:rPr lang="zh-TW" altLang="en-US" smtClean="0">
                <a:solidFill>
                  <a:schemeClr val="bg1"/>
                </a:solidFill>
              </a:rPr>
              <a:pPr/>
              <a:t>109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51899" y="4775140"/>
            <a:ext cx="746715" cy="3206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1092" y="4307859"/>
            <a:ext cx="2520000" cy="176400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cxnSp>
        <p:nvCxnSpPr>
          <p:cNvPr id="17" name="直線單箭頭接點 16"/>
          <p:cNvCxnSpPr>
            <a:cxnSpLocks/>
            <a:stCxn id="15" idx="2"/>
          </p:cNvCxnSpPr>
          <p:nvPr/>
        </p:nvCxnSpPr>
        <p:spPr>
          <a:xfrm>
            <a:off x="5025257" y="5095783"/>
            <a:ext cx="15858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圖說文字 57">
            <a:extLst>
              <a:ext uri="{FF2B5EF4-FFF2-40B4-BE49-F238E27FC236}">
                <a16:creationId xmlns:a16="http://schemas.microsoft.com/office/drawing/2014/main" xmlns="" id="{B24B0E00-8F24-4048-A7BF-4B5495D4C666}"/>
              </a:ext>
            </a:extLst>
          </p:cNvPr>
          <p:cNvSpPr/>
          <p:nvPr/>
        </p:nvSpPr>
        <p:spPr>
          <a:xfrm>
            <a:off x="6489898" y="2182494"/>
            <a:ext cx="2520001" cy="1763999"/>
          </a:xfrm>
          <a:prstGeom prst="wedgeRoundRectCallout">
            <a:avLst>
              <a:gd name="adj1" fmla="val -17367"/>
              <a:gd name="adj2" fmla="val 661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適性省題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，系統自動設定在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我的任務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自己指派的任務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】(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任務名稱為能力指標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F2F8AF4-42EB-4DBE-9799-08E8E3A12C68}"/>
              </a:ext>
            </a:extLst>
          </p:cNvPr>
          <p:cNvSpPr/>
          <p:nvPr/>
        </p:nvSpPr>
        <p:spPr>
          <a:xfrm>
            <a:off x="928984" y="3689594"/>
            <a:ext cx="381739" cy="472999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8B41FC94-FB6E-4AD0-8BE6-086E70E87B95}"/>
              </a:ext>
            </a:extLst>
          </p:cNvPr>
          <p:cNvSpPr/>
          <p:nvPr/>
        </p:nvSpPr>
        <p:spPr>
          <a:xfrm>
            <a:off x="362980" y="689132"/>
            <a:ext cx="9339416" cy="872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</a:rPr>
              <a:t>1.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學生找到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</a:rPr>
              <a:t>未全部通過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</a:rPr>
              <a:t>X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</a:rPr>
              <a:t> 或 △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的能力指標，利用因材網規畫好的影片、練習題做自學。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</a:rPr>
              <a:t>2.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學生可以自行指派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</a:rPr>
              <a:t>【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適性省題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</a:rPr>
              <a:t>】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，進行下修測驗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0" name="矩形圖說文字 57">
            <a:extLst>
              <a:ext uri="{FF2B5EF4-FFF2-40B4-BE49-F238E27FC236}">
                <a16:creationId xmlns:a16="http://schemas.microsoft.com/office/drawing/2014/main" xmlns="" id="{74C33BED-E400-4315-B11B-F71749580240}"/>
              </a:ext>
            </a:extLst>
          </p:cNvPr>
          <p:cNvSpPr/>
          <p:nvPr/>
        </p:nvSpPr>
        <p:spPr>
          <a:xfrm>
            <a:off x="211772" y="4576216"/>
            <a:ext cx="1776826" cy="714876"/>
          </a:xfrm>
          <a:prstGeom prst="wedgeRoundRectCallout">
            <a:avLst>
              <a:gd name="adj1" fmla="val -15606"/>
              <a:gd name="adj2" fmla="val -10539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找到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未通過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的能力指標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0AA5A4BC-15A0-4CFD-A02C-81D80F6D4E87}"/>
              </a:ext>
            </a:extLst>
          </p:cNvPr>
          <p:cNvSpPr/>
          <p:nvPr/>
        </p:nvSpPr>
        <p:spPr>
          <a:xfrm>
            <a:off x="1923858" y="3348566"/>
            <a:ext cx="2825695" cy="1001489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113C2E-EF75-4901-848B-4BDC1F492FD9}"/>
              </a:ext>
            </a:extLst>
          </p:cNvPr>
          <p:cNvSpPr/>
          <p:nvPr/>
        </p:nvSpPr>
        <p:spPr>
          <a:xfrm>
            <a:off x="707781" y="358911"/>
            <a:ext cx="8235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SRL (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自我</a:t>
            </a:r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調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整學習</a:t>
            </a:r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自律學習</a:t>
            </a:r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自主學習</a:t>
            </a:r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與 </a:t>
            </a:r>
            <a:endParaRPr lang="en-HK" altLang="zh-TW" sz="2800" b="1" dirty="0"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SDL (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自我導向學習</a:t>
            </a:r>
            <a:r>
              <a:rPr lang="en-HK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HK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之</a:t>
            </a:r>
            <a:r>
              <a:rPr lang="zh-TW" altLang="en-US" sz="2800" b="1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比較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altLang="en-US" sz="2800" b="1" dirty="0">
              <a:solidFill>
                <a:srgbClr val="0000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66167"/>
              </p:ext>
            </p:extLst>
          </p:nvPr>
        </p:nvGraphicFramePr>
        <p:xfrm>
          <a:off x="175364" y="1440181"/>
          <a:ext cx="8880953" cy="495909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1215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08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578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SRL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SDL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自我導向學習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677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定義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學習者在學習歷程中設定自我學習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目標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，並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監控與調整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自己的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認知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、學習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動機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與學習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行為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，且根據設定好的目標和所在的環境，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引導與約束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自己的學習 </a:t>
                      </a:r>
                      <a:r>
                        <a:rPr kumimoji="0" lang="en-HK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HK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Pintrich</a:t>
                      </a:r>
                      <a:r>
                        <a:rPr kumimoji="0" lang="en-HK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, 2000)</a:t>
                      </a:r>
                      <a:endParaRPr kumimoji="0" lang="zh-TW" alt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學習者在他人或無他人幫助的情形下，先由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自己發動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，次由自己診斷學習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需要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，在依次形成學習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目標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、尋找學習所需要的人力及物力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資源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、選擇及實施適當的學習策略，最後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評量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學習結果的歷程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（</a:t>
                      </a:r>
                      <a:r>
                        <a:rPr kumimoji="0" lang="en-HK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Knowles, 1975）</a:t>
                      </a:r>
                      <a:endParaRPr kumimoji="0" lang="zh-TW" alt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相似點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l"/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二者都有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四個關鍵階段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endParaRPr kumimoji="0" lang="en-HK" altLang="zh-TW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l"/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定義任務、設定目標及規劃、擬定策略、監控和反思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endParaRPr kumimoji="0" lang="zh-TW" alt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相似點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l"/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二者都強調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四個面向</a:t>
                      </a: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endParaRPr kumimoji="0" lang="en-HK" altLang="zh-TW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l"/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內在動機、目標導向行為、積極參與、後設認知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endParaRPr kumimoji="0" lang="zh-TW" alt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zh-TW" altLang="en-US" sz="1200" b="0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資料來源：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林堂馨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2018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CN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自主學習的五大發展趨勢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。教育研究月刊，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295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126-145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  <a:endParaRPr lang="en-HK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文英玲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(2011)</a:t>
                      </a:r>
                      <a:r>
                        <a:rPr lang="zh-CN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從閱讀中學習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——</a:t>
                      </a:r>
                      <a:r>
                        <a:rPr lang="zh-TW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自主學習的理論和實踐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https://www.edb.gov.hk/attachment/tc/curriculum-development/kla/chi-edu/resources/primary/lang/020112011.ppt</a:t>
                      </a:r>
                    </a:p>
                    <a:p>
                      <a:pPr algn="l"/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Zimmerman, B. J. (2008). </a:t>
                      </a:r>
                      <a:r>
                        <a:rPr lang="en-GB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Investigating self-regulation and motivation: Historical background, methodological developments, and future prospects.</a:t>
                      </a:r>
                      <a:r>
                        <a:rPr lang="en-GB" altLang="zh-TW" sz="1200" b="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American Educational Research Journal, 45</a:t>
                      </a:r>
                      <a:r>
                        <a:rPr lang="en-GB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(1), 166-183</a:t>
                      </a:r>
                    </a:p>
                  </a:txBody>
                  <a:tcPr>
                    <a:lnL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微軟正黑體"/>
                      </a:endParaRP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7983940" y="6482688"/>
            <a:ext cx="425425" cy="275234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7402F4E-50BD-4797-AE8B-9DE035557B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55850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110</a:t>
            </a:fld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xmlns="" id="{B9250E1F-EF37-4ACD-87D4-52B2DDEB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349" y="216705"/>
            <a:ext cx="5462284" cy="1163709"/>
          </a:xfrm>
        </p:spPr>
        <p:txBody>
          <a:bodyPr>
            <a:noAutofit/>
          </a:bodyPr>
          <a:lstStyle/>
          <a:p>
            <a:pPr algn="r"/>
            <a:r>
              <a:rPr lang="zh-TW" altLang="en-US" sz="3600" b="1" dirty="0"/>
              <a:t>下修測驗搜尋弱點</a:t>
            </a:r>
            <a:r>
              <a:rPr lang="en-US" altLang="zh-TW" sz="3600" b="1" dirty="0"/>
              <a:t/>
            </a:r>
            <a:br>
              <a:rPr lang="en-US" altLang="zh-TW" sz="3600" b="1" dirty="0"/>
            </a:br>
            <a:r>
              <a:rPr lang="zh-TW" altLang="en-US" sz="3600" b="1" dirty="0"/>
              <a:t>智慧型適性診斷系統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E0A4C1A8-CC32-4A34-B0DC-4B4ADCDA9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662" y="5380786"/>
            <a:ext cx="1580201" cy="877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C59B7135-A98B-4F6E-9C0D-08FFB28CB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952" y="4238322"/>
            <a:ext cx="1608110" cy="972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FCB00B2D-A600-4336-8959-9D9F63D6F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74" y="2169113"/>
            <a:ext cx="1539088" cy="922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8E700C54-CA0A-41D3-AF67-6A17EF189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089" y="3208791"/>
            <a:ext cx="1578842" cy="91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A99AD586-D916-44F6-B790-E1F1347C1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62" y="1519402"/>
            <a:ext cx="1877434" cy="89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xmlns="" id="{BEE134FF-492F-455A-A426-2A7459EFED0C}"/>
              </a:ext>
            </a:extLst>
          </p:cNvPr>
          <p:cNvCxnSpPr/>
          <p:nvPr/>
        </p:nvCxnSpPr>
        <p:spPr>
          <a:xfrm flipH="1">
            <a:off x="6548490" y="1817351"/>
            <a:ext cx="287677" cy="212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xmlns="" id="{E96B5B02-5B8E-4398-A925-A710D0378DA3}"/>
              </a:ext>
            </a:extLst>
          </p:cNvPr>
          <p:cNvCxnSpPr/>
          <p:nvPr/>
        </p:nvCxnSpPr>
        <p:spPr>
          <a:xfrm>
            <a:off x="6827848" y="2876674"/>
            <a:ext cx="299662" cy="247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xmlns="" id="{0B28CB0F-C09E-4AB5-8028-C6F2510DD259}"/>
              </a:ext>
            </a:extLst>
          </p:cNvPr>
          <p:cNvCxnSpPr/>
          <p:nvPr/>
        </p:nvCxnSpPr>
        <p:spPr>
          <a:xfrm flipH="1">
            <a:off x="5962168" y="3961952"/>
            <a:ext cx="287677" cy="212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xmlns="" id="{B5D08D16-9744-4E44-BB23-9B3D4BFB4C91}"/>
              </a:ext>
            </a:extLst>
          </p:cNvPr>
          <p:cNvCxnSpPr/>
          <p:nvPr/>
        </p:nvCxnSpPr>
        <p:spPr>
          <a:xfrm>
            <a:off x="6977679" y="5017545"/>
            <a:ext cx="299295" cy="280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圖片 15" descr="F:\研究計畫資料夾\2015\2015.1022 教與學輔助系統建置計畫\新增資料夾\KSAT-1023.png">
            <a:extLst>
              <a:ext uri="{FF2B5EF4-FFF2-40B4-BE49-F238E27FC236}">
                <a16:creationId xmlns:a16="http://schemas.microsoft.com/office/drawing/2014/main" xmlns="" id="{CC4D4D71-7123-4030-A613-2621692AA56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06" y="85624"/>
            <a:ext cx="4822332" cy="6407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6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5BAC819-1791-4569-8410-85D9BE726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757" y="4212854"/>
            <a:ext cx="3240000" cy="24388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5B47461-D91A-4332-AD38-813FCA26D2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679" y="1550241"/>
            <a:ext cx="3240000" cy="20767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C459413E-60EA-469A-A61D-9BC4345D0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959" y="1979520"/>
            <a:ext cx="3239596" cy="22092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xmlns="" id="{DB7754F0-3270-4892-992B-3B69F670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3" y="161886"/>
            <a:ext cx="2391019" cy="1931384"/>
          </a:xfrm>
        </p:spPr>
        <p:txBody>
          <a:bodyPr anchor="t">
            <a:noAutofit/>
          </a:bodyPr>
          <a:lstStyle/>
          <a:p>
            <a:r>
              <a:rPr lang="zh-TW" altLang="en-US" sz="3400" b="1" dirty="0">
                <a:solidFill>
                  <a:schemeClr val="tx2">
                    <a:lumMod val="50000"/>
                  </a:schemeClr>
                </a:solidFill>
              </a:rPr>
              <a:t>跨年級縱貫診斷報告</a:t>
            </a:r>
          </a:p>
        </p:txBody>
      </p:sp>
      <p:sp>
        <p:nvSpPr>
          <p:cNvPr id="9" name="投影片編號版面配置區 2">
            <a:extLst>
              <a:ext uri="{FF2B5EF4-FFF2-40B4-BE49-F238E27FC236}">
                <a16:creationId xmlns:a16="http://schemas.microsoft.com/office/drawing/2014/main" xmlns="" id="{357A8316-571F-47AE-A3CA-B73FAE751323}"/>
              </a:ext>
            </a:extLst>
          </p:cNvPr>
          <p:cNvSpPr txBox="1">
            <a:spLocks/>
          </p:cNvSpPr>
          <p:nvPr/>
        </p:nvSpPr>
        <p:spPr>
          <a:xfrm>
            <a:off x="8382000" y="6506493"/>
            <a:ext cx="762000" cy="365125"/>
          </a:xfr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C1CAA98-C5E5-43B6-87EC-A9AC2B3E8F1B}" type="slidenum">
              <a:rPr lang="zh-TW" altLang="en-US" sz="1000" smtClean="0">
                <a:solidFill>
                  <a:schemeClr val="bg1"/>
                </a:solidFill>
              </a:rPr>
              <a:pPr/>
              <a:t>111</a:t>
            </a:fld>
            <a:endParaRPr lang="zh-TW" altLang="en-US" sz="1000" dirty="0">
              <a:solidFill>
                <a:schemeClr val="bg1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FF53E935-290D-4088-B829-E5FA31914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77" y="3762868"/>
            <a:ext cx="447737" cy="43821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1915C6AC-8A7C-4B54-876A-DCA4AF1DF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34" y="5566705"/>
            <a:ext cx="371527" cy="41915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7CD9BB32-57EC-43B2-9538-2948A5D5ACAE}"/>
              </a:ext>
            </a:extLst>
          </p:cNvPr>
          <p:cNvSpPr txBox="1"/>
          <p:nvPr/>
        </p:nvSpPr>
        <p:spPr>
          <a:xfrm>
            <a:off x="383064" y="3817562"/>
            <a:ext cx="9327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600">
                <a:solidFill>
                  <a:srgbClr val="602E04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b="1" dirty="0">
                <a:solidFill>
                  <a:srgbClr val="7030A0"/>
                </a:solidFill>
              </a:rPr>
              <a:t>未精熟</a:t>
            </a:r>
            <a:endParaRPr lang="en-US" altLang="zh-TW" b="1" dirty="0">
              <a:solidFill>
                <a:srgbClr val="7030A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8E336988-0C3A-4671-91A9-6DDF41360F3A}"/>
              </a:ext>
            </a:extLst>
          </p:cNvPr>
          <p:cNvSpPr txBox="1"/>
          <p:nvPr/>
        </p:nvSpPr>
        <p:spPr>
          <a:xfrm>
            <a:off x="419613" y="5634903"/>
            <a:ext cx="8374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600">
                <a:solidFill>
                  <a:srgbClr val="602E04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b="1" dirty="0">
                <a:solidFill>
                  <a:srgbClr val="7030A0"/>
                </a:solidFill>
              </a:rPr>
              <a:t>已精熟</a:t>
            </a:r>
            <a:endParaRPr lang="en-US" altLang="zh-TW" b="1" dirty="0">
              <a:solidFill>
                <a:srgbClr val="7030A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386B6CC6-07D5-4A9E-AFC9-1BA88ECBF578}"/>
              </a:ext>
            </a:extLst>
          </p:cNvPr>
          <p:cNvSpPr txBox="1"/>
          <p:nvPr/>
        </p:nvSpPr>
        <p:spPr>
          <a:xfrm>
            <a:off x="220558" y="3028016"/>
            <a:ext cx="187399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600">
                <a:solidFill>
                  <a:srgbClr val="602E04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sz="1400" b="1" dirty="0"/>
              <a:t>點選連結可至知識結構星空圖</a:t>
            </a:r>
            <a:r>
              <a:rPr lang="en-US" altLang="zh-TW" sz="1400" b="1" dirty="0"/>
              <a:t>(</a:t>
            </a:r>
            <a:r>
              <a:rPr lang="zh-TW" altLang="en-US" sz="1400" b="1" dirty="0"/>
              <a:t>會呈現本次測驗學習路徑</a:t>
            </a:r>
            <a:r>
              <a:rPr lang="en-US" altLang="zh-TW" sz="1400" b="1" dirty="0"/>
              <a:t>)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573DEAEF-4042-4558-87F1-545AA7D50978}"/>
              </a:ext>
            </a:extLst>
          </p:cNvPr>
          <p:cNvSpPr/>
          <p:nvPr/>
        </p:nvSpPr>
        <p:spPr>
          <a:xfrm>
            <a:off x="2994172" y="1270983"/>
            <a:ext cx="456895" cy="262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Adobe 繁黑體 Std B" panose="020B0700000000000000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31DAD4EA-53FA-4197-8423-D1EF7F69FE1F}"/>
              </a:ext>
            </a:extLst>
          </p:cNvPr>
          <p:cNvSpPr txBox="1"/>
          <p:nvPr/>
        </p:nvSpPr>
        <p:spPr>
          <a:xfrm>
            <a:off x="8231893" y="271802"/>
            <a:ext cx="86243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400" b="1">
                <a:solidFill>
                  <a:srgbClr val="602E04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sz="1200" b="0" dirty="0"/>
              <a:t>灰底顯示的圖案，表示此節點無</a:t>
            </a:r>
            <a:r>
              <a:rPr lang="en-US" altLang="zh-TW" sz="1200" b="0" dirty="0"/>
              <a:t>[</a:t>
            </a:r>
            <a:r>
              <a:rPr lang="zh-TW" altLang="en-US" sz="1200" b="0" dirty="0"/>
              <a:t>互動教學</a:t>
            </a:r>
            <a:r>
              <a:rPr lang="en-US" altLang="zh-TW" sz="1200" b="0" dirty="0"/>
              <a:t>]</a:t>
            </a:r>
            <a:r>
              <a:rPr lang="zh-TW" altLang="en-US" sz="1200" b="0" dirty="0"/>
              <a:t>之線上練習。</a:t>
            </a:r>
            <a:endParaRPr lang="en-US" altLang="zh-TW" sz="1200" b="0" dirty="0"/>
          </a:p>
        </p:txBody>
      </p:sp>
      <p:sp>
        <p:nvSpPr>
          <p:cNvPr id="17" name="圓角矩形圖說文字 15">
            <a:extLst>
              <a:ext uri="{FF2B5EF4-FFF2-40B4-BE49-F238E27FC236}">
                <a16:creationId xmlns:a16="http://schemas.microsoft.com/office/drawing/2014/main" xmlns="" id="{7606EAC2-F86B-4911-A1CC-37E37FFA70DC}"/>
              </a:ext>
            </a:extLst>
          </p:cNvPr>
          <p:cNvSpPr/>
          <p:nvPr/>
        </p:nvSpPr>
        <p:spPr>
          <a:xfrm>
            <a:off x="127635" y="5178246"/>
            <a:ext cx="1420092" cy="340519"/>
          </a:xfrm>
          <a:prstGeom prst="wedgeRoundRectCallout">
            <a:avLst>
              <a:gd name="adj1" fmla="val -25035"/>
              <a:gd name="adj2" fmla="val -90797"/>
              <a:gd name="adj3" fmla="val 1666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602E04"/>
                </a:solidFill>
                <a:ea typeface="Adobe 繁黑體 Std B" panose="020B0700000000000000" pitchFamily="34" charset="-120"/>
              </a:rPr>
              <a:t>錯誤題目解說</a:t>
            </a:r>
            <a:endParaRPr lang="zh-TW" altLang="zh-TW" sz="1400" b="1" dirty="0">
              <a:solidFill>
                <a:srgbClr val="602E04"/>
              </a:solidFill>
              <a:ea typeface="Adobe 繁黑體 Std B" panose="020B0700000000000000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7C56D5FB-F132-453F-B1A4-E49C12CA14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99" y="4139672"/>
            <a:ext cx="1731614" cy="10022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xmlns="" id="{35844040-2F53-49E0-90CD-8EDE0E3F5255}"/>
              </a:ext>
            </a:extLst>
          </p:cNvPr>
          <p:cNvCxnSpPr>
            <a:cxnSpLocks/>
          </p:cNvCxnSpPr>
          <p:nvPr/>
        </p:nvCxnSpPr>
        <p:spPr>
          <a:xfrm flipH="1">
            <a:off x="2025275" y="1464228"/>
            <a:ext cx="959570" cy="5152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AB4540AB-80EC-49EA-9A54-BA7923A35BB2}"/>
              </a:ext>
            </a:extLst>
          </p:cNvPr>
          <p:cNvSpPr/>
          <p:nvPr/>
        </p:nvSpPr>
        <p:spPr>
          <a:xfrm>
            <a:off x="3538063" y="2588614"/>
            <a:ext cx="403442" cy="2509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Adobe 繁黑體 Std B" panose="020B0700000000000000" pitchFamily="34" charset="-120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xmlns="" id="{DE1DDCF6-956E-4BD3-BF78-83C91B10EC99}"/>
              </a:ext>
            </a:extLst>
          </p:cNvPr>
          <p:cNvCxnSpPr>
            <a:cxnSpLocks/>
          </p:cNvCxnSpPr>
          <p:nvPr/>
        </p:nvCxnSpPr>
        <p:spPr>
          <a:xfrm flipH="1">
            <a:off x="1687175" y="2788791"/>
            <a:ext cx="1785179" cy="11931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D4923D9-5DBE-48F4-8464-5FC00E670723}"/>
              </a:ext>
            </a:extLst>
          </p:cNvPr>
          <p:cNvSpPr/>
          <p:nvPr/>
        </p:nvSpPr>
        <p:spPr>
          <a:xfrm>
            <a:off x="3530795" y="4637862"/>
            <a:ext cx="403442" cy="2509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Adobe 繁黑體 Std B" panose="020B0700000000000000" pitchFamily="34" charset="-120"/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xmlns="" id="{11AB9333-DF4B-48E0-B631-C192C2BBA314}"/>
              </a:ext>
            </a:extLst>
          </p:cNvPr>
          <p:cNvCxnSpPr>
            <a:cxnSpLocks/>
          </p:cNvCxnSpPr>
          <p:nvPr/>
        </p:nvCxnSpPr>
        <p:spPr>
          <a:xfrm flipH="1">
            <a:off x="1141000" y="4791244"/>
            <a:ext cx="2340364" cy="9138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93D928FB-9D6D-4340-A0C5-5B366B394CD9}"/>
              </a:ext>
            </a:extLst>
          </p:cNvPr>
          <p:cNvSpPr/>
          <p:nvPr/>
        </p:nvSpPr>
        <p:spPr>
          <a:xfrm>
            <a:off x="3912251" y="1028341"/>
            <a:ext cx="314016" cy="2509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Adobe 繁黑體 Std B" panose="020B0700000000000000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94594FEB-64A4-4901-A1DF-0D205E3674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78" y="1550241"/>
            <a:ext cx="1486361" cy="145984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xmlns="" id="{0B92FF48-0C3C-415E-82D8-4C254AFC95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679" y="3644735"/>
            <a:ext cx="3240000" cy="23850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xmlns="" id="{10F2E32E-941B-4792-96B8-FA70CEDCE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45" y="2864941"/>
            <a:ext cx="1703836" cy="1262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C3A17EDC-6337-4A63-9DF1-0EA903B70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349" y="657222"/>
            <a:ext cx="1055076" cy="15931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xmlns="" id="{858E9597-144B-45D6-BD3A-FDA85B483D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349" y="859228"/>
            <a:ext cx="1055076" cy="15931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C49A5A4A-7FB8-45C4-A745-EC4C1E345A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349" y="1077224"/>
            <a:ext cx="1055076" cy="159311"/>
          </a:xfrm>
          <a:prstGeom prst="rect">
            <a:avLst/>
          </a:prstGeom>
        </p:spPr>
      </p:pic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xmlns="" id="{9A8C1212-D937-46AE-8CB2-2F2C6B5AEFEB}"/>
              </a:ext>
            </a:extLst>
          </p:cNvPr>
          <p:cNvCxnSpPr>
            <a:cxnSpLocks/>
          </p:cNvCxnSpPr>
          <p:nvPr/>
        </p:nvCxnSpPr>
        <p:spPr>
          <a:xfrm>
            <a:off x="4226267" y="1150692"/>
            <a:ext cx="948801" cy="31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>
            <a:extLst>
              <a:ext uri="{FF2B5EF4-FFF2-40B4-BE49-F238E27FC236}">
                <a16:creationId xmlns:a16="http://schemas.microsoft.com/office/drawing/2014/main" xmlns="" id="{6EA73FA4-9128-4A49-BA22-E054D9FB34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349" y="1297843"/>
            <a:ext cx="1055076" cy="159311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xmlns="" id="{6D387298-ED1B-4105-913B-883A726C61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349" y="1518462"/>
            <a:ext cx="1055076" cy="159311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xmlns="" id="{F120DF20-C9B1-476A-BCA3-2BF90B0436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415" y="1746476"/>
            <a:ext cx="1055076" cy="159311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xmlns="" id="{77F8C7B0-9190-4787-A13A-47C29B58A5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376" y="393050"/>
            <a:ext cx="1732725" cy="1431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xmlns="" id="{65AE591C-4202-4465-9600-505215364E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415" y="1998236"/>
            <a:ext cx="1055076" cy="15931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xmlns="" id="{F4D06E82-50BD-4CE6-8644-5D53299430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168" y="2225856"/>
            <a:ext cx="1055076" cy="159311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xmlns="" id="{395C0D6A-5500-45D1-B4A0-F015C17616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912" y="2468837"/>
            <a:ext cx="1055076" cy="159311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xmlns="" id="{58E45A82-BFC0-4E56-A55C-7AC2E84C64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912" y="2666889"/>
            <a:ext cx="1055076" cy="159311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A407D10-19E2-4660-B86F-57410DDDC97E}"/>
              </a:ext>
            </a:extLst>
          </p:cNvPr>
          <p:cNvSpPr/>
          <p:nvPr/>
        </p:nvSpPr>
        <p:spPr>
          <a:xfrm>
            <a:off x="4320199" y="2200220"/>
            <a:ext cx="403442" cy="2509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Adobe 繁黑體 Std B" panose="020B0700000000000000" pitchFamily="34" charset="-120"/>
            </a:endParaRPr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xmlns="" id="{73E3CE52-E311-43D3-8FAA-37AAF44AF36D}"/>
              </a:ext>
            </a:extLst>
          </p:cNvPr>
          <p:cNvCxnSpPr>
            <a:cxnSpLocks/>
          </p:cNvCxnSpPr>
          <p:nvPr/>
        </p:nvCxnSpPr>
        <p:spPr>
          <a:xfrm>
            <a:off x="4448727" y="2482915"/>
            <a:ext cx="142167" cy="3566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xmlns="" id="{E1F76113-3F0A-48C2-9E51-1031284BAA11}"/>
              </a:ext>
            </a:extLst>
          </p:cNvPr>
          <p:cNvSpPr txBox="1"/>
          <p:nvPr/>
        </p:nvSpPr>
        <p:spPr>
          <a:xfrm>
            <a:off x="4983806" y="2539416"/>
            <a:ext cx="8763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400" b="1">
                <a:solidFill>
                  <a:srgbClr val="602E04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dirty="0"/>
              <a:t>練習題</a:t>
            </a:r>
            <a:endParaRPr lang="en-US" altLang="zh-TW" dirty="0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xmlns="" id="{74951C98-60E0-4CDE-89AF-3F2764FC87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825" y="4264806"/>
            <a:ext cx="1055076" cy="15931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xmlns="" id="{52118670-FC79-4B4E-ABA7-F53F9728F0C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825" y="4478551"/>
            <a:ext cx="1055076" cy="159311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xmlns="" id="{06456147-CF53-497A-A33E-F9571C536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825" y="4711588"/>
            <a:ext cx="1055076" cy="159311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xmlns="" id="{6E941B7D-6B05-4881-93E7-0394698089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825" y="4938275"/>
            <a:ext cx="1055076" cy="159311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xmlns="" id="{707966F1-8FC6-42EE-BBDF-5CC87C39A2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2775" y="5168517"/>
            <a:ext cx="1055076" cy="159311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xmlns="" id="{FA02448C-6DB3-4DB0-8E09-26078A6610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764" y="5387540"/>
            <a:ext cx="1055076" cy="15931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xmlns="" id="{D0077A5F-3295-450C-9C18-40ED1654A0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764" y="5606563"/>
            <a:ext cx="1055076" cy="159311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xmlns="" id="{AFF581EF-9901-4F31-B021-3070370570D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764" y="5833383"/>
            <a:ext cx="1055076" cy="159311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xmlns="" id="{77675263-1874-48C7-A444-EB6FF577F8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764" y="6051935"/>
            <a:ext cx="1055076" cy="159311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xmlns="" id="{D62C80EE-0DFE-47CB-8079-E34F737243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764" y="6262769"/>
            <a:ext cx="1055076" cy="159311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xmlns="" id="{AB9F1F4A-E098-4102-85AF-978EC01084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764" y="6473603"/>
            <a:ext cx="1055076" cy="159311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xmlns="" id="{870C7E44-6480-499B-981D-D49A110D199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54" y="5857182"/>
            <a:ext cx="1055076" cy="159311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xmlns="" id="{73F4353E-608E-429B-9AC9-40BD870CF31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54" y="5662375"/>
            <a:ext cx="1055076" cy="159311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xmlns="" id="{3972FC8F-AC7A-492C-B62D-33009E85A5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54" y="5447252"/>
            <a:ext cx="1055076" cy="159311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xmlns="" id="{3770CE05-70E6-4206-A0A0-46C8282D32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54" y="5228229"/>
            <a:ext cx="1055076" cy="159311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xmlns="" id="{FC21BDC1-41BF-4F87-AE2D-A5355BC0BA8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9470" y="5009206"/>
            <a:ext cx="1055076" cy="159311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xmlns="" id="{157EE7CC-27F3-431B-A8F7-EA903AAEA5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54" y="4790183"/>
            <a:ext cx="1055076" cy="159311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xmlns="" id="{AB905689-072A-4AE0-81EC-36B09E6CD8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54" y="4567714"/>
            <a:ext cx="1055076" cy="159311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xmlns="" id="{8434EEDB-C397-443C-A5B7-41C85FCD609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825" y="4352137"/>
            <a:ext cx="1055076" cy="159311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xmlns="" id="{3D8066B8-782E-4E86-8458-1EA788AC41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54" y="4139603"/>
            <a:ext cx="1055076" cy="159311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xmlns="" id="{12F2F798-A8D1-4E37-8945-47703FD569F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54" y="3924328"/>
            <a:ext cx="1055076" cy="15931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xmlns="" id="{24A7B383-2F23-41AC-8040-30B26B9670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654" y="3708751"/>
            <a:ext cx="1055076" cy="159311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xmlns="" id="{684E8C70-6DB2-43D9-8478-2D4168715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55" y="3370791"/>
            <a:ext cx="1055076" cy="159311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xmlns="" id="{53F6E5B7-92C8-49A9-B43D-972E6DDC12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55" y="3148026"/>
            <a:ext cx="1055076" cy="159311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xmlns="" id="{627C3BB4-95E9-499D-9372-E6F6DCE530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55" y="2933971"/>
            <a:ext cx="1055076" cy="159311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xmlns="" id="{09A99FD1-CDB2-4980-AE5E-EFC345C7C6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55" y="2703122"/>
            <a:ext cx="1055076" cy="159311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xmlns="" id="{E30A78E7-03CF-4972-9A23-5E5CBB99C26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55" y="2478168"/>
            <a:ext cx="1055076" cy="159311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xmlns="" id="{762E3CCD-AF80-4E38-85E3-1B5DA39EEB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55" y="2258664"/>
            <a:ext cx="1055076" cy="159311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xmlns="" id="{3D2A2678-5CC1-4CB5-B793-535D3E9E9F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55" y="2046053"/>
            <a:ext cx="1055076" cy="159311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xmlns="" id="{06B84F8C-C611-43EE-8459-AD2FE075E0B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55" y="1815204"/>
            <a:ext cx="1055076" cy="159311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xmlns="" id="{BE7B0DD2-2B98-431A-80B9-9EF4282A17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55" y="1588286"/>
            <a:ext cx="1055076" cy="159311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xmlns="" id="{D62A35BA-391F-4AD0-AE9E-766A026286F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29120" y="5076246"/>
            <a:ext cx="1612603" cy="1160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5" name="文字方塊 74">
            <a:extLst>
              <a:ext uri="{FF2B5EF4-FFF2-40B4-BE49-F238E27FC236}">
                <a16:creationId xmlns:a16="http://schemas.microsoft.com/office/drawing/2014/main" xmlns="" id="{CAF12D88-BA34-4AEA-AF26-9F84A263EA71}"/>
              </a:ext>
            </a:extLst>
          </p:cNvPr>
          <p:cNvSpPr txBox="1"/>
          <p:nvPr/>
        </p:nvSpPr>
        <p:spPr>
          <a:xfrm>
            <a:off x="5173888" y="4812353"/>
            <a:ext cx="10985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400" b="1">
                <a:solidFill>
                  <a:srgbClr val="602E04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dirty="0"/>
              <a:t>動態評量</a:t>
            </a:r>
            <a:endParaRPr lang="en-US" altLang="zh-TW" dirty="0"/>
          </a:p>
        </p:txBody>
      </p: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xmlns="" id="{9CCA5043-BF53-4BE4-88E1-8FF0393D05F9}"/>
              </a:ext>
            </a:extLst>
          </p:cNvPr>
          <p:cNvCxnSpPr>
            <a:cxnSpLocks/>
            <a:stCxn id="77" idx="3"/>
            <a:endCxn id="74" idx="0"/>
          </p:cNvCxnSpPr>
          <p:nvPr/>
        </p:nvCxnSpPr>
        <p:spPr>
          <a:xfrm>
            <a:off x="5076939" y="4764899"/>
            <a:ext cx="158483" cy="3113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xmlns="" id="{5DA41125-6044-4C80-A705-38642A2445C3}"/>
              </a:ext>
            </a:extLst>
          </p:cNvPr>
          <p:cNvSpPr/>
          <p:nvPr/>
        </p:nvSpPr>
        <p:spPr>
          <a:xfrm>
            <a:off x="4709875" y="4672223"/>
            <a:ext cx="367064" cy="1853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60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9DDE63B5-4357-4914-8ED9-E952F1D198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1"/>
            <a:ext cx="486079" cy="181838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112</a:t>
            </a:fld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xmlns="" id="{D408B1CB-6324-414F-AC56-2DACBE553A78}"/>
              </a:ext>
            </a:extLst>
          </p:cNvPr>
          <p:cNvSpPr txBox="1">
            <a:spLocks/>
          </p:cNvSpPr>
          <p:nvPr/>
        </p:nvSpPr>
        <p:spPr>
          <a:xfrm>
            <a:off x="487240" y="183775"/>
            <a:ext cx="8280400" cy="107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提供個人化學習路徑</a:t>
            </a: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xmlns="" id="{96252B45-F35D-4B1C-B284-56C7A34BF5E0}"/>
              </a:ext>
            </a:extLst>
          </p:cNvPr>
          <p:cNvSpPr txBox="1">
            <a:spLocks/>
          </p:cNvSpPr>
          <p:nvPr/>
        </p:nvSpPr>
        <p:spPr>
          <a:xfrm>
            <a:off x="8196087" y="6057640"/>
            <a:ext cx="425982" cy="231141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US" altLang="zh-TW" smtClean="0"/>
              <a:pPr/>
              <a:t>112</a:t>
            </a:fld>
            <a:endParaRPr lang="zh-TW" altLang="en-US" dirty="0"/>
          </a:p>
        </p:txBody>
      </p:sp>
      <p:sp>
        <p:nvSpPr>
          <p:cNvPr id="7" name="文字版面配置區 2">
            <a:extLst>
              <a:ext uri="{FF2B5EF4-FFF2-40B4-BE49-F238E27FC236}">
                <a16:creationId xmlns:a16="http://schemas.microsoft.com/office/drawing/2014/main" xmlns="" id="{4E6DF63B-CEEF-4CC9-A8E1-0EADCAA2B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89" y="1766683"/>
            <a:ext cx="7543802" cy="4023360"/>
          </a:xfrm>
        </p:spPr>
        <p:txBody>
          <a:bodyPr/>
          <a:lstStyle/>
          <a:p>
            <a:endParaRPr lang="zh-TW" altLang="en-US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D27CDC65-160E-42A0-851E-A4C7B1B3E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" y="1254068"/>
            <a:ext cx="4554000" cy="503873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C35907C4-74E1-4D6A-9131-8C9A0D455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536" y="1243951"/>
            <a:ext cx="4523464" cy="5048588"/>
          </a:xfrm>
          <a:prstGeom prst="rect">
            <a:avLst/>
          </a:prstGeom>
        </p:spPr>
      </p:pic>
      <p:sp>
        <p:nvSpPr>
          <p:cNvPr id="10" name="語音泡泡: 圓角矩形 1">
            <a:extLst>
              <a:ext uri="{FF2B5EF4-FFF2-40B4-BE49-F238E27FC236}">
                <a16:creationId xmlns:a16="http://schemas.microsoft.com/office/drawing/2014/main" xmlns="" id="{E8ABD7DE-C991-4B3A-A16B-219A42BF2B46}"/>
              </a:ext>
            </a:extLst>
          </p:cNvPr>
          <p:cNvSpPr/>
          <p:nvPr/>
        </p:nvSpPr>
        <p:spPr>
          <a:xfrm>
            <a:off x="928048" y="1490452"/>
            <a:ext cx="531224" cy="207046"/>
          </a:xfrm>
          <a:prstGeom prst="wedgeRoundRectCallout">
            <a:avLst>
              <a:gd name="adj1" fmla="val 84651"/>
              <a:gd name="adj2" fmla="val 3510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5-n-12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語音泡泡: 圓角矩形 10">
            <a:extLst>
              <a:ext uri="{FF2B5EF4-FFF2-40B4-BE49-F238E27FC236}">
                <a16:creationId xmlns:a16="http://schemas.microsoft.com/office/drawing/2014/main" xmlns="" id="{A924BCBF-E9C4-4ACE-88CE-A167010AC0E8}"/>
              </a:ext>
            </a:extLst>
          </p:cNvPr>
          <p:cNvSpPr/>
          <p:nvPr/>
        </p:nvSpPr>
        <p:spPr>
          <a:xfrm>
            <a:off x="3074711" y="1825731"/>
            <a:ext cx="531224" cy="207046"/>
          </a:xfrm>
          <a:prstGeom prst="wedgeRoundRectCallout">
            <a:avLst>
              <a:gd name="adj1" fmla="val 7602"/>
              <a:gd name="adj2" fmla="val 20755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5-n-01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xmlns="" id="{30C8AD84-F877-4FB0-BD9C-907B176311ED}"/>
              </a:ext>
            </a:extLst>
          </p:cNvPr>
          <p:cNvSpPr/>
          <p:nvPr/>
        </p:nvSpPr>
        <p:spPr>
          <a:xfrm>
            <a:off x="3915088" y="2822862"/>
            <a:ext cx="531224" cy="207046"/>
          </a:xfrm>
          <a:prstGeom prst="wedgeRoundRectCallout">
            <a:avLst>
              <a:gd name="adj1" fmla="val 9241"/>
              <a:gd name="adj2" fmla="val 14446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4-n-03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xmlns="" id="{113AA125-2582-4FBD-B439-D2BEF253C9B3}"/>
              </a:ext>
            </a:extLst>
          </p:cNvPr>
          <p:cNvSpPr/>
          <p:nvPr/>
        </p:nvSpPr>
        <p:spPr>
          <a:xfrm flipH="1">
            <a:off x="3754616" y="4051921"/>
            <a:ext cx="509217" cy="175845"/>
          </a:xfrm>
          <a:prstGeom prst="wedgeRoundRectCallout">
            <a:avLst>
              <a:gd name="adj1" fmla="val -45361"/>
              <a:gd name="adj2" fmla="val 10046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3-n-04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xmlns="" id="{392AF798-5817-4540-A8EB-ADC32F39B181}"/>
              </a:ext>
            </a:extLst>
          </p:cNvPr>
          <p:cNvSpPr/>
          <p:nvPr/>
        </p:nvSpPr>
        <p:spPr>
          <a:xfrm>
            <a:off x="3478000" y="5091445"/>
            <a:ext cx="531224" cy="207046"/>
          </a:xfrm>
          <a:prstGeom prst="wedgeRoundRectCallout">
            <a:avLst>
              <a:gd name="adj1" fmla="val 63340"/>
              <a:gd name="adj2" fmla="val -3008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2-n-08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xmlns="" id="{D5E2FEFC-F9B8-4597-B9A3-3F55BC89FDE6}"/>
              </a:ext>
            </a:extLst>
          </p:cNvPr>
          <p:cNvSpPr/>
          <p:nvPr/>
        </p:nvSpPr>
        <p:spPr>
          <a:xfrm>
            <a:off x="3340323" y="5648372"/>
            <a:ext cx="531224" cy="207046"/>
          </a:xfrm>
          <a:prstGeom prst="wedgeRoundRectCallout">
            <a:avLst>
              <a:gd name="adj1" fmla="val 63340"/>
              <a:gd name="adj2" fmla="val -3008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2-n-06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語音泡泡: 圓角矩形 15">
            <a:extLst>
              <a:ext uri="{FF2B5EF4-FFF2-40B4-BE49-F238E27FC236}">
                <a16:creationId xmlns:a16="http://schemas.microsoft.com/office/drawing/2014/main" xmlns="" id="{5095A6D6-3E17-43AE-84FA-E207085FA381}"/>
              </a:ext>
            </a:extLst>
          </p:cNvPr>
          <p:cNvSpPr/>
          <p:nvPr/>
        </p:nvSpPr>
        <p:spPr>
          <a:xfrm>
            <a:off x="5595607" y="1490452"/>
            <a:ext cx="531224" cy="207046"/>
          </a:xfrm>
          <a:prstGeom prst="wedgeRoundRectCallout">
            <a:avLst>
              <a:gd name="adj1" fmla="val 87930"/>
              <a:gd name="adj2" fmla="val 5403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5-n-12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語音泡泡: 圓角矩形 16">
            <a:extLst>
              <a:ext uri="{FF2B5EF4-FFF2-40B4-BE49-F238E27FC236}">
                <a16:creationId xmlns:a16="http://schemas.microsoft.com/office/drawing/2014/main" xmlns="" id="{78577D4A-BB7D-46FF-80D2-7B311DC7D172}"/>
              </a:ext>
            </a:extLst>
          </p:cNvPr>
          <p:cNvSpPr/>
          <p:nvPr/>
        </p:nvSpPr>
        <p:spPr>
          <a:xfrm>
            <a:off x="5329995" y="2045836"/>
            <a:ext cx="531224" cy="207046"/>
          </a:xfrm>
          <a:prstGeom prst="wedgeRoundRectCallout">
            <a:avLst>
              <a:gd name="adj1" fmla="val 118258"/>
              <a:gd name="adj2" fmla="val 987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5-n-02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語音泡泡: 圓角矩形 17">
            <a:extLst>
              <a:ext uri="{FF2B5EF4-FFF2-40B4-BE49-F238E27FC236}">
                <a16:creationId xmlns:a16="http://schemas.microsoft.com/office/drawing/2014/main" xmlns="" id="{1753B0EA-A1F7-4C7D-903F-DA325BF848DA}"/>
              </a:ext>
            </a:extLst>
          </p:cNvPr>
          <p:cNvSpPr/>
          <p:nvPr/>
        </p:nvSpPr>
        <p:spPr>
          <a:xfrm>
            <a:off x="6714773" y="2143036"/>
            <a:ext cx="531224" cy="207046"/>
          </a:xfrm>
          <a:prstGeom prst="wedgeRoundRectCallout">
            <a:avLst>
              <a:gd name="adj1" fmla="val -90758"/>
              <a:gd name="adj2" fmla="val -128931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5-n-03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語音泡泡: 圓角矩形 18">
            <a:extLst>
              <a:ext uri="{FF2B5EF4-FFF2-40B4-BE49-F238E27FC236}">
                <a16:creationId xmlns:a16="http://schemas.microsoft.com/office/drawing/2014/main" xmlns="" id="{3C8C4674-FD73-45EF-BB06-C49D18825A6A}"/>
              </a:ext>
            </a:extLst>
          </p:cNvPr>
          <p:cNvSpPr/>
          <p:nvPr/>
        </p:nvSpPr>
        <p:spPr>
          <a:xfrm>
            <a:off x="7647973" y="1838790"/>
            <a:ext cx="531224" cy="207046"/>
          </a:xfrm>
          <a:prstGeom prst="wedgeRoundRectCallout">
            <a:avLst>
              <a:gd name="adj1" fmla="val 13340"/>
              <a:gd name="adj2" fmla="val 21386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5-n-01</a:t>
            </a:r>
            <a:endParaRPr lang="zh-TW" altLang="en-US" sz="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0205FA4B-357E-4839-A483-F384ADE56E33}"/>
              </a:ext>
            </a:extLst>
          </p:cNvPr>
          <p:cNvSpPr txBox="1"/>
          <p:nvPr/>
        </p:nvSpPr>
        <p:spPr>
          <a:xfrm>
            <a:off x="1381054" y="854113"/>
            <a:ext cx="971917" cy="400110"/>
          </a:xfrm>
          <a:prstGeom prst="rect">
            <a:avLst/>
          </a:prstGeom>
          <a:solidFill>
            <a:srgbClr val="FFFF00"/>
          </a:solidFill>
          <a:effectLst>
            <a:reflection blurRad="76200" stA="45000" endPos="65000" dist="7112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D9890176-25DF-4F44-9FBE-0A3C1221C703}"/>
              </a:ext>
            </a:extLst>
          </p:cNvPr>
          <p:cNvSpPr txBox="1"/>
          <p:nvPr/>
        </p:nvSpPr>
        <p:spPr>
          <a:xfrm>
            <a:off x="6494426" y="843841"/>
            <a:ext cx="971917" cy="400110"/>
          </a:xfrm>
          <a:prstGeom prst="rect">
            <a:avLst/>
          </a:prstGeom>
          <a:solidFill>
            <a:srgbClr val="FFFF00"/>
          </a:solidFill>
          <a:effectLst>
            <a:reflection blurRad="76200" stA="45000" endPos="65000" dist="7112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25757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674" y="2233245"/>
            <a:ext cx="8174520" cy="335866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548005" y="6492875"/>
            <a:ext cx="4327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CE14D-C0F4-40F0-A0DA-ECDE06B4D2BF}" type="slidenum">
              <a:rPr lang="zh-TW" altLang="en-US" smtClean="0">
                <a:solidFill>
                  <a:schemeClr val="bg1"/>
                </a:solidFill>
              </a:rPr>
              <a:pPr/>
              <a:t>113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67654" y="952696"/>
            <a:ext cx="8280000" cy="64663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1.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監控班級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導師班、學扶班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總表。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2.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教師視個別補救進度情況，</a:t>
            </a:r>
            <a:r>
              <a:rPr lang="zh-TW" altLang="en-US" sz="1800" dirty="0"/>
              <a:t>指派</a:t>
            </a:r>
            <a:r>
              <a:rPr lang="en-US" altLang="zh-TW" sz="1800" dirty="0"/>
              <a:t>[</a:t>
            </a:r>
            <a:r>
              <a:rPr lang="zh-TW" altLang="en-US" sz="1800" dirty="0"/>
              <a:t>適性省題</a:t>
            </a:r>
            <a:r>
              <a:rPr lang="en-US" altLang="zh-TW" sz="1800" dirty="0"/>
              <a:t>]</a:t>
            </a:r>
            <a:r>
              <a:rPr lang="zh-TW" altLang="en-US" sz="1800" dirty="0"/>
              <a:t>作業給學生</a:t>
            </a:r>
            <a:r>
              <a:rPr lang="en-US" altLang="zh-TW" sz="1800" dirty="0">
                <a:sym typeface="Wingdings" panose="05000000000000000000" pitchFamily="2" charset="2"/>
              </a:rPr>
              <a:t></a:t>
            </a:r>
            <a:r>
              <a:rPr lang="zh-TW" altLang="en-US" sz="1800" dirty="0">
                <a:sym typeface="Wingdings" panose="05000000000000000000" pitchFamily="2" charset="2"/>
              </a:rPr>
              <a:t>進行下修測驗。</a:t>
            </a:r>
            <a:endParaRPr lang="zh-TW" altLang="en-US" sz="1800" dirty="0"/>
          </a:p>
        </p:txBody>
      </p:sp>
      <p:sp>
        <p:nvSpPr>
          <p:cNvPr id="10" name="矩形 9"/>
          <p:cNvSpPr/>
          <p:nvPr/>
        </p:nvSpPr>
        <p:spPr>
          <a:xfrm>
            <a:off x="5873263" y="3746392"/>
            <a:ext cx="756138" cy="491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24674" y="3746392"/>
            <a:ext cx="8280000" cy="491500"/>
          </a:xfrm>
          <a:prstGeom prst="rect">
            <a:avLst/>
          </a:prstGeom>
          <a:noFill/>
          <a:ln w="2222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57">
            <a:extLst>
              <a:ext uri="{FF2B5EF4-FFF2-40B4-BE49-F238E27FC236}">
                <a16:creationId xmlns:a16="http://schemas.microsoft.com/office/drawing/2014/main" xmlns="" id="{B24B0E00-8F24-4048-A7BF-4B5495D4C666}"/>
              </a:ext>
            </a:extLst>
          </p:cNvPr>
          <p:cNvSpPr/>
          <p:nvPr/>
        </p:nvSpPr>
        <p:spPr>
          <a:xfrm>
            <a:off x="4088423" y="5391759"/>
            <a:ext cx="1960685" cy="1327640"/>
          </a:xfrm>
          <a:prstGeom prst="wedgeRoundRectCallout">
            <a:avLst>
              <a:gd name="adj1" fmla="val 55354"/>
              <a:gd name="adj2" fmla="val -1276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未通過的能力指標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，派卷給學生進行補救。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圖說文字 57">
            <a:extLst>
              <a:ext uri="{FF2B5EF4-FFF2-40B4-BE49-F238E27FC236}">
                <a16:creationId xmlns:a16="http://schemas.microsoft.com/office/drawing/2014/main" xmlns="" id="{B24B0E00-8F24-4048-A7BF-4B5495D4C666}"/>
              </a:ext>
            </a:extLst>
          </p:cNvPr>
          <p:cNvSpPr/>
          <p:nvPr/>
        </p:nvSpPr>
        <p:spPr>
          <a:xfrm>
            <a:off x="295863" y="5396155"/>
            <a:ext cx="1960685" cy="1327640"/>
          </a:xfrm>
          <a:prstGeom prst="wedgeRoundRectCallout">
            <a:avLst>
              <a:gd name="adj1" fmla="val 12305"/>
              <a:gd name="adj2" fmla="val -14820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姓名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，出現個別學生學習扶助測驗總表，可追蹤補救進度。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xmlns="" id="{67EB6871-8EA4-4894-B7D0-E0A8A0F1BEB2}"/>
              </a:ext>
            </a:extLst>
          </p:cNvPr>
          <p:cNvSpPr txBox="1">
            <a:spLocks/>
          </p:cNvSpPr>
          <p:nvPr/>
        </p:nvSpPr>
        <p:spPr>
          <a:xfrm>
            <a:off x="2731317" y="79717"/>
            <a:ext cx="414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844082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6" baseline="0">
                <a:ln>
                  <a:noFill/>
                </a:ln>
                <a:solidFill>
                  <a:srgbClr val="40404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數學科學習扶助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教師</a:t>
            </a:r>
          </a:p>
        </p:txBody>
      </p:sp>
    </p:spTree>
    <p:extLst>
      <p:ext uri="{BB962C8B-B14F-4D97-AF65-F5344CB8AC3E}">
        <p14:creationId xmlns:p14="http://schemas.microsoft.com/office/powerpoint/2010/main" val="8532969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4675" y="875832"/>
            <a:ext cx="8280000" cy="75701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altLang="zh-TW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1.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選擇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[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學生名字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]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、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[</a:t>
            </a:r>
            <a:r>
              <a:rPr lang="zh-TW" altLang="en-US" sz="1800" dirty="0">
                <a:solidFill>
                  <a:srgbClr val="C00000"/>
                </a:solidFill>
              </a:rPr>
              <a:t>未通過、部分未通過的能力指標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]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，派送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[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診斷補救卷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]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。</a:t>
            </a: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zh-TW" sz="1800" dirty="0">
                <a:solidFill>
                  <a:schemeClr val="tx2">
                    <a:lumMod val="50000"/>
                  </a:schemeClr>
                </a:solidFill>
              </a:rPr>
              <a:t>2.</a:t>
            </a:r>
            <a:r>
              <a:rPr lang="zh-TW" altLang="en-US" sz="1800" dirty="0">
                <a:solidFill>
                  <a:schemeClr val="tx2">
                    <a:lumMod val="50000"/>
                  </a:schemeClr>
                </a:solidFill>
              </a:rPr>
              <a:t>編輯</a:t>
            </a:r>
            <a:r>
              <a:rPr lang="en-US" altLang="zh-TW" sz="1800" dirty="0"/>
              <a:t>[</a:t>
            </a:r>
            <a:r>
              <a:rPr lang="zh-TW" altLang="en-US" sz="1800" dirty="0"/>
              <a:t>任務名稱</a:t>
            </a:r>
            <a:r>
              <a:rPr lang="en-US" altLang="zh-TW" sz="1800" dirty="0"/>
              <a:t>]</a:t>
            </a:r>
            <a:r>
              <a:rPr lang="en-US" altLang="zh-TW" sz="1800" dirty="0">
                <a:sym typeface="Wingdings" panose="05000000000000000000" pitchFamily="2" charset="2"/>
              </a:rPr>
              <a:t></a:t>
            </a:r>
            <a:r>
              <a:rPr lang="zh-TW" altLang="en-US" sz="1800" dirty="0">
                <a:sym typeface="Wingdings" panose="05000000000000000000" pitchFamily="2" charset="2"/>
              </a:rPr>
              <a:t>派送</a:t>
            </a:r>
            <a:r>
              <a:rPr lang="en-US" altLang="zh-TW" sz="1800" dirty="0">
                <a:sym typeface="Wingdings" panose="05000000000000000000" pitchFamily="2" charset="2"/>
              </a:rPr>
              <a:t>[</a:t>
            </a:r>
            <a:r>
              <a:rPr lang="zh-TW" altLang="en-US" sz="1800" dirty="0">
                <a:sym typeface="Wingdings" panose="05000000000000000000" pitchFamily="2" charset="2"/>
              </a:rPr>
              <a:t>診斷補救卷</a:t>
            </a:r>
            <a:r>
              <a:rPr lang="en-US" altLang="zh-TW" sz="1800" dirty="0">
                <a:sym typeface="Wingdings" panose="05000000000000000000" pitchFamily="2" charset="2"/>
              </a:rPr>
              <a:t>]</a:t>
            </a:r>
            <a:r>
              <a:rPr lang="zh-TW" altLang="en-US" sz="1800" dirty="0">
                <a:sym typeface="Wingdings" panose="05000000000000000000" pitchFamily="2" charset="2"/>
              </a:rPr>
              <a:t>給個別學生。</a:t>
            </a:r>
            <a:r>
              <a:rPr lang="en-US" altLang="zh-TW" sz="1800" dirty="0">
                <a:sym typeface="Wingdings" panose="05000000000000000000" pitchFamily="2" charset="2"/>
              </a:rPr>
              <a:t/>
            </a:r>
            <a:br>
              <a:rPr lang="en-US" altLang="zh-TW" sz="1800" dirty="0">
                <a:sym typeface="Wingdings" panose="05000000000000000000" pitchFamily="2" charset="2"/>
              </a:rPr>
            </a:br>
            <a:r>
              <a:rPr lang="en-US" altLang="zh-TW" sz="1800" dirty="0">
                <a:sym typeface="Wingdings" panose="05000000000000000000" pitchFamily="2" charset="2"/>
              </a:rPr>
              <a:t>3.</a:t>
            </a:r>
            <a:r>
              <a:rPr lang="zh-TW" altLang="en-US" sz="1800" dirty="0">
                <a:sym typeface="Wingdings" panose="05000000000000000000" pitchFamily="2" charset="2"/>
              </a:rPr>
              <a:t>請學生到</a:t>
            </a:r>
            <a:r>
              <a:rPr lang="en-US" altLang="zh-TW" sz="1800" dirty="0">
                <a:sym typeface="Wingdings" panose="05000000000000000000" pitchFamily="2" charset="2"/>
              </a:rPr>
              <a:t>[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我的任務</a:t>
            </a:r>
            <a:r>
              <a:rPr lang="en-US" altLang="zh-TW" sz="1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/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教師指派</a:t>
            </a:r>
            <a:r>
              <a:rPr lang="en-US" altLang="zh-TW" sz="1800" dirty="0">
                <a:sym typeface="Wingdings" panose="05000000000000000000" pitchFamily="2" charset="2"/>
              </a:rPr>
              <a:t>]</a:t>
            </a:r>
            <a:r>
              <a:rPr lang="zh-TW" altLang="en-US" sz="1800" dirty="0">
                <a:sym typeface="Wingdings" panose="05000000000000000000" pitchFamily="2" charset="2"/>
              </a:rPr>
              <a:t>收任務。</a:t>
            </a:r>
            <a:endParaRPr lang="zh-TW" altLang="en-US" sz="1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548005" y="6492875"/>
            <a:ext cx="4327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CE14D-C0F4-40F0-A0DA-ECDE06B4D2BF}" type="slidenum">
              <a:rPr lang="zh-TW" altLang="en-US" smtClean="0">
                <a:solidFill>
                  <a:schemeClr val="bg1"/>
                </a:solidFill>
              </a:rPr>
              <a:pPr/>
              <a:t>114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2179895"/>
            <a:ext cx="8112034" cy="41148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570938" y="3954612"/>
            <a:ext cx="1243099" cy="5470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7695512" y="3954612"/>
            <a:ext cx="709934" cy="5118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349419" y="3954613"/>
            <a:ext cx="560835" cy="5470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圖說文字 57">
            <a:extLst>
              <a:ext uri="{FF2B5EF4-FFF2-40B4-BE49-F238E27FC236}">
                <a16:creationId xmlns:a16="http://schemas.microsoft.com/office/drawing/2014/main" xmlns="" id="{B24B0E00-8F24-4048-A7BF-4B5495D4C666}"/>
              </a:ext>
            </a:extLst>
          </p:cNvPr>
          <p:cNvSpPr/>
          <p:nvPr/>
        </p:nvSpPr>
        <p:spPr>
          <a:xfrm>
            <a:off x="5163327" y="4913571"/>
            <a:ext cx="2782188" cy="1327640"/>
          </a:xfrm>
          <a:prstGeom prst="wedgeRoundRectCallout">
            <a:avLst>
              <a:gd name="adj1" fmla="val -12807"/>
              <a:gd name="adj2" fmla="val -806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未通過的能力指標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，點選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年段補救卷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給學生進行補救。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40023" y="3954614"/>
            <a:ext cx="6964652" cy="547047"/>
          </a:xfrm>
          <a:prstGeom prst="rect">
            <a:avLst/>
          </a:prstGeom>
          <a:noFill/>
          <a:ln w="2222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圖說文字 57">
            <a:extLst>
              <a:ext uri="{FF2B5EF4-FFF2-40B4-BE49-F238E27FC236}">
                <a16:creationId xmlns:a16="http://schemas.microsoft.com/office/drawing/2014/main" xmlns="" id="{B24B0E00-8F24-4048-A7BF-4B5495D4C666}"/>
              </a:ext>
            </a:extLst>
          </p:cNvPr>
          <p:cNvSpPr/>
          <p:nvPr/>
        </p:nvSpPr>
        <p:spPr>
          <a:xfrm>
            <a:off x="192400" y="4501662"/>
            <a:ext cx="1736791" cy="1696914"/>
          </a:xfrm>
          <a:prstGeom prst="wedgeRoundRectCallout">
            <a:avLst>
              <a:gd name="adj1" fmla="val 80403"/>
              <a:gd name="adj2" fmla="val -683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姓名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，出現個別學生學習扶助測驗總表，可追蹤補救進度。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xmlns="" id="{ECDA9237-1853-4ECB-B60E-B817697B6948}"/>
              </a:ext>
            </a:extLst>
          </p:cNvPr>
          <p:cNvSpPr txBox="1">
            <a:spLocks/>
          </p:cNvSpPr>
          <p:nvPr/>
        </p:nvSpPr>
        <p:spPr>
          <a:xfrm>
            <a:off x="2910254" y="68727"/>
            <a:ext cx="4211021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844082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6" baseline="0">
                <a:ln>
                  <a:noFill/>
                </a:ln>
                <a:solidFill>
                  <a:srgbClr val="40404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國語文學習扶助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教師</a:t>
            </a:r>
          </a:p>
        </p:txBody>
      </p:sp>
      <p:sp>
        <p:nvSpPr>
          <p:cNvPr id="12" name="矩形圖說文字 57">
            <a:extLst>
              <a:ext uri="{FF2B5EF4-FFF2-40B4-BE49-F238E27FC236}">
                <a16:creationId xmlns:a16="http://schemas.microsoft.com/office/drawing/2014/main" xmlns="" id="{4234DE30-C974-489D-AA99-715C0D7CFBCD}"/>
              </a:ext>
            </a:extLst>
          </p:cNvPr>
          <p:cNvSpPr/>
          <p:nvPr/>
        </p:nvSpPr>
        <p:spPr>
          <a:xfrm>
            <a:off x="6870318" y="2819086"/>
            <a:ext cx="2150393" cy="757017"/>
          </a:xfrm>
          <a:prstGeom prst="wedgeRoundRectCallout">
            <a:avLst>
              <a:gd name="adj1" fmla="val 9019"/>
              <a:gd name="adj2" fmla="val 12696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點選，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進入填寫指派任務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27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62851" y="6492875"/>
            <a:ext cx="7178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CE14D-C0F4-40F0-A0DA-ECDE06B4D2BF}" type="slidenum">
              <a:rPr lang="zh-TW" altLang="en-US" smtClean="0">
                <a:solidFill>
                  <a:schemeClr val="bg1"/>
                </a:solidFill>
              </a:rPr>
              <a:pPr/>
              <a:t>115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960" y="1669175"/>
            <a:ext cx="6287841" cy="2243401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00712" y="609551"/>
            <a:ext cx="8280000" cy="646639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altLang="zh-TW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zh-TW" sz="1800" dirty="0">
                <a:solidFill>
                  <a:schemeClr val="tx1"/>
                </a:solidFill>
              </a:rPr>
              <a:t>1.</a:t>
            </a:r>
            <a:r>
              <a:rPr lang="zh-TW" altLang="en-US" sz="1800" dirty="0">
                <a:solidFill>
                  <a:schemeClr val="tx1"/>
                </a:solidFill>
              </a:rPr>
              <a:t>進入</a:t>
            </a:r>
            <a:r>
              <a:rPr lang="en-US" altLang="zh-TW" sz="1800" dirty="0">
                <a:solidFill>
                  <a:schemeClr val="tx1"/>
                </a:solidFill>
              </a:rPr>
              <a:t>[</a:t>
            </a:r>
            <a:r>
              <a:rPr lang="zh-TW" altLang="en-US" sz="1800" dirty="0">
                <a:solidFill>
                  <a:schemeClr val="tx1"/>
                </a:solidFill>
              </a:rPr>
              <a:t>我的任務</a:t>
            </a:r>
            <a:r>
              <a:rPr lang="en-US" altLang="zh-TW" sz="1800" dirty="0">
                <a:solidFill>
                  <a:schemeClr val="tx1"/>
                </a:solidFill>
              </a:rPr>
              <a:t>]</a:t>
            </a:r>
            <a:r>
              <a:rPr lang="en-US" altLang="zh-TW" sz="1800" dirty="0">
                <a:solidFill>
                  <a:schemeClr val="tx1"/>
                </a:solidFill>
                <a:sym typeface="Wingdings" panose="05000000000000000000" pitchFamily="2" charset="2"/>
              </a:rPr>
              <a:t>[</a:t>
            </a:r>
            <a:r>
              <a:rPr lang="zh-TW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教師指派的任務</a:t>
            </a:r>
            <a:r>
              <a:rPr lang="en-US" altLang="zh-TW" sz="1800" dirty="0">
                <a:solidFill>
                  <a:schemeClr val="tx1"/>
                </a:solidFill>
              </a:rPr>
              <a:t>]</a:t>
            </a:r>
            <a:r>
              <a:rPr lang="en-US" altLang="zh-TW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zh-TW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點選</a:t>
            </a:r>
            <a:r>
              <a:rPr lang="en-US" altLang="zh-TW" sz="1800" dirty="0">
                <a:solidFill>
                  <a:schemeClr val="tx1"/>
                </a:solidFill>
              </a:rPr>
              <a:t>[</a:t>
            </a:r>
            <a:r>
              <a:rPr lang="zh-TW" altLang="en-US" sz="1800" dirty="0">
                <a:solidFill>
                  <a:schemeClr val="tx1"/>
                </a:solidFill>
              </a:rPr>
              <a:t>診斷補救卷</a:t>
            </a:r>
            <a:r>
              <a:rPr lang="en-US" altLang="zh-TW" sz="1800" dirty="0">
                <a:solidFill>
                  <a:schemeClr val="tx1"/>
                </a:solidFill>
              </a:rPr>
              <a:t>]</a:t>
            </a:r>
            <a:r>
              <a:rPr lang="zh-TW" altLang="en-US" sz="1800" dirty="0">
                <a:solidFill>
                  <a:schemeClr val="tx1"/>
                </a:solidFill>
              </a:rPr>
              <a:t>。</a:t>
            </a:r>
            <a:r>
              <a:rPr lang="en-US" altLang="zh-TW" sz="1800" dirty="0">
                <a:solidFill>
                  <a:schemeClr val="tx1"/>
                </a:solidFill>
              </a:rPr>
              <a:t/>
            </a:r>
            <a:br>
              <a:rPr lang="en-US" altLang="zh-TW" sz="1800" dirty="0">
                <a:solidFill>
                  <a:schemeClr val="tx1"/>
                </a:solidFill>
              </a:rPr>
            </a:br>
            <a:r>
              <a:rPr lang="en-US" altLang="zh-TW" sz="1800" dirty="0">
                <a:solidFill>
                  <a:schemeClr val="tx1"/>
                </a:solidFill>
              </a:rPr>
              <a:t>2.</a:t>
            </a:r>
            <a:r>
              <a:rPr lang="zh-TW" altLang="en-US" sz="1800" dirty="0">
                <a:solidFill>
                  <a:schemeClr val="tx1"/>
                </a:solidFill>
              </a:rPr>
              <a:t>進行</a:t>
            </a:r>
            <a:r>
              <a:rPr lang="zh-TW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診斷</a:t>
            </a:r>
            <a:r>
              <a:rPr lang="en-US" altLang="zh-TW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zh-TW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找導自己的學習弱點</a:t>
            </a:r>
            <a:r>
              <a:rPr lang="en-US" altLang="zh-TW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zh-TW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精準補救扶助。</a:t>
            </a:r>
            <a:endParaRPr lang="zh-TW" altLang="en-US" sz="1800" dirty="0">
              <a:solidFill>
                <a:schemeClr val="tx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960" y="4082422"/>
            <a:ext cx="6341790" cy="241045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06326" y="3141784"/>
            <a:ext cx="6049108" cy="366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6529296" y="1669175"/>
            <a:ext cx="2363434" cy="3961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TW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從</a:t>
            </a:r>
            <a:r>
              <a:rPr lang="en-US" altLang="zh-TW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我的任務</a:t>
            </a:r>
            <a:r>
              <a:rPr lang="en-US" altLang="zh-TW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找補救卷</a:t>
            </a:r>
            <a:endParaRPr lang="en-US" altLang="zh-TW" sz="15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6031523" y="4037174"/>
            <a:ext cx="2516482" cy="742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TW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診斷結束，利用</a:t>
            </a:r>
            <a:r>
              <a:rPr lang="en-US" altLang="zh-TW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診斷報表</a:t>
            </a:r>
            <a:r>
              <a:rPr lang="en-US" altLang="zh-TW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15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進行知識節點的補救</a:t>
            </a:r>
            <a:endParaRPr lang="en-US" altLang="zh-TW" sz="15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xmlns="" id="{DE301888-A51D-4506-97E7-373989F58B1B}"/>
              </a:ext>
            </a:extLst>
          </p:cNvPr>
          <p:cNvSpPr txBox="1">
            <a:spLocks/>
          </p:cNvSpPr>
          <p:nvPr/>
        </p:nvSpPr>
        <p:spPr>
          <a:xfrm>
            <a:off x="2615906" y="5125"/>
            <a:ext cx="828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844082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46" baseline="0">
                <a:ln>
                  <a:noFill/>
                </a:ln>
                <a:solidFill>
                  <a:srgbClr val="40404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國語文學習扶助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學生</a:t>
            </a:r>
          </a:p>
        </p:txBody>
      </p:sp>
    </p:spTree>
    <p:extLst>
      <p:ext uri="{BB962C8B-B14F-4D97-AF65-F5344CB8AC3E}">
        <p14:creationId xmlns:p14="http://schemas.microsoft.com/office/powerpoint/2010/main" val="117792568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163099" y="6467303"/>
            <a:ext cx="817614" cy="39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CE14D-C0F4-40F0-A0DA-ECDE06B4D2BF}" type="slidenum">
              <a:rPr lang="zh-TW" altLang="en-US" smtClean="0">
                <a:solidFill>
                  <a:schemeClr val="bg1"/>
                </a:solidFill>
              </a:rPr>
              <a:pPr/>
              <a:t>116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3874883" y="1780690"/>
            <a:ext cx="5269117" cy="44564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數學：每周約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1-2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個能力指標。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國語文：每周約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張補救卷。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學生須準備補救用的筆記本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依據每次進度，記下學習日期、補救能力指標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知識節點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及解題紀錄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教師隨時觀看學生</a:t>
            </a:r>
            <a:r>
              <a:rPr lang="zh-TW" altLang="en-US" sz="24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科技化評量結果之因材網的診斷及學習報表變化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，並</a:t>
            </a:r>
            <a:r>
              <a:rPr lang="zh-TW" altLang="en-US" sz="24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檢閱筆記本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，協助有效學習。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EB2E7394-33DF-48AB-BB24-146E94F4C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66" y="2469047"/>
            <a:ext cx="3466802" cy="2600102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xmlns="" id="{9AA7DB7E-F4F3-473E-9694-27C54E9DF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038" y="523180"/>
            <a:ext cx="8229600" cy="668338"/>
          </a:xfrm>
          <a:noFill/>
        </p:spPr>
        <p:txBody>
          <a:bodyPr/>
          <a:lstStyle/>
          <a:p>
            <a:pPr algn="ctr" eaLnBrk="1" hangingPunct="1"/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</a:rPr>
              <a:t>因材網</a:t>
            </a:r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</a:rPr>
              <a:t>學習扶助教學注意事項</a:t>
            </a:r>
          </a:p>
        </p:txBody>
      </p:sp>
    </p:spTree>
    <p:extLst>
      <p:ext uri="{BB962C8B-B14F-4D97-AF65-F5344CB8AC3E}">
        <p14:creationId xmlns:p14="http://schemas.microsoft.com/office/powerpoint/2010/main" val="37015102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F4081EE-B1C5-4B95-BB5B-278FEB8E24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77438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117</a:t>
            </a:fld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57B2ACF9-A53A-4994-A314-DC4114E7A1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613" y="114332"/>
            <a:ext cx="4213264" cy="618849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AA098177-B80E-4554-815F-DB0E1AEC0DA6}"/>
              </a:ext>
            </a:extLst>
          </p:cNvPr>
          <p:cNvGrpSpPr/>
          <p:nvPr/>
        </p:nvGrpSpPr>
        <p:grpSpPr>
          <a:xfrm>
            <a:off x="208117" y="923077"/>
            <a:ext cx="3882963" cy="5269509"/>
            <a:chOff x="4827908" y="1029850"/>
            <a:chExt cx="4132695" cy="5603641"/>
          </a:xfrm>
        </p:grpSpPr>
        <p:pic>
          <p:nvPicPr>
            <p:cNvPr id="7" name="Picture 6" descr="未提供相片說明。">
              <a:extLst>
                <a:ext uri="{FF2B5EF4-FFF2-40B4-BE49-F238E27FC236}">
                  <a16:creationId xmlns:a16="http://schemas.microsoft.com/office/drawing/2014/main" xmlns="" id="{0E05A00D-6F74-4673-9F48-E6F87DD63B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7908" y="1029850"/>
              <a:ext cx="4132695" cy="5603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圖說文字: 向右箭號 7">
              <a:extLst>
                <a:ext uri="{FF2B5EF4-FFF2-40B4-BE49-F238E27FC236}">
                  <a16:creationId xmlns:a16="http://schemas.microsoft.com/office/drawing/2014/main" xmlns="" id="{774657CA-DE0D-493C-AF97-C544573653A9}"/>
                </a:ext>
              </a:extLst>
            </p:cNvPr>
            <p:cNvSpPr/>
            <p:nvPr/>
          </p:nvSpPr>
          <p:spPr>
            <a:xfrm>
              <a:off x="4842865" y="3429000"/>
              <a:ext cx="2051391" cy="805343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051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按照影片布題</a:t>
              </a:r>
              <a:endPara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依序寫出題號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AF27E24A-ADCF-4A8F-9BB0-F2E6D19B50FC}"/>
                </a:ext>
              </a:extLst>
            </p:cNvPr>
            <p:cNvSpPr/>
            <p:nvPr/>
          </p:nvSpPr>
          <p:spPr>
            <a:xfrm>
              <a:off x="5270936" y="1115736"/>
              <a:ext cx="1224792" cy="55367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966767E-BCB4-45E0-B94F-6D64502BC204}"/>
                </a:ext>
              </a:extLst>
            </p:cNvPr>
            <p:cNvSpPr/>
            <p:nvPr/>
          </p:nvSpPr>
          <p:spPr>
            <a:xfrm>
              <a:off x="6887323" y="3743628"/>
              <a:ext cx="861581" cy="39773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dirty="0"/>
            </a:p>
          </p:txBody>
        </p:sp>
        <p:sp>
          <p:nvSpPr>
            <p:cNvPr id="11" name="圖說文字: 向右箭號 10">
              <a:extLst>
                <a:ext uri="{FF2B5EF4-FFF2-40B4-BE49-F238E27FC236}">
                  <a16:creationId xmlns:a16="http://schemas.microsoft.com/office/drawing/2014/main" xmlns="" id="{54F9E7D9-AF35-43F1-AFC6-1ABB5A99F46F}"/>
                </a:ext>
              </a:extLst>
            </p:cNvPr>
            <p:cNvSpPr/>
            <p:nvPr/>
          </p:nvSpPr>
          <p:spPr>
            <a:xfrm>
              <a:off x="5955939" y="5618565"/>
              <a:ext cx="1222073" cy="517983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051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紀錄解題歷程</a:t>
              </a:r>
            </a:p>
          </p:txBody>
        </p:sp>
        <p:sp>
          <p:nvSpPr>
            <p:cNvPr id="12" name="圖說文字: 向上箭號 11">
              <a:extLst>
                <a:ext uri="{FF2B5EF4-FFF2-40B4-BE49-F238E27FC236}">
                  <a16:creationId xmlns:a16="http://schemas.microsoft.com/office/drawing/2014/main" xmlns="" id="{6538638C-4786-4B1D-9BAC-5887EE92E50D}"/>
                </a:ext>
              </a:extLst>
            </p:cNvPr>
            <p:cNvSpPr/>
            <p:nvPr/>
          </p:nvSpPr>
          <p:spPr>
            <a:xfrm>
              <a:off x="5129048" y="1640842"/>
              <a:ext cx="1645398" cy="805344"/>
            </a:xfrm>
            <a:prstGeom prst="upArrowCallout">
              <a:avLst>
                <a:gd name="adj1" fmla="val 16579"/>
                <a:gd name="adj2" fmla="val 25000"/>
                <a:gd name="adj3" fmla="val 25000"/>
                <a:gd name="adj4" fmla="val 6497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sz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日期、學習目標</a:t>
              </a:r>
              <a:endParaRPr lang="en-US" altLang="zh-TW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能力指標之節點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xmlns="" id="{E1988817-9A8E-432D-9F5B-3374E145CE14}"/>
              </a:ext>
            </a:extLst>
          </p:cNvPr>
          <p:cNvGrpSpPr/>
          <p:nvPr/>
        </p:nvGrpSpPr>
        <p:grpSpPr>
          <a:xfrm>
            <a:off x="8035487" y="841183"/>
            <a:ext cx="882294" cy="477255"/>
            <a:chOff x="6641885" y="1107478"/>
            <a:chExt cx="1652623" cy="960438"/>
          </a:xfrm>
        </p:grpSpPr>
        <p:pic>
          <p:nvPicPr>
            <p:cNvPr id="14" name="圖片 2">
              <a:extLst>
                <a:ext uri="{FF2B5EF4-FFF2-40B4-BE49-F238E27FC236}">
                  <a16:creationId xmlns:a16="http://schemas.microsoft.com/office/drawing/2014/main" xmlns="" id="{46D6E347-8498-4746-B61A-F2B67D483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470" y="1205904"/>
              <a:ext cx="935038" cy="86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圖片 2">
              <a:extLst>
                <a:ext uri="{FF2B5EF4-FFF2-40B4-BE49-F238E27FC236}">
                  <a16:creationId xmlns:a16="http://schemas.microsoft.com/office/drawing/2014/main" xmlns="" id="{3A72C8FC-A218-4CD3-9C3F-D9D7C04DD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885" y="1107478"/>
              <a:ext cx="1041400" cy="96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標題 1">
            <a:extLst>
              <a:ext uri="{FF2B5EF4-FFF2-40B4-BE49-F238E27FC236}">
                <a16:creationId xmlns:a16="http://schemas.microsoft.com/office/drawing/2014/main" xmlns="" id="{85BAC10F-E591-4CA2-AD72-D74D70650C87}"/>
              </a:ext>
            </a:extLst>
          </p:cNvPr>
          <p:cNvSpPr txBox="1">
            <a:spLocks/>
          </p:cNvSpPr>
          <p:nvPr/>
        </p:nvSpPr>
        <p:spPr>
          <a:xfrm>
            <a:off x="92609" y="190353"/>
            <a:ext cx="4051697" cy="574839"/>
          </a:xfrm>
          <a:prstGeom prst="rect">
            <a:avLst/>
          </a:prstGeom>
        </p:spPr>
        <p:txBody>
          <a:bodyPr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90000"/>
              </a:lnSpc>
              <a:defRPr sz="4000">
                <a:solidFill>
                  <a:srgbClr val="984807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zh-TW" altLang="en-US" sz="3200" dirty="0">
                <a:solidFill>
                  <a:srgbClr val="9848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學習扶助的平台運用</a:t>
            </a:r>
            <a:endParaRPr lang="zh-TW" altLang="en-US" sz="3200" dirty="0">
              <a:solidFill>
                <a:srgbClr val="98480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Narrow"/>
              <a:sym typeface="Arial Narrow"/>
            </a:endParaRP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xmlns="" id="{0A74F56F-47D4-41EF-BF6B-F2A5A8420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3" y="6228994"/>
            <a:ext cx="3763815" cy="32060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利用八格本，記下學習進度與解題歷程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831289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E42C793-C131-42F3-A32A-9A8051E0AA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894622" y="6526780"/>
            <a:ext cx="51474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118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E83A20E-4317-4108-B82E-9231A9AFB5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92" r="1810"/>
          <a:stretch/>
        </p:blipFill>
        <p:spPr>
          <a:xfrm>
            <a:off x="4425281" y="165998"/>
            <a:ext cx="4331330" cy="3032473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0328109-F524-409D-B0A1-249151F998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863" y="3327400"/>
            <a:ext cx="5378316" cy="2659041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3E25993-E48B-49A9-8356-A0E99007CD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626" y="165998"/>
            <a:ext cx="5037953" cy="6139739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xmlns="" id="{AC5FE42D-BBCD-4E63-B5A2-435FB213530C}"/>
              </a:ext>
            </a:extLst>
          </p:cNvPr>
          <p:cNvSpPr txBox="1">
            <a:spLocks/>
          </p:cNvSpPr>
          <p:nvPr/>
        </p:nvSpPr>
        <p:spPr>
          <a:xfrm>
            <a:off x="8756611" y="5986441"/>
            <a:ext cx="387389" cy="319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TW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57200" marR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914400" marR="0" indent="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3716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828800" marR="0" indent="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286000" marR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7432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200400" marR="0" indent="320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657600" marR="0" indent="3657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>
              <a:spcAft>
                <a:spcPts val="600"/>
              </a:spcAft>
            </a:pPr>
            <a:fld id="{5FDCE14D-C0F4-40F0-A0DA-ECDE06B4D2BF}" type="slidenum">
              <a:rPr lang="zh-TW" altLang="en-US" smtClean="0"/>
              <a:pPr algn="r">
                <a:spcAft>
                  <a:spcPts val="600"/>
                </a:spcAft>
              </a:pPr>
              <a:t>118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9553360-BAA6-4269-A974-B4227E4545A3}"/>
              </a:ext>
            </a:extLst>
          </p:cNvPr>
          <p:cNvSpPr/>
          <p:nvPr/>
        </p:nvSpPr>
        <p:spPr>
          <a:xfrm>
            <a:off x="7781259" y="3869183"/>
            <a:ext cx="873202" cy="62107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xmlns="" id="{65097F6A-8106-47BB-A702-2F9A08C5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239" y="5958466"/>
            <a:ext cx="4236551" cy="29814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利用學習單，記下學習進度、內容與解題歷程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30058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副標題 4"/>
          <p:cNvSpPr txBox="1">
            <a:spLocks noGrp="1"/>
          </p:cNvSpPr>
          <p:nvPr>
            <p:ph type="body" sz="quarter" idx="1"/>
          </p:nvPr>
        </p:nvSpPr>
        <p:spPr>
          <a:xfrm>
            <a:off x="846991" y="3726472"/>
            <a:ext cx="7543801" cy="1055078"/>
          </a:xfrm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rPr dirty="0"/>
              <a:t> </a:t>
            </a:r>
          </a:p>
        </p:txBody>
      </p:sp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1" y="242337"/>
            <a:ext cx="1025391" cy="103691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標題 1"/>
          <p:cNvSpPr txBox="1"/>
          <p:nvPr/>
        </p:nvSpPr>
        <p:spPr>
          <a:xfrm>
            <a:off x="312652" y="2278778"/>
            <a:ext cx="8398458" cy="72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 defTabSz="914400">
              <a:lnSpc>
                <a:spcPts val="5600"/>
              </a:lnSpc>
              <a:defRPr sz="5400" b="1">
                <a:solidFill>
                  <a:srgbClr val="008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sz="3200" dirty="0"/>
              <a:t>科技輔助自主學習</a:t>
            </a:r>
            <a:endParaRPr sz="3200" dirty="0"/>
          </a:p>
        </p:txBody>
      </p:sp>
      <p:sp>
        <p:nvSpPr>
          <p:cNvPr id="6" name="標題 1"/>
          <p:cNvSpPr>
            <a:spLocks noGrp="1"/>
          </p:cNvSpPr>
          <p:nvPr>
            <p:ph type="title" idx="4294967295"/>
          </p:nvPr>
        </p:nvSpPr>
        <p:spPr>
          <a:xfrm>
            <a:off x="0" y="3366731"/>
            <a:ext cx="9144000" cy="1562100"/>
          </a:xfrm>
          <a:prstGeom prst="rect">
            <a:avLst/>
          </a:prstGeom>
        </p:spPr>
        <p:txBody>
          <a:bodyPr/>
          <a:lstStyle/>
          <a:p>
            <a:r>
              <a:rPr lang="zh-TW" altLang="en-US" sz="4800" dirty="0">
                <a:solidFill>
                  <a:schemeClr val="tx1"/>
                </a:solidFill>
              </a:rPr>
              <a:t>因材網輔助自主學習成效</a:t>
            </a:r>
          </a:p>
        </p:txBody>
      </p:sp>
    </p:spTree>
    <p:extLst>
      <p:ext uri="{BB962C8B-B14F-4D97-AF65-F5344CB8AC3E}">
        <p14:creationId xmlns:p14="http://schemas.microsoft.com/office/powerpoint/2010/main" val="12736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113C2E-EF75-4901-848B-4BDC1F492FD9}"/>
              </a:ext>
            </a:extLst>
          </p:cNvPr>
          <p:cNvSpPr/>
          <p:nvPr/>
        </p:nvSpPr>
        <p:spPr>
          <a:xfrm>
            <a:off x="707781" y="358911"/>
            <a:ext cx="8235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SRL (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自我</a:t>
            </a:r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調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整學習</a:t>
            </a:r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自律學習</a:t>
            </a:r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自主學習</a:t>
            </a:r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與 </a:t>
            </a:r>
            <a:endParaRPr lang="en-HK" altLang="zh-TW" sz="2800" b="1" dirty="0"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HK" altLang="zh-TW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SDL (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自我導向學習</a:t>
            </a:r>
            <a:r>
              <a:rPr lang="en-HK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HK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之</a:t>
            </a:r>
            <a:r>
              <a:rPr lang="zh-TW" altLang="en-US" sz="2800" b="1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比較</a:t>
            </a:r>
            <a:r>
              <a:rPr lang="zh-TW" altLang="en-US" sz="28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altLang="en-US" sz="2800" b="1" dirty="0">
              <a:solidFill>
                <a:srgbClr val="0000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602113"/>
              </p:ext>
            </p:extLst>
          </p:nvPr>
        </p:nvGraphicFramePr>
        <p:xfrm>
          <a:off x="278674" y="1440181"/>
          <a:ext cx="8664155" cy="47777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12495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49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196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SRL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SDL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自我導向學習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677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教師角色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學習在校內或校外進行，教師擔任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指導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角色，幫助學生學習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在沒有受到專業教學人員輔導及幫助下，單單依靠自己努力進行的學習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學習方式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既定的學習目標、學習內容，學習進度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不能隨意變動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或很少變動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一般不受任何教學計畫或教學進度約束，不需要在一定範疇內選擇學習內容。學習內容、方法和進度改變的限制比較寬鬆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學習組織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自主學習包含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個體和集體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活動。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大部份學習活動在學校所提供的體系中完成，包括師資、設備、制度等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自我導向學習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是主要是個體活動。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自學一般可以不依靠任何機構或學習組織而完成；學習者也可選擇某些自己認為合適的機構</a:t>
                      </a:r>
                      <a:r>
                        <a:rPr kumimoji="0" lang="en-HK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學習組織</a:t>
                      </a:r>
                      <a:r>
                        <a:rPr kumimoji="0" lang="en-HK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 </a:t>
                      </a:r>
                      <a:r>
                        <a:rPr kumimoji="0" lang="en-HK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例如</a:t>
                      </a:r>
                      <a:r>
                        <a:rPr kumimoji="0" lang="en-HK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MOOC</a:t>
                      </a:r>
                      <a:r>
                        <a:rPr kumimoji="0" lang="en-HK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完成</a:t>
                      </a: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zh-TW" altLang="en-US" sz="1200" b="0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資料來源：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林堂馨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2018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CN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自主學習的五大發展趨勢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。教育研究月刊，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295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126-145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  <a:endParaRPr lang="en-HK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文英玲</a:t>
                      </a:r>
                      <a:r>
                        <a:rPr lang="en-HK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(2011)</a:t>
                      </a:r>
                      <a:r>
                        <a:rPr lang="zh-CN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從閱讀中學習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——</a:t>
                      </a:r>
                      <a:r>
                        <a:rPr lang="zh-TW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自主學習的理論和實踐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https://www.edb.gov.hk/attachment/tc/curriculum-development/kla/chi-edu/resources/primary/lang/020112011.ppt</a:t>
                      </a:r>
                    </a:p>
                    <a:p>
                      <a:pPr algn="l"/>
                      <a:r>
                        <a:rPr lang="en-US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Zimmerman, B. J. (2008). </a:t>
                      </a:r>
                      <a:r>
                        <a:rPr lang="en-GB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Investigating self-regulation and motivation: Historical background, methodological developments, and future prospects.</a:t>
                      </a:r>
                      <a:r>
                        <a:rPr lang="en-GB" altLang="zh-TW" sz="1200" b="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American Educational Research Journal, 45</a:t>
                      </a:r>
                      <a:r>
                        <a:rPr lang="en-GB" altLang="zh-TW" sz="1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(1), 166-183</a:t>
                      </a:r>
                    </a:p>
                  </a:txBody>
                  <a:tcPr>
                    <a:lnL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微軟正黑體"/>
                      </a:endParaRP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horzOverflow="overflow">
                    <a:lnL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7956645" y="6523630"/>
            <a:ext cx="452720" cy="23429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307975"/>
            <a:ext cx="9144000" cy="11271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TW" sz="36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2017/12 </a:t>
            </a:r>
            <a:r>
              <a:rPr lang="zh-TW" altLang="en-US" sz="36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彰化縣田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36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國小數學成效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/>
        </p:nvGraphicFramePr>
        <p:xfrm>
          <a:off x="586055" y="1230784"/>
          <a:ext cx="5485640" cy="466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直線接點 4"/>
          <p:cNvCxnSpPr/>
          <p:nvPr/>
        </p:nvCxnSpPr>
        <p:spPr>
          <a:xfrm>
            <a:off x="3817366" y="3074506"/>
            <a:ext cx="4601" cy="28885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4671060" y="2905204"/>
            <a:ext cx="1" cy="29866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4277821" y="5963100"/>
            <a:ext cx="702078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400" hangingPunct="1"/>
            <a:r>
              <a:rPr lang="en-US" altLang="zh-TW" sz="135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89.29</a:t>
            </a:r>
            <a:endParaRPr lang="zh-TW" altLang="en-US" sz="135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470928" y="5963100"/>
            <a:ext cx="702078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400" hangingPunct="1"/>
            <a:r>
              <a:rPr lang="en-US" altLang="zh-TW" sz="135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71.57</a:t>
            </a:r>
            <a:endParaRPr lang="zh-TW" altLang="en-US" sz="135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117696" y="2407588"/>
            <a:ext cx="2566948" cy="30490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zh-TW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前測成績</a:t>
            </a:r>
            <a:r>
              <a:rPr lang="en-US" altLang="zh-TW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</a:t>
            </a:r>
            <a:r>
              <a:rPr lang="zh-TW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分以下者，實驗組後測成績顯著優於對照組。</a:t>
            </a:r>
            <a:endParaRPr lang="en-US" altLang="zh-TW" sz="21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4F81BD"/>
              </a:buClr>
            </a:pPr>
            <a:r>
              <a:rPr lang="zh-TW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前測成績</a:t>
            </a:r>
            <a:r>
              <a:rPr lang="en-US" altLang="zh-TW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</a:t>
            </a:r>
            <a:r>
              <a:rPr lang="zh-TW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分以下者共計</a:t>
            </a:r>
            <a:r>
              <a:rPr lang="en-US" altLang="zh-TW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人，佔全體學生</a:t>
            </a:r>
            <a:r>
              <a:rPr lang="en-US" altLang="zh-TW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74%</a:t>
            </a:r>
            <a:r>
              <a:rPr lang="zh-TW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50655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120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50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圖表 5"/>
          <p:cNvGraphicFramePr>
            <a:graphicFrameLocks/>
          </p:cNvGraphicFramePr>
          <p:nvPr/>
        </p:nvGraphicFramePr>
        <p:xfrm>
          <a:off x="64009" y="1847088"/>
          <a:ext cx="3685032" cy="331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圖表 6"/>
          <p:cNvGraphicFramePr>
            <a:graphicFrameLocks/>
          </p:cNvGraphicFramePr>
          <p:nvPr/>
        </p:nvGraphicFramePr>
        <p:xfrm>
          <a:off x="3822823" y="1847088"/>
          <a:ext cx="5229737" cy="3318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0" y="185951"/>
            <a:ext cx="9144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3600" b="1" dirty="0">
                <a:solidFill>
                  <a:srgbClr val="9BBB59">
                    <a:lumMod val="50000"/>
                  </a:srgbClr>
                </a:solidFill>
              </a:rPr>
              <a:t>2018/11 </a:t>
            </a:r>
            <a:r>
              <a:rPr lang="zh-TW" altLang="en-US" sz="3600" b="1" dirty="0">
                <a:solidFill>
                  <a:srgbClr val="9BBB59">
                    <a:lumMod val="50000"/>
                  </a:srgbClr>
                </a:solidFill>
              </a:rPr>
              <a:t>臺中市北屯國小數學成效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52177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121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0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495300"/>
            <a:ext cx="9144000" cy="8810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臺中市北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屯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國小國語單元成效</a:t>
            </a:r>
            <a:endParaRPr lang="zh-TW" altLang="en-US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</p:nvPr>
        </p:nvGraphicFramePr>
        <p:xfrm>
          <a:off x="622300" y="1730375"/>
          <a:ext cx="7947676" cy="40034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061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17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03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03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190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192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組實驗組別</a:t>
                      </a:r>
                      <a:endParaRPr lang="zh-TW" altLang="en-US" sz="21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前測</a:t>
                      </a:r>
                      <a:endParaRPr lang="zh-TW" altLang="en-US" sz="21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後測</a:t>
                      </a:r>
                      <a:endParaRPr lang="zh-TW" altLang="en-US" sz="21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進步</a:t>
                      </a:r>
                      <a:endParaRPr lang="zh-TW" altLang="en-US" sz="21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進步百分比</a:t>
                      </a:r>
                      <a:endParaRPr lang="zh-TW" altLang="en-US" sz="21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9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實驗組全體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53.7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69.2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15.5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22.40%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9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對照組全體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64.5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74.6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10.1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13.5%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實驗高分組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60.42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74.33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13.91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18.71%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對照高分組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73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81.56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8.56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10.5%</a:t>
                      </a:r>
                      <a:endParaRPr lang="zh-TW" altLang="en-US" sz="24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實驗低分組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28.08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53.23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25.15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47.25%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對照低分組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43.00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48.67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5.67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11.65%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91889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5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51520" y="1124744"/>
          <a:ext cx="8640960" cy="4824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5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12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53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8861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領域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因材網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施測時間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一年級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二年級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三年級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四年級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五年級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六年級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總計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300">
                <a:tc rowSpan="4">
                  <a:txBody>
                    <a:bodyPr/>
                    <a:lstStyle/>
                    <a:p>
                      <a:pPr lvl="0"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未使用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201605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3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201705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3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201805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23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201905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2300">
                <a:tc rowSpan="4">
                  <a:txBody>
                    <a:bodyPr/>
                    <a:lstStyle/>
                    <a:p>
                      <a:pPr lvl="0"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未使用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201605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201705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23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201805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23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201905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0" y="404664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hangingPunct="1"/>
            <a:r>
              <a:rPr lang="zh-TW" altLang="en-US" sz="2600" b="1" kern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Helvetica"/>
              </a:rPr>
              <a:t>高雄市新威國小</a:t>
            </a:r>
            <a:r>
              <a:rPr lang="en-US" altLang="zh-TW" sz="2600" b="1" kern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Helvetica"/>
              </a:rPr>
              <a:t>-</a:t>
            </a:r>
            <a:r>
              <a:rPr lang="zh-TW" altLang="en-US" sz="2600" b="1" kern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Helvetica"/>
              </a:rPr>
              <a:t>科技化評量篩選測驗結果</a:t>
            </a:r>
            <a:r>
              <a:rPr lang="en-US" altLang="zh-TW" sz="2600" b="1" kern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Helvetica"/>
              </a:rPr>
              <a:t>(</a:t>
            </a:r>
            <a:r>
              <a:rPr lang="zh-TW" altLang="en-US" sz="2600" b="1" kern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Helvetica"/>
              </a:rPr>
              <a:t>未通過人數</a:t>
            </a:r>
            <a:r>
              <a:rPr lang="en-US" altLang="zh-TW" sz="2600" b="1" kern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Helvetica"/>
              </a:rPr>
              <a:t>)</a:t>
            </a:r>
            <a:endParaRPr lang="zh-TW" altLang="en-US" sz="2600" b="1" kern="12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Helvetic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28384" y="1124744"/>
            <a:ext cx="864096" cy="48245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1"/>
            <a:endParaRPr lang="zh-TW" altLang="en-US" sz="1350" kern="12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95650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123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29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5"/>
          <p:cNvSpPr txBox="1">
            <a:spLocks/>
          </p:cNvSpPr>
          <p:nvPr/>
        </p:nvSpPr>
        <p:spPr>
          <a:xfrm>
            <a:off x="0" y="333112"/>
            <a:ext cx="9144000" cy="92971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720000" algn="ctr" defTabSz="914400" hangingPunct="1"/>
            <a:r>
              <a:rPr lang="zh-TW" altLang="en-US" sz="3600" b="1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特偏學校補救教學人數大量減少</a:t>
            </a:r>
          </a:p>
        </p:txBody>
      </p:sp>
      <p:graphicFrame>
        <p:nvGraphicFramePr>
          <p:cNvPr id="9" name="圖表 8"/>
          <p:cNvGraphicFramePr>
            <a:graphicFrameLocks/>
          </p:cNvGraphicFramePr>
          <p:nvPr/>
        </p:nvGraphicFramePr>
        <p:xfrm>
          <a:off x="827773" y="1636295"/>
          <a:ext cx="7406640" cy="420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矩形 1"/>
          <p:cNvSpPr/>
          <p:nvPr/>
        </p:nvSpPr>
        <p:spPr>
          <a:xfrm>
            <a:off x="863512" y="6000079"/>
            <a:ext cx="1215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hangingPunct="1"/>
            <a:r>
              <a:rPr lang="en-US" altLang="zh-TW" sz="16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May-2016 </a:t>
            </a:r>
            <a:endParaRPr lang="zh-TW" altLang="en-US" sz="16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1784" y="5675445"/>
            <a:ext cx="1215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hangingPunct="1"/>
            <a:r>
              <a:rPr lang="en-US" altLang="zh-TW" sz="16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May-2017 </a:t>
            </a:r>
            <a:endParaRPr lang="zh-TW" altLang="en-US" sz="16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37369" y="6026647"/>
            <a:ext cx="1215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hangingPunct="1"/>
            <a:r>
              <a:rPr lang="en-US" altLang="zh-TW" sz="16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May-2018 </a:t>
            </a:r>
            <a:endParaRPr lang="zh-TW" altLang="en-US" sz="16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15641" y="5693379"/>
            <a:ext cx="1215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hangingPunct="1"/>
            <a:r>
              <a:rPr lang="en-US" altLang="zh-TW" sz="16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May-2019 </a:t>
            </a:r>
            <a:endParaRPr lang="zh-TW" altLang="en-US" sz="16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588392" y="179548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hangingPunct="1"/>
            <a:r>
              <a:rPr lang="zh-TW" altLang="en-US" sz="28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數學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637107" y="182483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hangingPunct="1"/>
            <a:r>
              <a:rPr lang="zh-TW" altLang="en-US" sz="32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國語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2579571" y="2213811"/>
            <a:ext cx="101706" cy="330627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6529339" y="2542381"/>
            <a:ext cx="101706" cy="330627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2868015" y="374350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使用後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220419" y="3008081"/>
            <a:ext cx="1638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使用前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6802880" y="4287933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hangingPunct="1"/>
            <a:r>
              <a:rPr lang="zh-TW" altLang="en-US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使用後</a:t>
            </a:r>
          </a:p>
          <a:p>
            <a:pPr defTabSz="914400" hangingPunct="1"/>
            <a:endParaRPr lang="zh-TW" altLang="en-US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091113" y="3067351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使用前</a:t>
            </a:r>
          </a:p>
        </p:txBody>
      </p:sp>
      <p:sp>
        <p:nvSpPr>
          <p:cNvPr id="26" name="矩形 25"/>
          <p:cNvSpPr/>
          <p:nvPr/>
        </p:nvSpPr>
        <p:spPr>
          <a:xfrm>
            <a:off x="4691385" y="5996487"/>
            <a:ext cx="1215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hangingPunct="1"/>
            <a:r>
              <a:rPr lang="en-US" altLang="zh-TW" sz="16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May-2016 </a:t>
            </a:r>
            <a:endParaRPr lang="zh-TW" altLang="en-US" sz="16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644828" y="5640688"/>
            <a:ext cx="1215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hangingPunct="1"/>
            <a:r>
              <a:rPr lang="en-US" altLang="zh-TW" sz="16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May-2017 </a:t>
            </a:r>
            <a:endParaRPr lang="zh-TW" altLang="en-US" sz="16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80192" y="5998441"/>
            <a:ext cx="1215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hangingPunct="1"/>
            <a:r>
              <a:rPr lang="en-US" altLang="zh-TW" sz="16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May-2018 </a:t>
            </a:r>
            <a:endParaRPr lang="zh-TW" altLang="en-US" sz="16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518685" y="5658622"/>
            <a:ext cx="1215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hangingPunct="1"/>
            <a:r>
              <a:rPr lang="en-US" altLang="zh-TW" sz="16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May-2019 </a:t>
            </a:r>
            <a:endParaRPr lang="zh-TW" altLang="en-US" sz="16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6952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0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04" y="1416042"/>
            <a:ext cx="7703127" cy="489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5600356" y="5039994"/>
            <a:ext cx="2752165" cy="10651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>
              <a:lnSpc>
                <a:spcPct val="150000"/>
              </a:lnSpc>
            </a:pPr>
            <a:r>
              <a:rPr lang="en-US" altLang="zh-TW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106.09</a:t>
            </a:r>
            <a:r>
              <a:rPr lang="zh-TW" altLang="en-US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有</a:t>
            </a:r>
            <a:r>
              <a:rPr lang="en-US" altLang="zh-TW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人未達均值</a:t>
            </a:r>
            <a:endParaRPr lang="en-US" altLang="zh-TW" b="1" kern="12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914400" hangingPunct="1">
              <a:lnSpc>
                <a:spcPct val="150000"/>
              </a:lnSpc>
            </a:pPr>
            <a:r>
              <a:rPr lang="en-US" altLang="zh-TW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108.03</a:t>
            </a:r>
            <a:r>
              <a:rPr lang="zh-TW" altLang="en-US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有</a:t>
            </a:r>
            <a:r>
              <a:rPr lang="en-US" altLang="zh-TW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人超過均值</a:t>
            </a:r>
          </a:p>
        </p:txBody>
      </p:sp>
      <p:sp>
        <p:nvSpPr>
          <p:cNvPr id="10" name="標題 1"/>
          <p:cNvSpPr>
            <a:spLocks noGrp="1"/>
          </p:cNvSpPr>
          <p:nvPr>
            <p:ph type="title" idx="4294967295"/>
          </p:nvPr>
        </p:nvSpPr>
        <p:spPr>
          <a:xfrm>
            <a:off x="-533" y="193675"/>
            <a:ext cx="9144000" cy="11271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識字量大幅提升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2598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125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10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圖表 9"/>
          <p:cNvGraphicFramePr/>
          <p:nvPr/>
        </p:nvGraphicFramePr>
        <p:xfrm>
          <a:off x="268941" y="1470212"/>
          <a:ext cx="8543365" cy="4921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圓角矩形 10"/>
          <p:cNvSpPr/>
          <p:nvPr/>
        </p:nvSpPr>
        <p:spPr>
          <a:xfrm>
            <a:off x="1691680" y="5013176"/>
            <a:ext cx="4320480" cy="720081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 hangingPunct="1">
              <a:buFont typeface="Arial" panose="020B0604020202020204" pitchFamily="34" charset="0"/>
              <a:buChar char="•"/>
            </a:pPr>
            <a:r>
              <a:rPr lang="zh-TW" altLang="en-US" sz="2400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低分組進度超前、能力提升</a:t>
            </a:r>
            <a:endParaRPr lang="en-US" altLang="zh-TW" sz="2400" b="1" kern="12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defTabSz="914400" hangingPunct="1">
              <a:buFont typeface="Arial" panose="020B0604020202020204" pitchFamily="34" charset="0"/>
              <a:buChar char="•"/>
            </a:pPr>
            <a:r>
              <a:rPr lang="zh-TW" altLang="en-US" sz="2400" b="1" kern="1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整體落差縮小</a:t>
            </a:r>
          </a:p>
        </p:txBody>
      </p:sp>
      <p:sp>
        <p:nvSpPr>
          <p:cNvPr id="12" name="標題 1"/>
          <p:cNvSpPr>
            <a:spLocks noGrp="1"/>
          </p:cNvSpPr>
          <p:nvPr>
            <p:ph type="title" idx="4294967295"/>
          </p:nvPr>
        </p:nvSpPr>
        <p:spPr>
          <a:xfrm>
            <a:off x="-533" y="193675"/>
            <a:ext cx="9144000" cy="11271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數學學習從學習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落後</a:t>
            </a: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轉為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進度超前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6952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126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497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圖表 9"/>
          <p:cNvGraphicFramePr/>
          <p:nvPr/>
        </p:nvGraphicFramePr>
        <p:xfrm>
          <a:off x="863970" y="1591474"/>
          <a:ext cx="8525436" cy="4706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標題 1"/>
          <p:cNvSpPr>
            <a:spLocks noGrp="1"/>
          </p:cNvSpPr>
          <p:nvPr>
            <p:ph type="title" idx="4294967295"/>
          </p:nvPr>
        </p:nvSpPr>
        <p:spPr>
          <a:xfrm>
            <a:off x="-533" y="193675"/>
            <a:ext cx="9144000" cy="11271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數學學習從學習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落後</a:t>
            </a: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轉為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進度超前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43399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127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7142901" y="401612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（二下）</a:t>
            </a:r>
          </a:p>
        </p:txBody>
      </p:sp>
      <p:sp>
        <p:nvSpPr>
          <p:cNvPr id="7" name="矩形 6"/>
          <p:cNvSpPr/>
          <p:nvPr/>
        </p:nvSpPr>
        <p:spPr>
          <a:xfrm>
            <a:off x="7180652" y="312269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（二下）</a:t>
            </a:r>
          </a:p>
        </p:txBody>
      </p:sp>
    </p:spTree>
    <p:extLst>
      <p:ext uri="{BB962C8B-B14F-4D97-AF65-F5344CB8AC3E}">
        <p14:creationId xmlns:p14="http://schemas.microsoft.com/office/powerpoint/2010/main" val="40703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3200" dirty="0"/>
              <a:t>107</a:t>
            </a:r>
            <a:r>
              <a:rPr lang="zh-TW" altLang="en-US" sz="3200" dirty="0"/>
              <a:t>與</a:t>
            </a:r>
            <a:r>
              <a:rPr lang="en-US" altLang="zh-TW" sz="3200" dirty="0"/>
              <a:t>108</a:t>
            </a:r>
            <a:r>
              <a:rPr lang="zh-TW" altLang="en-US" sz="3200" dirty="0"/>
              <a:t>年縣市基本學力檢測排名進步分析（因材網使用成效）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266700" indent="-2667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dirty="0"/>
              <a:t>資料來源：桃園市基本學力檢測</a:t>
            </a:r>
            <a:endParaRPr lang="en-US" altLang="zh-TW" sz="2400" dirty="0"/>
          </a:p>
          <a:p>
            <a:pPr marL="266700" indent="-2667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dirty="0"/>
              <a:t>實驗組：</a:t>
            </a:r>
            <a:r>
              <a:rPr lang="en-US" altLang="zh-TW" sz="2400" dirty="0"/>
              <a:t>108</a:t>
            </a:r>
            <a:r>
              <a:rPr lang="zh-TW" altLang="en-US" sz="2400" dirty="0"/>
              <a:t>年</a:t>
            </a:r>
            <a:r>
              <a:rPr lang="en-US" altLang="zh-TW" sz="2400" dirty="0"/>
              <a:t>4</a:t>
            </a:r>
            <a:r>
              <a:rPr lang="zh-TW" altLang="en-US" sz="2400" dirty="0"/>
              <a:t>月</a:t>
            </a:r>
            <a:r>
              <a:rPr lang="en-US" altLang="zh-TW" sz="2400" dirty="0"/>
              <a:t>1</a:t>
            </a:r>
            <a:r>
              <a:rPr lang="zh-TW" altLang="en-US" sz="2400" dirty="0"/>
              <a:t>日</a:t>
            </a:r>
            <a:r>
              <a:rPr lang="en-US" altLang="zh-TW" sz="2400" dirty="0"/>
              <a:t>~108</a:t>
            </a:r>
            <a:r>
              <a:rPr lang="zh-TW" altLang="en-US" sz="2400" dirty="0"/>
              <a:t>年</a:t>
            </a:r>
            <a:r>
              <a:rPr lang="en-US" altLang="zh-TW" sz="2400" dirty="0"/>
              <a:t>5</a:t>
            </a:r>
            <a:r>
              <a:rPr lang="zh-TW" altLang="en-US" sz="2400" dirty="0"/>
              <a:t>月</a:t>
            </a:r>
            <a:r>
              <a:rPr lang="en-US" altLang="zh-TW" sz="2400" dirty="0"/>
              <a:t>20</a:t>
            </a:r>
            <a:r>
              <a:rPr lang="zh-TW" altLang="en-US" sz="2400" dirty="0"/>
              <a:t>日使用因材網不同使用時數（</a:t>
            </a:r>
            <a:r>
              <a:rPr lang="en-US" altLang="zh-TW" sz="2400" dirty="0"/>
              <a:t>1</a:t>
            </a:r>
            <a:r>
              <a:rPr lang="zh-TW" altLang="en-US" sz="2400" dirty="0"/>
              <a:t>小時以上、</a:t>
            </a:r>
            <a:r>
              <a:rPr lang="en-US" altLang="zh-TW" sz="2400" dirty="0"/>
              <a:t>2</a:t>
            </a:r>
            <a:r>
              <a:rPr lang="zh-TW" altLang="en-US" sz="2400" dirty="0"/>
              <a:t>小時以上、</a:t>
            </a:r>
            <a:r>
              <a:rPr lang="en-US" altLang="zh-TW" sz="2400" dirty="0"/>
              <a:t>3</a:t>
            </a:r>
            <a:r>
              <a:rPr lang="zh-TW" altLang="en-US" sz="2400" dirty="0"/>
              <a:t>小時以上及小時以上）</a:t>
            </a:r>
            <a:endParaRPr lang="en-US" altLang="zh-TW" sz="2400" dirty="0"/>
          </a:p>
          <a:p>
            <a:pPr marL="266700" indent="-2667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dirty="0"/>
              <a:t>控制組：無使用因材網（</a:t>
            </a:r>
            <a:r>
              <a:rPr lang="en-US" altLang="zh-TW" sz="2400" dirty="0"/>
              <a:t>0</a:t>
            </a:r>
            <a:r>
              <a:rPr lang="zh-TW" altLang="en-US" sz="2400" dirty="0"/>
              <a:t>時數）</a:t>
            </a:r>
            <a:endParaRPr lang="en-US" altLang="zh-TW" sz="2400" dirty="0"/>
          </a:p>
          <a:p>
            <a:pPr marL="266700" indent="-2667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dirty="0"/>
              <a:t>排名平均進步幅度：以</a:t>
            </a:r>
            <a:r>
              <a:rPr lang="en-US" altLang="zh-TW" sz="2400" dirty="0"/>
              <a:t>107</a:t>
            </a:r>
            <a:r>
              <a:rPr lang="zh-TW" altLang="en-US" sz="2400" dirty="0"/>
              <a:t>年度分數為準，實驗組與控制組相同分數者之（</a:t>
            </a:r>
            <a:r>
              <a:rPr lang="en-US" altLang="zh-TW" sz="2400" dirty="0"/>
              <a:t>107</a:t>
            </a:r>
            <a:r>
              <a:rPr lang="zh-TW" altLang="en-US" sz="2400" dirty="0"/>
              <a:t>年縣市基本學力檢測排名 ─ </a:t>
            </a:r>
            <a:r>
              <a:rPr lang="en-US" altLang="zh-TW" sz="2400" dirty="0"/>
              <a:t>108</a:t>
            </a:r>
            <a:r>
              <a:rPr lang="zh-TW" altLang="en-US" sz="2400" dirty="0"/>
              <a:t>年縣市基本學力檢測排名）之平均數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70182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分析結果</a:t>
            </a:r>
            <a:endParaRPr lang="zh-TW" altLang="en-US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8" name="圖表 7"/>
          <p:cNvGraphicFramePr/>
          <p:nvPr/>
        </p:nvGraphicFramePr>
        <p:xfrm>
          <a:off x="945390" y="1690687"/>
          <a:ext cx="7253220" cy="476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矩形 8"/>
          <p:cNvSpPr/>
          <p:nvPr/>
        </p:nvSpPr>
        <p:spPr>
          <a:xfrm>
            <a:off x="3214080" y="1027907"/>
            <a:ext cx="4968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因材網使用時間：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1080401~1080520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14080" y="56680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排名進步幅度差距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492240"/>
            <a:ext cx="462993" cy="26568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664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副標題 4"/>
          <p:cNvSpPr txBox="1">
            <a:spLocks noGrp="1"/>
          </p:cNvSpPr>
          <p:nvPr>
            <p:ph type="body" sz="quarter" idx="1"/>
          </p:nvPr>
        </p:nvSpPr>
        <p:spPr>
          <a:xfrm>
            <a:off x="846991" y="3726472"/>
            <a:ext cx="7543801" cy="1055078"/>
          </a:xfrm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rPr dirty="0"/>
              <a:t> </a:t>
            </a:r>
          </a:p>
        </p:txBody>
      </p:sp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1" y="242337"/>
            <a:ext cx="1025391" cy="103691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標題 1"/>
          <p:cNvSpPr txBox="1"/>
          <p:nvPr/>
        </p:nvSpPr>
        <p:spPr>
          <a:xfrm>
            <a:off x="312652" y="2278778"/>
            <a:ext cx="8398458" cy="72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 defTabSz="914400">
              <a:lnSpc>
                <a:spcPts val="5600"/>
              </a:lnSpc>
              <a:defRPr sz="5400" b="1">
                <a:solidFill>
                  <a:srgbClr val="008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sz="3200" dirty="0"/>
              <a:t>科技輔助自主學習</a:t>
            </a:r>
            <a:endParaRPr sz="3200" dirty="0"/>
          </a:p>
        </p:txBody>
      </p:sp>
      <p:sp>
        <p:nvSpPr>
          <p:cNvPr id="6" name="標題 1"/>
          <p:cNvSpPr>
            <a:spLocks noGrp="1"/>
          </p:cNvSpPr>
          <p:nvPr>
            <p:ph type="title" idx="4294967295"/>
          </p:nvPr>
        </p:nvSpPr>
        <p:spPr>
          <a:xfrm>
            <a:off x="0" y="3366731"/>
            <a:ext cx="9144000" cy="1562100"/>
          </a:xfrm>
          <a:prstGeom prst="rect">
            <a:avLst/>
          </a:prstGeom>
        </p:spPr>
        <p:txBody>
          <a:bodyPr/>
          <a:lstStyle/>
          <a:p>
            <a:r>
              <a:rPr lang="zh-TW" altLang="en-US" sz="4800" dirty="0">
                <a:solidFill>
                  <a:schemeClr val="tx1"/>
                </a:solidFill>
              </a:rPr>
              <a:t>自主學習的重要性</a:t>
            </a:r>
          </a:p>
        </p:txBody>
      </p:sp>
    </p:spTree>
    <p:extLst>
      <p:ext uri="{BB962C8B-B14F-4D97-AF65-F5344CB8AC3E}">
        <p14:creationId xmlns:p14="http://schemas.microsoft.com/office/powerpoint/2010/main" val="15092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分析結果</a:t>
            </a:r>
            <a:endParaRPr lang="zh-TW" altLang="en-US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8" name="圖表 7"/>
          <p:cNvGraphicFramePr/>
          <p:nvPr/>
        </p:nvGraphicFramePr>
        <p:xfrm>
          <a:off x="945390" y="1690687"/>
          <a:ext cx="7253220" cy="476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矩形 8"/>
          <p:cNvSpPr/>
          <p:nvPr/>
        </p:nvSpPr>
        <p:spPr>
          <a:xfrm>
            <a:off x="3214080" y="1027907"/>
            <a:ext cx="4968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因材網使用時間：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1080401~1080520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14080" y="56680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排名進步幅度差距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07480"/>
            <a:ext cx="554433" cy="2504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614199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874758" y="6398887"/>
            <a:ext cx="999705" cy="459113"/>
          </a:xfrm>
        </p:spPr>
        <p:txBody>
          <a:bodyPr/>
          <a:lstStyle/>
          <a:p>
            <a:pPr hangingPunct="1">
              <a:defRPr/>
            </a:pPr>
            <a:fld id="{69C74EA1-E474-400E-A856-69BF792B3633}" type="slidenum">
              <a:rPr lang="zh-TW" altLang="en-US" sz="1000" b="1">
                <a:latin typeface="Calibri"/>
                <a:ea typeface="新細明體" panose="02020500000000000000" pitchFamily="18" charset="-120"/>
              </a:rPr>
              <a:pPr hangingPunct="1">
                <a:defRPr/>
              </a:pPr>
              <a:t>131</a:t>
            </a:fld>
            <a:endParaRPr lang="zh-TW" altLang="en-US" sz="1000" b="1" dirty="0"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37797"/>
            <a:ext cx="9284677" cy="1337896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604862" y="1864587"/>
            <a:ext cx="7886414" cy="150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TW" altLang="en-US" sz="3600" b="1" kern="1200" dirty="0">
                <a:solidFill>
                  <a:srgbClr val="00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defTabSz="844083">
              <a:lnSpc>
                <a:spcPts val="6462"/>
              </a:lnSpc>
              <a:spcBef>
                <a:spcPts val="1662"/>
              </a:spcBef>
              <a:defRPr/>
            </a:pPr>
            <a:endParaRPr kumimoji="1" lang="en-US" altLang="zh-TW" sz="4800" dirty="0">
              <a:solidFill>
                <a:srgbClr val="002060"/>
              </a:solidFill>
            </a:endParaRPr>
          </a:p>
          <a:p>
            <a:pPr defTabSz="844083">
              <a:spcBef>
                <a:spcPts val="1662"/>
              </a:spcBef>
              <a:defRPr/>
            </a:pPr>
            <a:r>
              <a:rPr kumimoji="1" sz="4000" dirty="0">
                <a:solidFill>
                  <a:srgbClr val="002060"/>
                </a:solidFill>
              </a:rPr>
              <a:t>數位學習教師增能工作坊實施計畫與</a:t>
            </a:r>
            <a:endParaRPr kumimoji="1" lang="en-US" altLang="zh-TW" sz="4000" dirty="0">
              <a:solidFill>
                <a:srgbClr val="002060"/>
              </a:solidFill>
            </a:endParaRPr>
          </a:p>
          <a:p>
            <a:pPr defTabSz="844083">
              <a:lnSpc>
                <a:spcPts val="6462"/>
              </a:lnSpc>
              <a:spcBef>
                <a:spcPts val="1662"/>
              </a:spcBef>
              <a:defRPr/>
            </a:pPr>
            <a:r>
              <a:rPr kumimoji="1" sz="4000" dirty="0">
                <a:solidFill>
                  <a:srgbClr val="002060"/>
                </a:solidFill>
              </a:rPr>
              <a:t>科技輔助自主學習計畫</a:t>
            </a:r>
          </a:p>
        </p:txBody>
      </p:sp>
    </p:spTree>
    <p:extLst>
      <p:ext uri="{BB962C8B-B14F-4D97-AF65-F5344CB8AC3E}">
        <p14:creationId xmlns:p14="http://schemas.microsoft.com/office/powerpoint/2010/main" val="29834115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EB15D-1CDE-4F56-82A7-A2C2E3CC5758}" type="slidenum">
              <a:rPr lang="zh-TW" altLang="en-US" smtClean="0"/>
              <a:pPr>
                <a:defRPr/>
              </a:pPr>
              <a:t>132</a:t>
            </a:fld>
            <a:endParaRPr lang="zh-TW" altLang="en-US" dirty="0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816738" y="686460"/>
            <a:ext cx="7611506" cy="6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82588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566738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749300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931863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13890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18462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3034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27606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defRPr/>
            </a:pPr>
            <a:r>
              <a:rPr lang="zh-TW" altLang="en-US" sz="2769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師藝司：數位學習教師增能工作坊實施計畫簡介</a:t>
            </a:r>
            <a:endParaRPr lang="zh-TW" altLang="en-US" sz="2769" b="1" kern="1200" dirty="0">
              <a:solidFill>
                <a:srgbClr val="33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內容版面配置區 3"/>
          <p:cNvSpPr txBox="1">
            <a:spLocks/>
          </p:cNvSpPr>
          <p:nvPr/>
        </p:nvSpPr>
        <p:spPr>
          <a:xfrm>
            <a:off x="354497" y="1853421"/>
            <a:ext cx="8405493" cy="214983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2215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實施對象：</a:t>
            </a:r>
            <a:r>
              <a:rPr lang="zh-TW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</a:t>
            </a:r>
            <a:r>
              <a:rPr lang="zh-TW" altLang="en-US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國中小</a:t>
            </a:r>
            <a:r>
              <a:rPr lang="zh-TW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endParaRPr lang="zh-TW" altLang="en-US" sz="2215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2400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2215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實施方式：</a:t>
            </a:r>
            <a:r>
              <a:rPr lang="zh-TW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補助各直轄市、縣</a:t>
            </a:r>
            <a:r>
              <a:rPr lang="en-US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</a:t>
            </a:r>
            <a:r>
              <a:rPr lang="en-US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辦理，並以普及辦理為目標</a:t>
            </a:r>
            <a:endParaRPr lang="en-US" altLang="zh-TW" sz="2215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2400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2215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實施期程：</a:t>
            </a:r>
            <a:r>
              <a:rPr lang="en-US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2215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2215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2400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2215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實施內容：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54498" y="4044149"/>
          <a:ext cx="8486060" cy="19421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559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145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56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8422">
                <a:tc>
                  <a:txBody>
                    <a:bodyPr/>
                    <a:lstStyle/>
                    <a:p>
                      <a:pPr marL="0"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課程名稱</a:t>
                      </a:r>
                      <a:endParaRPr lang="zh-TW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課程重點</a:t>
                      </a:r>
                      <a:endParaRPr lang="zh-TW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課程時間</a:t>
                      </a:r>
                      <a:endParaRPr lang="zh-TW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05" marR="6330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6844"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數位學習</a:t>
                      </a: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工作坊</a:t>
                      </a:r>
                      <a:r>
                        <a:rPr lang="en-US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</a:t>
                      </a:r>
                      <a:r>
                        <a:rPr lang="en-US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</a:t>
                      </a: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科技輔助自主學習概論</a:t>
                      </a:r>
                    </a:p>
                    <a:p>
                      <a:pPr marL="0" lvl="0" indent="0" algn="just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</a:t>
                      </a: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介紹數位學習資源及相關</a:t>
                      </a:r>
                      <a:r>
                        <a:rPr lang="zh-TW" alt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平臺</a:t>
                      </a: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特色</a:t>
                      </a:r>
                      <a:endParaRPr lang="zh-TW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半天</a:t>
                      </a: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(3</a:t>
                      </a: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小時</a:t>
                      </a:r>
                      <a:r>
                        <a:rPr 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05" marR="6330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6844"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數位學習</a:t>
                      </a: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工作坊</a:t>
                      </a:r>
                      <a:r>
                        <a:rPr lang="en-US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</a:t>
                      </a:r>
                      <a:r>
                        <a:rPr lang="en-US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zh-TW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3.</a:t>
                      </a: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數位學習</a:t>
                      </a:r>
                      <a:r>
                        <a:rPr lang="zh-TW" alt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平臺</a:t>
                      </a: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應用</a:t>
                      </a:r>
                      <a:r>
                        <a:rPr lang="en-US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/>
                      </a:r>
                      <a:br>
                        <a:rPr lang="en-US" alt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平臺</a:t>
                      </a: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操作及教學模式運用</a:t>
                      </a:r>
                      <a:r>
                        <a:rPr 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半天</a:t>
                      </a: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(3</a:t>
                      </a:r>
                      <a:r>
                        <a:rPr lang="zh-TW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小時</a:t>
                      </a:r>
                      <a:r>
                        <a:rPr lang="en-US" sz="18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05" marR="6330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7192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EB15D-1CDE-4F56-82A7-A2C2E3CC5758}" type="slidenum">
              <a:rPr lang="zh-TW" altLang="en-US" smtClean="0"/>
              <a:pPr>
                <a:defRPr/>
              </a:pPr>
              <a:t>133</a:t>
            </a:fld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976875" y="538402"/>
            <a:ext cx="7734796" cy="6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82588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566738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749300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931863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13890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18462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3034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27606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defRPr/>
            </a:pPr>
            <a:r>
              <a:rPr lang="zh-TW" altLang="en-US" sz="2585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資科司：國中小科技輔助自主學習推動計畫簡介</a:t>
            </a:r>
            <a:r>
              <a:rPr lang="en-US" altLang="zh-TW" sz="2585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(1/2)</a:t>
            </a:r>
            <a:endParaRPr lang="zh-TW" altLang="en-US" sz="2585" b="1" kern="1200" dirty="0">
              <a:solidFill>
                <a:srgbClr val="33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內容版面配置區 3"/>
          <p:cNvSpPr txBox="1">
            <a:spLocks/>
          </p:cNvSpPr>
          <p:nvPr/>
        </p:nvSpPr>
        <p:spPr>
          <a:xfrm>
            <a:off x="254871" y="1392960"/>
            <a:ext cx="8641095" cy="234907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39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1846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推動對象：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受補助學校</a:t>
            </a:r>
          </a:p>
          <a:p>
            <a:pPr marL="0" indent="0">
              <a:lnSpc>
                <a:spcPts val="1939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1846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推動方式：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補助各直轄市、縣</a:t>
            </a:r>
            <a:r>
              <a:rPr lang="en-US" altLang="zh-TW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</a:t>
            </a:r>
            <a:r>
              <a:rPr lang="en-US" altLang="zh-TW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及國立學校行動載具，辦理科技輔 助自主學習工</a:t>
            </a:r>
            <a:endParaRPr lang="en-US" altLang="zh-TW" sz="1846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39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作坊及講師培訓，實施數位學習平臺輔助自主學習模式，增進教師教學</a:t>
            </a:r>
            <a:endParaRPr lang="en-US" altLang="zh-TW" sz="1846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39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及學生學習品質。</a:t>
            </a:r>
          </a:p>
          <a:p>
            <a:pPr marL="0" indent="0">
              <a:lnSpc>
                <a:spcPts val="1939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1846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推動期程：</a:t>
            </a:r>
            <a:r>
              <a:rPr lang="en-US" altLang="zh-TW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1846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  <a:p>
            <a:pPr marL="0" indent="0">
              <a:lnSpc>
                <a:spcPts val="1939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1846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推動內容：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254870" y="3982426"/>
          <a:ext cx="8653741" cy="2147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33">
                  <a:extLst>
                    <a:ext uri="{9D8B030D-6E8A-4147-A177-3AD203B41FA5}">
                      <a16:colId xmlns:a16="http://schemas.microsoft.com/office/drawing/2014/main" xmlns="" val="1011342139"/>
                    </a:ext>
                  </a:extLst>
                </a:gridCol>
                <a:gridCol w="6720208">
                  <a:extLst>
                    <a:ext uri="{9D8B030D-6E8A-4147-A177-3AD203B41FA5}">
                      <a16:colId xmlns:a16="http://schemas.microsoft.com/office/drawing/2014/main" xmlns="" val="3651019120"/>
                    </a:ext>
                  </a:extLst>
                </a:gridCol>
              </a:tblGrid>
              <a:tr h="405169">
                <a:tc>
                  <a:txBody>
                    <a:bodyPr/>
                    <a:lstStyle/>
                    <a:p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重點工作項目</a:t>
                      </a:r>
                    </a:p>
                  </a:txBody>
                  <a:tcPr marL="84406" marR="84406" marT="42203" marB="42203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1653057"/>
                  </a:ext>
                </a:extLst>
              </a:tr>
              <a:tr h="3808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分區輔導團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rgbClr val="E7F7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7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辦理科技輔助自主學習工作坊及講師培訓、輔導實施學校</a:t>
                      </a:r>
                    </a:p>
                  </a:txBody>
                  <a:tcPr marL="84406" marR="84406" marT="42203" marB="42203">
                    <a:solidFill>
                      <a:srgbClr val="E7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1765058"/>
                  </a:ext>
                </a:extLst>
              </a:tr>
              <a:tr h="380864">
                <a:tc>
                  <a:txBody>
                    <a:bodyPr/>
                    <a:lstStyle/>
                    <a:p>
                      <a:r>
                        <a:rPr lang="zh-TW" altLang="en-US" sz="17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直轄市、縣</a:t>
                      </a:r>
                      <a:r>
                        <a:rPr lang="en-US" altLang="zh-TW" sz="17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7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</a:t>
                      </a:r>
                      <a:r>
                        <a:rPr lang="en-US" altLang="zh-TW" sz="17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訂定載具借用機制、辦理全縣市座談會、跨校或跨縣市參訪活動</a:t>
                      </a:r>
                      <a:endParaRPr lang="zh-TW" altLang="en-US"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rgbClr val="CC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0182844"/>
                  </a:ext>
                </a:extLst>
              </a:tr>
              <a:tr h="378151">
                <a:tc>
                  <a:txBody>
                    <a:bodyPr/>
                    <a:lstStyle/>
                    <a:p>
                      <a:r>
                        <a:rPr lang="zh-TW" altLang="en-US" sz="17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參與教師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rgbClr val="E7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參與增能工作坊</a:t>
                      </a:r>
                      <a:endParaRPr lang="en-US" altLang="zh-TW" sz="17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rgbClr val="E7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7647209"/>
                  </a:ext>
                </a:extLst>
              </a:tr>
              <a:tr h="378150">
                <a:tc>
                  <a:txBody>
                    <a:bodyPr/>
                    <a:lstStyle/>
                    <a:p>
                      <a:r>
                        <a:rPr lang="zh-TW" altLang="en-US" sz="17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實施學校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接受分區輔導團入校輔導、實施科技輔助教學及辦理自主學習教學觀摩</a:t>
                      </a:r>
                      <a:endParaRPr lang="zh-TW" altLang="en-US" sz="17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rgbClr val="CC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7477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22828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EB15D-1CDE-4F56-82A7-A2C2E3CC5758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878910" y="547675"/>
            <a:ext cx="7734796" cy="6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82588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566738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749300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931863" indent="-182563" defTabSz="91281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13890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18462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3034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2760663" indent="-182563" defTabSz="91281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defRPr/>
            </a:pPr>
            <a:r>
              <a:rPr lang="zh-TW" altLang="en-US" sz="2585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資科司：國中小科技輔助自主學習推動計畫簡介</a:t>
            </a:r>
            <a:r>
              <a:rPr lang="en-US" altLang="zh-TW" sz="2585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(2/2)</a:t>
            </a:r>
            <a:endParaRPr lang="zh-TW" altLang="en-US" sz="2585" b="1" kern="1200" dirty="0">
              <a:solidFill>
                <a:srgbClr val="33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內容版面配置區 3"/>
          <p:cNvSpPr txBox="1">
            <a:spLocks/>
          </p:cNvSpPr>
          <p:nvPr/>
        </p:nvSpPr>
        <p:spPr>
          <a:xfrm>
            <a:off x="432136" y="1392961"/>
            <a:ext cx="1677319" cy="406391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39"/>
              </a:lnSpc>
              <a:buClr>
                <a:srgbClr val="99CB38"/>
              </a:buClr>
              <a:buFont typeface="Calibri" panose="020F0502020204030204" pitchFamily="34" charset="0"/>
              <a:buNone/>
            </a:pPr>
            <a:r>
              <a:rPr lang="zh-TW" altLang="en-US" sz="221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推動架構：</a:t>
            </a:r>
          </a:p>
        </p:txBody>
      </p:sp>
      <p:graphicFrame>
        <p:nvGraphicFramePr>
          <p:cNvPr id="7" name="資料庫圖表 6"/>
          <p:cNvGraphicFramePr/>
          <p:nvPr/>
        </p:nvGraphicFramePr>
        <p:xfrm>
          <a:off x="-100249" y="1799352"/>
          <a:ext cx="9105841" cy="4067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07585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E3420197-28F1-4F38-A7AC-F1652D94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EB15D-1CDE-4F56-82A7-A2C2E3CC5758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6A126CE4-2021-4279-865F-1A5C6F0018B3}"/>
              </a:ext>
            </a:extLst>
          </p:cNvPr>
          <p:cNvSpPr txBox="1"/>
          <p:nvPr/>
        </p:nvSpPr>
        <p:spPr bwMode="auto">
          <a:xfrm>
            <a:off x="1270795" y="538402"/>
            <a:ext cx="7734796" cy="6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495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82905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567055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749300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932180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13893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18465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3037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27609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defRPr/>
            </a:pPr>
            <a:r>
              <a:rPr lang="zh-TW" altLang="en-US" sz="2954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師藝司與資科司合作辦理相關研習</a:t>
            </a:r>
            <a:r>
              <a:rPr lang="en-US" altLang="zh-TW" sz="2585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(1/2)</a:t>
            </a:r>
          </a:p>
        </p:txBody>
      </p:sp>
      <p:graphicFrame>
        <p:nvGraphicFramePr>
          <p:cNvPr id="5" name="內容版面配置區 4"/>
          <p:cNvGraphicFramePr/>
          <p:nvPr>
            <p:extLst>
              <p:ext uri="{D42A27DB-BD31-4B8C-83A1-F6EECF244321}">
                <p14:modId xmlns:p14="http://schemas.microsoft.com/office/powerpoint/2010/main" val="3831246721"/>
              </p:ext>
            </p:extLst>
          </p:nvPr>
        </p:nvGraphicFramePr>
        <p:xfrm>
          <a:off x="157199" y="1115470"/>
          <a:ext cx="8848392" cy="5375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2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83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9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34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1786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37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62128">
                <a:tc>
                  <a:txBody>
                    <a:bodyPr/>
                    <a:lstStyle/>
                    <a:p>
                      <a:pPr marL="0"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類別</a:t>
                      </a:r>
                      <a:endParaRPr lang="zh-TW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課程名稱</a:t>
                      </a:r>
                      <a:endParaRPr lang="zh-TW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辦理單位</a:t>
                      </a:r>
                      <a:endParaRPr lang="zh-TW" sz="1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參與對象</a:t>
                      </a:r>
                      <a:endParaRPr lang="zh-TW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課程重點</a:t>
                      </a:r>
                      <a:endParaRPr lang="zh-TW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課程時間</a:t>
                      </a:r>
                      <a:endParaRPr lang="zh-TW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2503">
                <a:tc rowSpan="4"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n-US" altLang="zh-TW" sz="16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</a:t>
                      </a:r>
                      <a:endParaRPr lang="en-US" altLang="zh-TW" sz="16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</a:t>
                      </a:r>
                      <a:endParaRPr lang="en-US" altLang="zh-TW" sz="16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</a:t>
                      </a:r>
                      <a:endParaRPr lang="en-US" altLang="zh-TW" sz="16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習</a:t>
                      </a:r>
                      <a:endParaRPr lang="zh-TW" altLang="zh-TW" sz="16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A1.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數位學習工作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坊</a:t>
                      </a: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CCD5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師藝司</a:t>
                      </a:r>
                      <a:endParaRPr lang="en-US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全國國中小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</a:t>
                      </a:r>
                      <a:endParaRPr lang="en-US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5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5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受計畫補助之教師須參加</a:t>
                      </a:r>
                      <a:r>
                        <a:rPr lang="en-US" altLang="zh-TW" sz="15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科技輔助自主學習概論</a:t>
                      </a:r>
                    </a:p>
                    <a:p>
                      <a:pPr marL="0" lvl="0" indent="0" algn="just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介紹數位學習資源及相關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平臺</a:t>
                      </a:r>
                      <a:r>
                        <a:rPr 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</a:t>
                      </a:r>
                      <a:endParaRPr 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小時</a:t>
                      </a:r>
                      <a:endParaRPr 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07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A2.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數位學習工作坊</a:t>
                      </a: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CC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6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數位學習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平臺</a:t>
                      </a:r>
                      <a:r>
                        <a:rPr 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平臺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操作及教學模式運用</a:t>
                      </a: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小時</a:t>
                      </a:r>
                      <a:endParaRPr 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4023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B.</a:t>
                      </a:r>
                      <a:r>
                        <a:rPr lang="zh-TW" altLang="en-US" sz="15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科技輔助自主</a:t>
                      </a:r>
                      <a:r>
                        <a:rPr lang="zh-TW" sz="15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</a:t>
                      </a:r>
                      <a:endParaRPr lang="en-US" altLang="zh-TW" sz="15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5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工作坊</a:t>
                      </a:r>
                      <a:endParaRPr lang="zh-TW" sz="15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資科司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全國國中小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</a:t>
                      </a:r>
                      <a:endParaRPr lang="en-US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5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5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受計畫補助之教師須參加</a:t>
                      </a:r>
                      <a:r>
                        <a:rPr lang="en-US" altLang="zh-TW" sz="15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just">
                        <a:lnSpc>
                          <a:spcPts val="26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的介紹</a:t>
                      </a:r>
                      <a:endParaRPr lang="en-US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just">
                        <a:lnSpc>
                          <a:spcPts val="26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自主學習在學校的</a:t>
                      </a:r>
                      <a:r>
                        <a:rPr lang="zh-TW" altLang="en-US" sz="15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實施模式</a:t>
                      </a:r>
                      <a:endParaRPr lang="en-US" altLang="zh-TW" sz="15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lvl="0" indent="0" algn="just" defTabSz="457200" rtl="0" eaLnBrk="1" latinLnBrk="0" hangingPunct="1">
                        <a:lnSpc>
                          <a:spcPts val="26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</a:t>
                      </a:r>
                      <a:r>
                        <a:rPr lang="zh-TW" altLang="en-US" sz="15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自主學習與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數位學習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平臺的關係與運用實作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endParaRPr lang="zh-TW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6998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師藝司</a:t>
                      </a:r>
                      <a:endParaRPr lang="en-US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just" defTabSz="457200" rtl="0" eaLnBrk="1" latinLnBrk="0" hangingPunct="1">
                        <a:lnSpc>
                          <a:spcPts val="26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426">
                <a:tc rowSpan="4"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講</a:t>
                      </a:r>
                      <a:endParaRPr lang="en-US" altLang="zh-TW" sz="16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師</a:t>
                      </a:r>
                      <a:endParaRPr lang="en-US" altLang="zh-TW" sz="16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培</a:t>
                      </a:r>
                      <a:endParaRPr lang="en-US" altLang="zh-TW" sz="16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訓</a:t>
                      </a:r>
                      <a:endParaRPr lang="zh-TW" sz="16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C.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數位學習</a:t>
                      </a: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5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講師培訓工作坊</a:t>
                      </a:r>
                      <a:endParaRPr lang="zh-TW" sz="15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資科司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全國國中小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</a:t>
                      </a: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BF5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indent="0" algn="just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數位學習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平臺教案設計與應用</a:t>
                      </a:r>
                      <a:endParaRPr lang="zh-TW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just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數位學習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平臺操作實作評量</a:t>
                      </a: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D5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endParaRPr lang="zh-TW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3602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師藝司</a:t>
                      </a:r>
                      <a:endParaRPr lang="en-US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CCD5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CC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全國國中小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</a:t>
                      </a: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E7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4516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5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D.</a:t>
                      </a:r>
                      <a:r>
                        <a:rPr lang="zh-TW" altLang="en-US" sz="15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科技輔助自主</a:t>
                      </a:r>
                      <a:r>
                        <a:rPr lang="zh-TW" altLang="zh-TW" sz="15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</a:t>
                      </a:r>
                      <a:endParaRPr lang="en-US" altLang="zh-TW" sz="15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5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講師培訓工作坊</a:t>
                      </a:r>
                      <a:endParaRPr lang="zh-TW" altLang="zh-TW" sz="15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師藝司</a:t>
                      </a:r>
                      <a:endParaRPr lang="en-US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7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TW" sz="15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</a:t>
                      </a:r>
                      <a:r>
                        <a:rPr lang="zh-TW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</a:t>
                      </a:r>
                    </a:p>
                    <a:p>
                      <a:pPr marL="0" lvl="0" indent="0" algn="just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自主學習分組實作</a:t>
                      </a:r>
                      <a:endParaRPr lang="zh-TW" altLang="zh-TW" sz="15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5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endParaRPr lang="zh-TW" altLang="zh-TW" sz="15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2201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EB15D-1CDE-4F56-82A7-A2C2E3CC5758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sp>
        <p:nvSpPr>
          <p:cNvPr id="8" name="標題 1"/>
          <p:cNvSpPr txBox="1"/>
          <p:nvPr/>
        </p:nvSpPr>
        <p:spPr bwMode="auto">
          <a:xfrm>
            <a:off x="1178170" y="588499"/>
            <a:ext cx="7799949" cy="69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495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82905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567055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749300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932180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13893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18465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3037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27609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defRPr/>
            </a:pPr>
            <a:r>
              <a:rPr lang="zh-TW" altLang="en-US" sz="2954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師藝司與資科司合作辦理相關研習</a:t>
            </a:r>
            <a:r>
              <a:rPr lang="en-US" altLang="zh-TW" sz="2585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(2/2)</a:t>
            </a:r>
          </a:p>
        </p:txBody>
      </p:sp>
      <p:sp>
        <p:nvSpPr>
          <p:cNvPr id="24" name="標題 1"/>
          <p:cNvSpPr txBox="1"/>
          <p:nvPr/>
        </p:nvSpPr>
        <p:spPr>
          <a:xfrm>
            <a:off x="204748" y="1906393"/>
            <a:ext cx="3906927" cy="424923"/>
          </a:xfrm>
          <a:prstGeom prst="rect">
            <a:avLst/>
          </a:prstGeom>
        </p:spPr>
        <p:txBody>
          <a:bodyPr vert="horz" lIns="84406" tIns="42203" rIns="84406" bIns="42203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zh-TW" altLang="en-US" sz="2215" b="1" u="sng" dirty="0">
                <a:solidFill>
                  <a:srgbClr val="E2DFCC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教師增能課程規劃流程圖</a:t>
            </a:r>
          </a:p>
        </p:txBody>
      </p:sp>
      <p:sp>
        <p:nvSpPr>
          <p:cNvPr id="25" name="矩形 24"/>
          <p:cNvSpPr/>
          <p:nvPr/>
        </p:nvSpPr>
        <p:spPr>
          <a:xfrm>
            <a:off x="163538" y="2710376"/>
            <a:ext cx="383205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265" indent="-158265" defTabSz="844083" eaLnBrk="0" fontAlgn="base">
              <a:lnSpc>
                <a:spcPts val="2954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zh-TW" altLang="en-US" sz="1662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zh-TW" altLang="en-US" sz="1662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「國中小科技輔助自主學習推動計畫」   實施學校之參與教師，須參加本部 「教育部補助各直轄市、縣</a:t>
            </a:r>
            <a:r>
              <a:rPr lang="en-US" altLang="zh-TW" sz="1662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1662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市</a:t>
            </a:r>
            <a:r>
              <a:rPr lang="en-US" altLang="zh-TW" sz="1662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en-US" sz="1662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辦理數位學習教師增能工作坊實施計畫」補助縣市辦理之 「</a:t>
            </a:r>
            <a:r>
              <a:rPr lang="zh-TW" altLang="en-US" sz="1662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數位學習工作坊</a:t>
            </a:r>
            <a:r>
              <a:rPr lang="en-US" altLang="zh-TW" sz="1662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(6</a:t>
            </a:r>
            <a:r>
              <a:rPr lang="zh-TW" altLang="en-US" sz="1662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小時</a:t>
            </a:r>
            <a:r>
              <a:rPr lang="en-US" altLang="zh-TW" sz="1662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en-US" sz="1662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」及「</a:t>
            </a:r>
            <a:r>
              <a:rPr lang="zh-TW" altLang="en-US" sz="1662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科技輔助自主學習工作坊</a:t>
            </a:r>
            <a:r>
              <a:rPr lang="en-US" altLang="zh-TW" sz="1662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(2</a:t>
            </a:r>
            <a:r>
              <a:rPr lang="zh-TW" altLang="en-US" sz="1662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日</a:t>
            </a:r>
            <a:r>
              <a:rPr lang="en-US" altLang="zh-TW" sz="1662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en-US" sz="1662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」。</a:t>
            </a:r>
          </a:p>
        </p:txBody>
      </p:sp>
      <p:grpSp>
        <p:nvGrpSpPr>
          <p:cNvPr id="13" name="畫布 206"/>
          <p:cNvGrpSpPr/>
          <p:nvPr/>
        </p:nvGrpSpPr>
        <p:grpSpPr>
          <a:xfrm>
            <a:off x="3995595" y="1127760"/>
            <a:ext cx="7448260" cy="5514590"/>
            <a:chOff x="161310" y="-99236"/>
            <a:chExt cx="5895955" cy="7966886"/>
          </a:xfrm>
        </p:grpSpPr>
        <p:sp>
          <p:nvSpPr>
            <p:cNvPr id="17" name="矩形 16"/>
            <p:cNvSpPr/>
            <p:nvPr/>
          </p:nvSpPr>
          <p:spPr>
            <a:xfrm>
              <a:off x="1743075" y="1152525"/>
              <a:ext cx="4314190" cy="6715125"/>
            </a:xfrm>
            <a:prstGeom prst="rect">
              <a:avLst/>
            </a:prstGeom>
          </p:spPr>
        </p:sp>
        <p:sp>
          <p:nvSpPr>
            <p:cNvPr id="18" name="矩形 17"/>
            <p:cNvSpPr/>
            <p:nvPr/>
          </p:nvSpPr>
          <p:spPr>
            <a:xfrm>
              <a:off x="1416617" y="1336868"/>
              <a:ext cx="2698183" cy="61035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向下箭號 18"/>
            <p:cNvSpPr/>
            <p:nvPr/>
          </p:nvSpPr>
          <p:spPr>
            <a:xfrm>
              <a:off x="3315808" y="2236768"/>
              <a:ext cx="432000" cy="4482914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1495427" y="-99236"/>
              <a:ext cx="1044000" cy="135278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zh-TW" altLang="en-US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國中小</a:t>
              </a:r>
              <a:endPara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zh-TW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教師</a:t>
              </a:r>
              <a:endParaRPr 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164580" y="1421120"/>
              <a:ext cx="3807345" cy="8689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A1+A2.</a:t>
              </a: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數位學習工作坊</a:t>
              </a:r>
              <a:r>
                <a:rPr lang="en-US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(6</a:t>
              </a: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小時</a:t>
              </a:r>
              <a:r>
                <a:rPr lang="en-US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師藝司</a:t>
              </a:r>
              <a:endParaRPr lang="zh-TW" sz="16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endParaRP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161310" y="4354988"/>
              <a:ext cx="3807345" cy="802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B.</a:t>
              </a: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科技輔助自主學習工作坊</a:t>
              </a:r>
              <a:r>
                <a:rPr lang="en-US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(2</a:t>
              </a: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日</a:t>
              </a:r>
              <a:r>
                <a:rPr lang="en-US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algn="ctr">
                <a:lnSpc>
                  <a:spcPts val="2000"/>
                </a:lnSpc>
              </a:pP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資科司、師藝司</a:t>
              </a:r>
              <a:endPara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endParaRPr>
            </a:p>
          </p:txBody>
        </p:sp>
        <p:sp>
          <p:nvSpPr>
            <p:cNvPr id="23" name="向下箭號 22"/>
            <p:cNvSpPr/>
            <p:nvPr/>
          </p:nvSpPr>
          <p:spPr>
            <a:xfrm>
              <a:off x="2197813" y="2290094"/>
              <a:ext cx="432000" cy="1275405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1495427" y="2505656"/>
              <a:ext cx="2473228" cy="9070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C.</a:t>
              </a: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數位學習講師培訓</a:t>
              </a:r>
              <a:r>
                <a:rPr lang="en-US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(2</a:t>
              </a: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日</a:t>
              </a:r>
              <a:r>
                <a:rPr lang="en-US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資科司、師藝司</a:t>
              </a:r>
              <a:endParaRPr lang="zh-TW" sz="16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1495427" y="5308154"/>
              <a:ext cx="2473229" cy="119912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D.</a:t>
              </a:r>
              <a:r>
                <a:rPr lang="zh-TW" altLang="en-US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科技輔助</a:t>
              </a: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自主學習</a:t>
              </a:r>
              <a:endPara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講師培訓</a:t>
              </a:r>
              <a:r>
                <a:rPr lang="zh-TW" altLang="en-US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(1</a:t>
              </a:r>
              <a:r>
                <a:rPr lang="zh-TW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日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endParaRPr>
            </a:p>
            <a:p>
              <a:pPr algn="ctr">
                <a:lnSpc>
                  <a:spcPts val="2000"/>
                </a:lnSpc>
              </a:pP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師藝司</a:t>
              </a:r>
              <a:endParaRPr lang="zh-TW" sz="16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1495427" y="6719683"/>
              <a:ext cx="2463704" cy="6005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取得自主學習講師認證</a:t>
              </a:r>
              <a:endParaRPr lang="zh-TW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1495427" y="3533495"/>
              <a:ext cx="2463704" cy="68360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zh-TW" b="1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取得數位學習講師認證</a:t>
              </a:r>
              <a:endParaRPr lang="zh-TW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endParaRPr>
            </a:p>
          </p:txBody>
        </p:sp>
        <p:sp>
          <p:nvSpPr>
            <p:cNvPr id="31" name="右彎箭號 30"/>
            <p:cNvSpPr/>
            <p:nvPr/>
          </p:nvSpPr>
          <p:spPr>
            <a:xfrm rot="5400000">
              <a:off x="2392070" y="587092"/>
              <a:ext cx="1005697" cy="710983"/>
            </a:xfrm>
            <a:prstGeom prst="ben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右彎箭號 31"/>
            <p:cNvSpPr/>
            <p:nvPr/>
          </p:nvSpPr>
          <p:spPr>
            <a:xfrm rot="16200000" flipH="1">
              <a:off x="597733" y="548021"/>
              <a:ext cx="995288" cy="800100"/>
            </a:xfrm>
            <a:prstGeom prst="ben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en-US" sz="1200" kern="10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 </a:t>
              </a:r>
              <a:endParaRPr lang="zh-TW" sz="12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3" name="向下箭號 32"/>
            <p:cNvSpPr/>
            <p:nvPr/>
          </p:nvSpPr>
          <p:spPr>
            <a:xfrm>
              <a:off x="595814" y="2308934"/>
              <a:ext cx="432000" cy="2046056"/>
            </a:xfrm>
            <a:prstGeom prst="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4134808" y="1288753"/>
            <a:ext cx="585209" cy="10527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1700"/>
              </a:lnSpc>
              <a:spcAft>
                <a:spcPts val="0"/>
              </a:spcAft>
            </a:pPr>
            <a:r>
              <a:rPr lang="zh-TW" altLang="en-US" sz="1400" b="1" kern="100" dirty="0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ㄧ般教師</a:t>
            </a:r>
            <a:endParaRPr lang="en-US" altLang="zh-TW" sz="1400" b="1" kern="100" dirty="0">
              <a:solidFill>
                <a:schemeClr val="accent6">
                  <a:lumMod val="50000"/>
                </a:schemeClr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en-US" altLang="zh-TW" sz="1400" b="1" kern="100" dirty="0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00" b="1" kern="100" dirty="0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自由參加</a:t>
            </a:r>
            <a:r>
              <a:rPr lang="en-US" altLang="zh-TW" sz="1400" b="1" kern="100" dirty="0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1400" b="1" kern="100" dirty="0">
              <a:solidFill>
                <a:schemeClr val="accent6">
                  <a:lumMod val="50000"/>
                </a:schemeClr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985755" y="1326299"/>
            <a:ext cx="379660" cy="10527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1700"/>
              </a:lnSpc>
              <a:spcAft>
                <a:spcPts val="0"/>
              </a:spcAft>
            </a:pPr>
            <a:r>
              <a:rPr lang="zh-TW" altLang="en-US" sz="1400" b="1" kern="100" dirty="0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計畫教師</a:t>
            </a:r>
            <a:endParaRPr lang="en-US" altLang="zh-TW" sz="1400" b="1" kern="100" dirty="0">
              <a:solidFill>
                <a:schemeClr val="accent6">
                  <a:lumMod val="50000"/>
                </a:schemeClr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951066" y="1254240"/>
            <a:ext cx="402674" cy="9258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1700"/>
              </a:lnSpc>
              <a:spcAft>
                <a:spcPts val="0"/>
              </a:spcAft>
            </a:pPr>
            <a:r>
              <a:rPr lang="zh-TW" altLang="en-US" sz="1400" b="1" kern="100" dirty="0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講         師</a:t>
            </a:r>
            <a:endParaRPr lang="en-US" altLang="zh-TW" sz="1400" b="1" kern="100" dirty="0">
              <a:solidFill>
                <a:schemeClr val="accent6">
                  <a:lumMod val="50000"/>
                </a:schemeClr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927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C510C2A-7CAA-314A-A94B-1919189B8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129" y="371608"/>
            <a:ext cx="6447501" cy="5853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 defTabSz="912495" fontAlgn="base">
              <a:lnSpc>
                <a:spcPct val="90000"/>
              </a:lnSpc>
              <a:spcAft>
                <a:spcPct val="0"/>
              </a:spcAft>
              <a:buFont typeface="Calibri" panose="020F0502020204030204" pitchFamily="34" charset="0"/>
            </a:pPr>
            <a:r>
              <a:rPr lang="en-US" altLang="zh-TW" sz="2954" b="1" spc="0" dirty="0">
                <a:solidFill>
                  <a:srgbClr val="00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109</a:t>
            </a:r>
            <a:r>
              <a:rPr lang="zh-TW" altLang="en-US" sz="2954" b="1" spc="0" dirty="0">
                <a:solidFill>
                  <a:srgbClr val="00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</a:t>
            </a:r>
            <a:r>
              <a:rPr lang="zh-TW" altLang="zh-TW" sz="2954" b="1" spc="0" dirty="0">
                <a:solidFill>
                  <a:srgbClr val="00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研習</a:t>
            </a:r>
            <a:r>
              <a:rPr lang="zh-TW" altLang="en-US" sz="2954" b="1" spc="0" dirty="0">
                <a:solidFill>
                  <a:srgbClr val="00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計畫</a:t>
            </a:r>
            <a:r>
              <a:rPr lang="zh-TW" altLang="zh-TW" sz="2954" b="1" spc="0" dirty="0">
                <a:solidFill>
                  <a:srgbClr val="00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說明</a:t>
            </a:r>
            <a:endParaRPr lang="zh-TW" altLang="en-US" sz="1300" b="1" spc="0" dirty="0">
              <a:solidFill>
                <a:srgbClr val="000000"/>
              </a:solidFill>
              <a:latin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9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466274"/>
              </p:ext>
            </p:extLst>
          </p:nvPr>
        </p:nvGraphicFramePr>
        <p:xfrm>
          <a:off x="123637" y="1647551"/>
          <a:ext cx="8910316" cy="5210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284">
                  <a:extLst>
                    <a:ext uri="{9D8B030D-6E8A-4147-A177-3AD203B41FA5}">
                      <a16:colId xmlns:a16="http://schemas.microsoft.com/office/drawing/2014/main" xmlns="" val="278879584"/>
                    </a:ext>
                  </a:extLst>
                </a:gridCol>
                <a:gridCol w="1746269">
                  <a:extLst>
                    <a:ext uri="{9D8B030D-6E8A-4147-A177-3AD203B41FA5}">
                      <a16:colId xmlns:a16="http://schemas.microsoft.com/office/drawing/2014/main" xmlns="" val="861925882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xmlns="" val="3706795828"/>
                    </a:ext>
                  </a:extLst>
                </a:gridCol>
                <a:gridCol w="1543792">
                  <a:extLst>
                    <a:ext uri="{9D8B030D-6E8A-4147-A177-3AD203B41FA5}">
                      <a16:colId xmlns:a16="http://schemas.microsoft.com/office/drawing/2014/main" xmlns="" val="301986533"/>
                    </a:ext>
                  </a:extLst>
                </a:gridCol>
                <a:gridCol w="3239983">
                  <a:extLst>
                    <a:ext uri="{9D8B030D-6E8A-4147-A177-3AD203B41FA5}">
                      <a16:colId xmlns:a16="http://schemas.microsoft.com/office/drawing/2014/main" xmlns="" val="2407474398"/>
                    </a:ext>
                  </a:extLst>
                </a:gridCol>
                <a:gridCol w="640079">
                  <a:extLst>
                    <a:ext uri="{9D8B030D-6E8A-4147-A177-3AD203B41FA5}">
                      <a16:colId xmlns:a16="http://schemas.microsoft.com/office/drawing/2014/main" xmlns="" val="1143505226"/>
                    </a:ext>
                  </a:extLst>
                </a:gridCol>
              </a:tblGrid>
              <a:tr h="417045">
                <a:tc>
                  <a:txBody>
                    <a:bodyPr/>
                    <a:lstStyle/>
                    <a:p>
                      <a:pPr marL="0"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類別</a:t>
                      </a:r>
                      <a:endParaRPr lang="zh-TW" sz="1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4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課程名稱</a:t>
                      </a:r>
                      <a:endParaRPr lang="zh-TW" sz="1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所屬計畫</a:t>
                      </a:r>
                      <a:endParaRPr lang="zh-TW" sz="1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參與對象</a:t>
                      </a:r>
                      <a:endParaRPr lang="zh-TW" sz="1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課程重點</a:t>
                      </a:r>
                      <a:endParaRPr lang="zh-TW" sz="1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時間</a:t>
                      </a:r>
                      <a:endParaRPr lang="zh-TW" sz="1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6651481"/>
                  </a:ext>
                </a:extLst>
              </a:tr>
              <a:tr h="669496">
                <a:tc rowSpan="3"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n-US" altLang="zh-TW" sz="14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增</a:t>
                      </a:r>
                      <a:endParaRPr lang="en-US" altLang="zh-TW" sz="14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能</a:t>
                      </a:r>
                      <a:endParaRPr lang="en-US" altLang="zh-TW" sz="14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研</a:t>
                      </a:r>
                      <a:endParaRPr lang="en-US" altLang="zh-TW" sz="14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習</a:t>
                      </a:r>
                      <a:endParaRPr lang="zh-TW" altLang="zh-TW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A1.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數位學習工作坊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一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數位學習教師增能計畫</a:t>
                      </a:r>
                      <a:r>
                        <a:rPr lang="en-US" altLang="zh-TW" sz="10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0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註</a:t>
                      </a:r>
                      <a:r>
                        <a:rPr lang="en-US" altLang="zh-TW" sz="10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縣市辦理</a:t>
                      </a:r>
                      <a:r>
                        <a:rPr lang="en-US" altLang="zh-TW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1.</a:t>
                      </a: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全國國中小</a:t>
                      </a:r>
                      <a:r>
                        <a:rPr lang="zh-TW" altLang="zh-TW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教師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2.</a:t>
                      </a: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受計畫補助</a:t>
                      </a:r>
                      <a:r>
                        <a:rPr lang="en-US" altLang="zh-TW" sz="10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0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註</a:t>
                      </a:r>
                      <a:r>
                        <a:rPr lang="en-US" altLang="zh-TW" sz="10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2)</a:t>
                      </a: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之教師</a:t>
                      </a:r>
                      <a:r>
                        <a:rPr lang="zh-TW" altLang="en-US" sz="1400" kern="12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須參加</a:t>
                      </a:r>
                      <a:endParaRPr lang="zh-TW" altLang="zh-TW" sz="1400" kern="1200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</a:t>
                      </a:r>
                      <a:r>
                        <a:rPr 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科技輔助自主學習概論</a:t>
                      </a:r>
                    </a:p>
                    <a:p>
                      <a:pPr marL="0" lvl="0" indent="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</a:t>
                      </a:r>
                      <a:r>
                        <a:rPr 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介紹數位學習資源及相關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平臺</a:t>
                      </a:r>
                      <a:r>
                        <a:rPr 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特色</a:t>
                      </a:r>
                      <a:endParaRPr lang="zh-TW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TW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小時</a:t>
                      </a:r>
                      <a:endParaRPr lang="zh-TW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7425416"/>
                  </a:ext>
                </a:extLst>
              </a:tr>
              <a:tr h="6056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A2.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數位學習工作坊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一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數位學習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平臺</a:t>
                      </a:r>
                      <a:r>
                        <a:rPr lang="zh-TW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應用</a:t>
                      </a: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平臺</a:t>
                      </a:r>
                      <a:r>
                        <a:rPr lang="zh-TW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操作及教學模式運用</a:t>
                      </a: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zh-TW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TW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小時</a:t>
                      </a:r>
                      <a:endParaRPr lang="zh-TW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40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B.</a:t>
                      </a:r>
                      <a:r>
                        <a:rPr lang="zh-TW" altLang="en-US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科技輔助自主</a:t>
                      </a:r>
                      <a:r>
                        <a:rPr lang="zh-TW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學習工作坊</a:t>
                      </a:r>
                      <a:endParaRPr lang="zh-TW" sz="14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科技輔助自主學習輔導計畫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教育部辦理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受計畫補助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之教師</a:t>
                      </a:r>
                      <a:r>
                        <a:rPr lang="zh-TW" altLang="en-US" sz="1400" kern="12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須參加</a:t>
                      </a:r>
                      <a:endParaRPr lang="zh-TW" altLang="zh-TW" sz="1400" kern="1200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</a:t>
                      </a:r>
                      <a:r>
                        <a:rPr lang="zh-TW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自主學習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的介紹</a:t>
                      </a:r>
                      <a:endParaRPr lang="en-US" altLang="zh-TW" sz="14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lvl="0" indent="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自主學習在學校的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實施模式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lvl="0" indent="0" algn="just" defTabSz="4572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3.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自主學習與</a:t>
                      </a:r>
                      <a:r>
                        <a:rPr lang="zh-TW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數位學習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平臺的關係與運用實作</a:t>
                      </a:r>
                      <a:endParaRPr lang="zh-TW" altLang="en-US" sz="1400" dirty="0"/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TW" altLang="en-US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</a:t>
                      </a:r>
                      <a:endParaRPr lang="zh-TW" altLang="zh-TW" sz="12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3506576"/>
                  </a:ext>
                </a:extLst>
              </a:tr>
              <a:tr h="834089">
                <a:tc rowSpan="2">
                  <a:txBody>
                    <a:bodyPr/>
                    <a:lstStyle/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講</a:t>
                      </a:r>
                      <a:endParaRPr lang="en-US" altLang="zh-TW" sz="14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師</a:t>
                      </a:r>
                      <a:endParaRPr lang="en-US" altLang="zh-TW" sz="14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培</a:t>
                      </a:r>
                      <a:endParaRPr lang="en-US" altLang="zh-TW" sz="14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訓</a:t>
                      </a:r>
                      <a:endParaRPr lang="zh-TW" sz="14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C.</a:t>
                      </a:r>
                      <a:r>
                        <a:rPr lang="zh-TW" altLang="zh-TW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數位學習</a:t>
                      </a:r>
                    </a:p>
                    <a:p>
                      <a:pPr marL="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講師培訓工作坊</a:t>
                      </a:r>
                      <a:endParaRPr lang="zh-TW" sz="14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科技輔助自主學習輔導計畫</a:t>
                      </a:r>
                      <a:endParaRPr lang="en-US" altLang="zh-TW" sz="14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教育部辦理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受計畫補助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之教師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</a:t>
                      </a:r>
                      <a:r>
                        <a:rPr lang="zh-TW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數位學習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平臺教案設計與應用</a:t>
                      </a:r>
                      <a:endParaRPr lang="zh-TW" altLang="zh-TW" sz="14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lvl="0" indent="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</a:t>
                      </a:r>
                      <a:r>
                        <a:rPr lang="zh-TW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數位學習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平臺操作實作評量</a:t>
                      </a:r>
                      <a:endParaRPr lang="zh-TW" altLang="zh-TW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TW" altLang="en-US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</a:t>
                      </a:r>
                      <a:endParaRPr lang="zh-TW" altLang="zh-TW" sz="12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6601122"/>
                  </a:ext>
                </a:extLst>
              </a:tr>
              <a:tr h="834089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0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D.</a:t>
                      </a:r>
                      <a:r>
                        <a:rPr lang="zh-TW" altLang="en-US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科技輔助自主</a:t>
                      </a:r>
                      <a:r>
                        <a:rPr lang="zh-TW" altLang="zh-TW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學習</a:t>
                      </a:r>
                      <a:r>
                        <a:rPr lang="zh-TW" altLang="en-US" sz="14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講師培訓工作坊</a:t>
                      </a:r>
                      <a:endParaRPr lang="zh-TW" altLang="zh-TW" sz="14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TW" altLang="zh-TW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適性教學全國推動計畫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教育部辦理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受計畫補助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之教師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</a:t>
                      </a:r>
                      <a:r>
                        <a:rPr lang="zh-TW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自主學習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理</a:t>
                      </a:r>
                      <a:r>
                        <a:rPr lang="zh-TW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論</a:t>
                      </a:r>
                    </a:p>
                    <a:p>
                      <a:pPr marL="0" lvl="0" indent="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</a:t>
                      </a:r>
                      <a:r>
                        <a:rPr lang="zh-TW" altLang="en-US" sz="14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自主學習分組實作</a:t>
                      </a:r>
                      <a:endParaRPr lang="zh-TW" altLang="zh-TW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zh-TW" altLang="en-US" sz="1200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</a:t>
                      </a:r>
                      <a:endParaRPr lang="zh-TW" altLang="zh-TW" sz="12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665015"/>
                  </a:ext>
                </a:extLst>
              </a:tr>
              <a:tr h="834089">
                <a:tc gridSpan="6">
                  <a:txBody>
                    <a:bodyPr/>
                    <a:lstStyle/>
                    <a:p>
                      <a:pPr marL="0"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1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備註：</a:t>
                      </a:r>
                      <a:endParaRPr lang="en-US" altLang="zh-TW" sz="11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1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1.</a:t>
                      </a:r>
                      <a:r>
                        <a:rPr lang="zh-TW" altLang="en-US" sz="11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「教育部補助各直轄市、縣</a:t>
                      </a:r>
                      <a:r>
                        <a:rPr lang="en-US" altLang="zh-TW" sz="11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1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市</a:t>
                      </a:r>
                      <a:r>
                        <a:rPr lang="en-US" altLang="zh-TW" sz="11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r>
                        <a:rPr lang="zh-TW" altLang="en-US" sz="11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辦理數位學習教師增能工作坊實施計畫」簡稱「數位學習教師增能計畫」</a:t>
                      </a:r>
                      <a:endParaRPr lang="en-US" altLang="zh-TW" sz="11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1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2.</a:t>
                      </a:r>
                      <a:r>
                        <a:rPr lang="zh-TW" altLang="en-US" sz="1100" b="0" kern="1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受計畫補助係指受科技輔助自主學習計畫之補助</a:t>
                      </a:r>
                      <a:endParaRPr lang="en-US" altLang="zh-TW" sz="1100" b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600" b="0" kern="1200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CCD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6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CD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zh-TW" altLang="zh-TW" sz="16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800" kern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137</a:t>
            </a:fld>
            <a:endParaRPr 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xmlns="" id="{EC510C2A-7CAA-314A-A94B-1919189B89DF}"/>
              </a:ext>
            </a:extLst>
          </p:cNvPr>
          <p:cNvSpPr txBox="1">
            <a:spLocks/>
          </p:cNvSpPr>
          <p:nvPr/>
        </p:nvSpPr>
        <p:spPr>
          <a:xfrm>
            <a:off x="6019488" y="1316679"/>
            <a:ext cx="3124511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84408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31" kern="1200" spc="-46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  <a:cs typeface="+mj-cs"/>
              </a:defRPr>
            </a:lvl1pPr>
          </a:lstStyle>
          <a:p>
            <a:pPr algn="ctr" defTabSz="912495" fontAlgn="base">
              <a:lnSpc>
                <a:spcPct val="90000"/>
              </a:lnSpc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zh-TW" altLang="en-US" sz="1300" b="1" spc="0" dirty="0">
                <a:solidFill>
                  <a:srgbClr val="00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對象：科技輔助自主學習計畫之教師</a:t>
            </a:r>
          </a:p>
        </p:txBody>
      </p:sp>
    </p:spTree>
    <p:extLst>
      <p:ext uri="{BB962C8B-B14F-4D97-AF65-F5344CB8AC3E}">
        <p14:creationId xmlns:p14="http://schemas.microsoft.com/office/powerpoint/2010/main" val="38086874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EB15D-1CDE-4F56-82A7-A2C2E3CC5758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  <p:sp>
        <p:nvSpPr>
          <p:cNvPr id="8" name="標題 1"/>
          <p:cNvSpPr txBox="1"/>
          <p:nvPr/>
        </p:nvSpPr>
        <p:spPr bwMode="auto">
          <a:xfrm>
            <a:off x="1165860" y="494128"/>
            <a:ext cx="7839808" cy="69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495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82905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567055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749300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932180" indent="-182880" defTabSz="91249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13893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18465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3037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2760980" indent="-182880" defTabSz="91249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defRPr/>
            </a:pPr>
            <a:r>
              <a:rPr lang="zh-TW" altLang="en-US" sz="2954" b="1" kern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科技輔助自主學習成效評估方式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568279"/>
              </p:ext>
            </p:extLst>
          </p:nvPr>
        </p:nvGraphicFramePr>
        <p:xfrm>
          <a:off x="224498" y="1051328"/>
          <a:ext cx="8781170" cy="529406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9988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94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43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59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77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440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94073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919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評估類別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前置作業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前測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前後測間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教學內容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後測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優缺點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建議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29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alt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單元學習</a:t>
                      </a:r>
                      <a:r>
                        <a:rPr 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成效</a:t>
                      </a:r>
                      <a:endParaRPr lang="zh-TW" alt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單元診斷測驗</a:t>
                      </a: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卷一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單元教學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單元診斷測驗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卷二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indent="-50419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優點：所需時間較短，教師可平時在班上進行。</a:t>
                      </a:r>
                    </a:p>
                    <a:p>
                      <a:pPr indent="-50419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缺點：當學生還沒有學過此單元，前測可能學生會有挫折感。</a:t>
                      </a:r>
                      <a:endParaRPr lang="zh-TW" sz="10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如果有控制組可以了解成效差異，如果沒有控制組則由前後來看進步情形。</a:t>
                      </a:r>
                    </a:p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如有控制組，可以不用進行前測，使用前一次期中或期末考試成績作為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ANCOVA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分析之共變項，分析實驗組與控制組成效是否有差異。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116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※必要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單元學後補救教學成效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進行完一個單元的教學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單元診斷測驗</a:t>
                      </a: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卷一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根據前測結果，進行個別教學。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單元診斷測驗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卷二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indent="-50419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優點：所需時間較短，教師可平時在班上進行。</a:t>
                      </a:r>
                    </a:p>
                    <a:p>
                      <a:pPr indent="-50419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可利用因材網【單元診斷測驗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卷一、卷二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】作為前後測，利用卷一診斷報告進行個別教學。</a:t>
                      </a:r>
                    </a:p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參與學校的執行班級，一學期至少選擇一個單元進行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可任選領域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561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短期學習扶助教學成效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已完成任何一次科技化評量系統的測驗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依據科技化評量或學力檢測結果，選擇未通過的能力指標，進行跨年級縱貫測驗（下修測驗）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根據前測下修測驗結果，進行學習扶助教學。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再進行同範圍的跨年級縱貫測驗（下修測驗）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indent="-50419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優點：所需時間較短，教師可平時在班上進行。</a:t>
                      </a:r>
                      <a:endParaRPr lang="en-US" alt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-50419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數學：可利用因材網【學習扶助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科技化評量測驗結果】之縱貫診斷測驗功能，進行施測與個別補救。</a:t>
                      </a:r>
                    </a:p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國語：可利用因材網【學習扶助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科技化評量測驗結果】之跨年級單元測驗功能，進行施測與個別教學。</a:t>
                      </a:r>
                    </a:p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1-2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個能力指標為施測補救內容。</a:t>
                      </a:r>
                    </a:p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持續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節課以上的學習扶助時間。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694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※必要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長期學習扶助教學成效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科技化評量系統</a:t>
                      </a:r>
                      <a:r>
                        <a:rPr lang="en-US" alt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月份篩選測驗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根據篩選測驗結果，進行學習扶助教學。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科技化評量系統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月份成長測驗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indent="-50419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優點：各校原本就需進行科技化評量測驗，不會造成額外負擔。</a:t>
                      </a:r>
                    </a:p>
                    <a:p>
                      <a:pPr indent="-50419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缺點：若只有後</a:t>
                      </a:r>
                      <a:r>
                        <a:rPr lang="en-US" sz="10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35%</a:t>
                      </a:r>
                      <a:r>
                        <a:rPr lang="zh-TW" sz="10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參加篩選測驗，無法看到全體學生使用成效。</a:t>
                      </a:r>
                      <a:endParaRPr lang="zh-TW" sz="10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參與計畫的班級全班都要參加科技化評量系統之測驗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月篩選與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月成長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可利用因材網【學習扶助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科技化評量測驗結果】，進行個別教學，仿上述學扶成效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短期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  <a:r>
                        <a:rPr lang="zh-TW" alt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國語、數學補救方式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08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年度教學成效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確認使用班級學校有參與縣市基本學力測驗。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月份縣市學力檢測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依據學力檢測結果，進行學習扶助教學。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下一年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月份縣市學力檢測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indent="-50419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優點：縣市全年級都參加基本學力測驗，可藉此了解不同能力學生的使用成效。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 anchor="ctr"/>
                </a:tc>
                <a:tc>
                  <a:txBody>
                    <a:bodyPr/>
                    <a:lstStyle/>
                    <a:p>
                      <a:pPr marL="71755" lvl="0" indent="-144145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可利用因材網【學習扶助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學力檢測結果】功能進行個別教學，仿上述學扶成效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短期</a:t>
                      </a: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  <a:r>
                        <a:rPr lang="zh-TW" alt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國語、數學補救方式</a:t>
                      </a:r>
                      <a:r>
                        <a:rPr lang="zh-TW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9759" marR="4975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67182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矩形 4"/>
          <p:cNvSpPr txBox="1"/>
          <p:nvPr/>
        </p:nvSpPr>
        <p:spPr>
          <a:xfrm>
            <a:off x="351692" y="3163765"/>
            <a:ext cx="8440617" cy="9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844082">
              <a:lnSpc>
                <a:spcPct val="150000"/>
              </a:lnSpc>
              <a:defRPr sz="4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簡報結束　</a:t>
            </a:r>
          </a:p>
        </p:txBody>
      </p:sp>
      <p:pic>
        <p:nvPicPr>
          <p:cNvPr id="2469" name="Picture 2" descr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45" y="538402"/>
            <a:ext cx="607345" cy="614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 idx="4294967295"/>
          </p:nvPr>
        </p:nvSpPr>
        <p:spPr>
          <a:xfrm>
            <a:off x="0" y="92084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2575" algn="ctr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廿一世紀教育重點：</a:t>
            </a:r>
            <a:r>
              <a: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</a:t>
            </a:r>
            <a:endParaRPr lang="en-GB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828" y="1235084"/>
            <a:ext cx="7984902" cy="50109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hangingPunct="1">
              <a:lnSpc>
                <a:spcPct val="114000"/>
              </a:lnSpc>
              <a:tabLst>
                <a:tab pos="407988" algn="l"/>
              </a:tabLst>
            </a:pPr>
            <a:r>
              <a:rPr lang="en-US" altLang="zh-CN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2015</a:t>
            </a: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年後的教育（</a:t>
            </a:r>
            <a:r>
              <a:rPr lang="zh-TW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聯合國教科文組織，</a:t>
            </a:r>
            <a:r>
              <a:rPr lang="en-US" altLang="zh-TW" sz="2400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2014</a:t>
            </a: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）：</a:t>
            </a:r>
            <a:endParaRPr lang="en-US" altLang="zh-CN" sz="24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lvl="2" indent="-457200" algn="just" hangingPunct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zh-CN" altLang="en-US" sz="2400" b="1" u="sng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總體目標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：“全民享受公平、優質的教育和</a:t>
            </a: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終身學習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”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lvl="1" indent="-457200" algn="just" hangingPunct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zh-TW" altLang="en-US" sz="2400" b="1" u="sng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</a:t>
            </a:r>
            <a:r>
              <a:rPr lang="zh-CN" altLang="en-US" sz="2400" b="1" u="sng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心原則之一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：“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過正規、非正規和非正式的途徑，提供靈活的終身和全方位的學習機會”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lvl="1" indent="-457200" algn="just" hangingPunct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臺灣於</a:t>
            </a:r>
            <a:r>
              <a:rPr lang="en-US" altLang="zh-TW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2001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年將「培養終身學習能力」載於九年一貫課程網要之目標（教育部，</a:t>
            </a:r>
            <a:r>
              <a:rPr lang="en-US" altLang="zh-TW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2007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），並於</a:t>
            </a:r>
            <a:r>
              <a:rPr lang="en-US" altLang="zh-TW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2002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年公布終身學習法（法務部，</a:t>
            </a:r>
            <a:r>
              <a:rPr lang="en-US" altLang="zh-TW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2007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）。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865188" indent="-865188" algn="just" hangingPunct="1">
              <a:lnSpc>
                <a:spcPct val="114000"/>
              </a:lnSpc>
              <a:spcBef>
                <a:spcPts val="600"/>
              </a:spcBef>
            </a:pP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學術研究亦強調終身學習的重要性：</a:t>
            </a:r>
            <a:endParaRPr lang="en-US" altLang="zh-CN" sz="24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indent="-457200" algn="just" hangingPunct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知識型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社會的建立需要終身學習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indent="-457200" algn="just" hangingPunct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個人福祉與自我實現的必要條件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46088" indent="-442913" algn="just" hangingPunct="1">
              <a:lnSpc>
                <a:spcPct val="114000"/>
              </a:lnSpc>
            </a:pPr>
            <a:r>
              <a:rPr lang="en-US" altLang="zh-CN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	(</a:t>
            </a:r>
            <a:r>
              <a:rPr lang="en-US" altLang="zh-CN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Finsterwald</a:t>
            </a:r>
            <a:r>
              <a:rPr lang="en-US" altLang="zh-CN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Wagner, Schober, </a:t>
            </a:r>
            <a:r>
              <a:rPr lang="en-US" altLang="zh-CN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Lüftenegger</a:t>
            </a:r>
            <a:r>
              <a:rPr lang="en-US" altLang="zh-CN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&amp; Spiel, 2013; </a:t>
            </a:r>
            <a:r>
              <a:rPr lang="en-US" altLang="zh-CN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Pirrie</a:t>
            </a:r>
            <a:r>
              <a:rPr lang="en-US" altLang="zh-CN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&amp; </a:t>
            </a:r>
            <a:r>
              <a:rPr lang="en-US" altLang="zh-CN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Thoutenhoofd</a:t>
            </a:r>
            <a:r>
              <a:rPr lang="en-US" altLang="zh-CN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2013)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2598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2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 idx="4294967295"/>
          </p:nvPr>
        </p:nvSpPr>
        <p:spPr>
          <a:xfrm>
            <a:off x="0" y="92084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對終身學習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能力的培養</a:t>
            </a:r>
            <a:r>
              <a: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至關重要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302" y="2105941"/>
            <a:ext cx="6815378" cy="26314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5113" lvl="1" indent="-265113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終身學習的</a:t>
            </a:r>
            <a:r>
              <a:rPr lang="zh-CN" altLang="en-US" sz="24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前提條件</a:t>
            </a:r>
            <a:r>
              <a:rPr lang="en-US" altLang="zh-CN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</a:t>
            </a: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</a:t>
            </a:r>
            <a:endParaRPr lang="en-US" altLang="zh-TW" sz="24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0" hangingPunct="1">
              <a:lnSpc>
                <a:spcPct val="150000"/>
              </a:lnSpc>
            </a:pPr>
            <a:endParaRPr lang="en-US" altLang="zh-CN" sz="24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5113" lvl="1" indent="-265113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知識可能瞬息萬變，</a:t>
            </a:r>
            <a:r>
              <a:rPr lang="zh-CN" altLang="en-US" sz="2400" b="1" kern="1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自主學習能力卻是長久的</a:t>
            </a:r>
            <a:endParaRPr lang="en-US" altLang="zh-CN" sz="2400" b="1" kern="12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5113" lvl="1" indent="-265113" hangingPunct="1">
              <a:lnSpc>
                <a:spcPct val="150000"/>
              </a:lnSpc>
            </a:pPr>
            <a:r>
              <a:rPr lang="fr-FR" altLang="zh-CN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fr-FR" altLang="zh-CN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(Bandura, 2012; Becker, 2013; Lord et al., 2012; Yen, Tu, Sujo-Montes, Armfield, &amp; Chan, 2013)</a:t>
            </a:r>
            <a:endParaRPr lang="en-US" altLang="zh-CN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9985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1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58951"/>
            <a:ext cx="9144000" cy="3566161"/>
          </a:xfrm>
        </p:spPr>
        <p:txBody>
          <a:bodyPr/>
          <a:lstStyle/>
          <a:p>
            <a:pPr algn="ctr"/>
            <a:r>
              <a:rPr lang="en-US" altLang="zh-TW" sz="5400" b="1" dirty="0"/>
              <a:t>2018</a:t>
            </a:r>
            <a:r>
              <a:rPr lang="zh-TW" altLang="en-US" sz="5400" b="1" dirty="0"/>
              <a:t>年某直轄市</a:t>
            </a:r>
            <a:r>
              <a:rPr lang="en-US" altLang="zh-TW" sz="5400" b="1" dirty="0"/>
              <a:t/>
            </a:r>
            <a:br>
              <a:rPr lang="en-US" altLang="zh-TW" sz="5400" b="1" dirty="0"/>
            </a:br>
            <a:r>
              <a:rPr lang="zh-TW" altLang="en-US" sz="5400" b="1" dirty="0"/>
              <a:t>學力檢測結果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46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 idx="4294967295"/>
          </p:nvPr>
        </p:nvSpPr>
        <p:spPr>
          <a:xfrm>
            <a:off x="457200" y="344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學生構念與學力檢測相關探討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179" name="內容版面配置區 1"/>
          <p:cNvSpPr>
            <a:spLocks noGrp="1"/>
          </p:cNvSpPr>
          <p:nvPr>
            <p:ph sz="half" idx="4294967295"/>
          </p:nvPr>
        </p:nvSpPr>
        <p:spPr>
          <a:xfrm>
            <a:off x="1284514" y="1646555"/>
            <a:ext cx="4038600" cy="4433888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Cambria" panose="02040503050406030204" pitchFamily="18" charset="0"/>
                <a:ea typeface="微軟正黑體" panose="020B0604030504040204" pitchFamily="34" charset="-120"/>
              </a:rPr>
              <a:t>學業自我概念</a:t>
            </a:r>
            <a:endParaRPr lang="en-US" altLang="zh-TW" sz="2400" dirty="0">
              <a:solidFill>
                <a:srgbClr val="0066FF"/>
              </a:solidFill>
              <a:latin typeface="Cambria" panose="02040503050406030204" pitchFamily="18" charset="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Cambria" panose="02040503050406030204" pitchFamily="18" charset="0"/>
                <a:ea typeface="微軟正黑體" panose="020B0604030504040204" pitchFamily="34" charset="-120"/>
              </a:rPr>
              <a:t>數學自我效能</a:t>
            </a:r>
            <a:endParaRPr lang="en-US" altLang="zh-TW" sz="2400" dirty="0">
              <a:solidFill>
                <a:srgbClr val="0066FF"/>
              </a:solidFill>
              <a:latin typeface="Cambria" panose="02040503050406030204" pitchFamily="18" charset="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Cambria" panose="02040503050406030204" pitchFamily="18" charset="0"/>
                <a:ea typeface="微軟正黑體" panose="020B0604030504040204" pitchFamily="34" charset="-120"/>
              </a:rPr>
              <a:t>國語自我效能</a:t>
            </a:r>
            <a:endParaRPr lang="en-US" altLang="zh-TW" sz="2400" dirty="0">
              <a:solidFill>
                <a:srgbClr val="0066FF"/>
              </a:solidFill>
              <a:latin typeface="Cambria" panose="02040503050406030204" pitchFamily="18" charset="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Cambria" panose="02040503050406030204" pitchFamily="18" charset="0"/>
                <a:ea typeface="微軟正黑體" panose="020B0604030504040204" pitchFamily="34" charset="-120"/>
              </a:rPr>
              <a:t>英語自我效能</a:t>
            </a:r>
            <a:endParaRPr lang="en-US" altLang="zh-TW" sz="2400" dirty="0">
              <a:solidFill>
                <a:srgbClr val="0066FF"/>
              </a:solidFill>
              <a:latin typeface="Cambria" panose="02040503050406030204" pitchFamily="18" charset="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Cambria" panose="02040503050406030204" pitchFamily="18" charset="0"/>
                <a:ea typeface="微軟正黑體" panose="020B0604030504040204" pitchFamily="34" charset="-120"/>
              </a:rPr>
              <a:t>毅力</a:t>
            </a:r>
            <a:endParaRPr lang="en-US" altLang="zh-TW" sz="2400" dirty="0">
              <a:solidFill>
                <a:srgbClr val="0066FF"/>
              </a:solidFill>
              <a:latin typeface="Cambria" panose="02040503050406030204" pitchFamily="18" charset="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Cambria" panose="02040503050406030204" pitchFamily="18" charset="0"/>
                <a:ea typeface="微軟正黑體" panose="020B0604030504040204" pitchFamily="34" charset="-120"/>
              </a:rPr>
              <a:t>自主學習</a:t>
            </a:r>
            <a:endParaRPr lang="en-US" altLang="zh-TW" sz="2400" dirty="0">
              <a:solidFill>
                <a:srgbClr val="0066FF"/>
              </a:solidFill>
              <a:latin typeface="Cambria" panose="02040503050406030204" pitchFamily="18" charset="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Cambria" panose="02040503050406030204" pitchFamily="18" charset="0"/>
                <a:ea typeface="微軟正黑體" panose="020B0604030504040204" pitchFamily="34" charset="-120"/>
              </a:rPr>
              <a:t>回饋訊息運用</a:t>
            </a:r>
            <a:endParaRPr lang="en-US" altLang="zh-TW" sz="2400" dirty="0">
              <a:solidFill>
                <a:srgbClr val="0066FF"/>
              </a:solidFill>
              <a:latin typeface="Cambria" panose="02040503050406030204" pitchFamily="18" charset="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180" name="內容版面配置區 2"/>
          <p:cNvSpPr>
            <a:spLocks noGrp="1"/>
          </p:cNvSpPr>
          <p:nvPr>
            <p:ph sz="half" idx="4294967295"/>
          </p:nvPr>
        </p:nvSpPr>
        <p:spPr>
          <a:xfrm>
            <a:off x="5105400" y="1646555"/>
            <a:ext cx="4038600" cy="4433888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自我概念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學校疏離感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精熟目標導向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表現目標導向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科技使用度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家長參與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家庭資源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6502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4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E90787E-A639-4C52-83BC-1BA586B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42091"/>
            <a:ext cx="9143999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tx1"/>
                </a:solidFill>
              </a:rPr>
              <a:t>自主學習、回饋訊息運用及毅力</a:t>
            </a:r>
            <a:r>
              <a:rPr lang="en-US" altLang="zh-TW" sz="3200" b="1" dirty="0">
                <a:solidFill>
                  <a:schemeClr val="tx1"/>
                </a:solidFill>
              </a:rPr>
              <a:t/>
            </a:r>
            <a:br>
              <a:rPr lang="en-US" altLang="zh-TW" sz="3200" b="1" dirty="0">
                <a:solidFill>
                  <a:schemeClr val="tx1"/>
                </a:solidFill>
              </a:rPr>
            </a:br>
            <a:r>
              <a:rPr lang="zh-TW" altLang="en-US" sz="3200" b="1" dirty="0">
                <a:solidFill>
                  <a:schemeClr val="tx1"/>
                </a:solidFill>
              </a:rPr>
              <a:t>與</a:t>
            </a:r>
            <a:r>
              <a:rPr lang="zh-TW" altLang="en-US" sz="3200" b="1" dirty="0">
                <a:solidFill>
                  <a:srgbClr val="FF0000"/>
                </a:solidFill>
              </a:rPr>
              <a:t>國語</a:t>
            </a:r>
            <a:r>
              <a:rPr lang="zh-TW" altLang="en-US" sz="3200" b="1" dirty="0">
                <a:solidFill>
                  <a:schemeClr val="tx1"/>
                </a:solidFill>
              </a:rPr>
              <a:t>學力表現之相關</a:t>
            </a:r>
          </a:p>
        </p:txBody>
      </p:sp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235168"/>
              </p:ext>
            </p:extLst>
          </p:nvPr>
        </p:nvGraphicFramePr>
        <p:xfrm>
          <a:off x="1" y="1915886"/>
          <a:ext cx="9074329" cy="4371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0856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22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470" y="0"/>
            <a:ext cx="8612777" cy="1450757"/>
          </a:xfrm>
        </p:spPr>
        <p:txBody>
          <a:bodyPr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自主學習、回饋訊息運用及毅力</a:t>
            </a:r>
            <a:r>
              <a:rPr lang="en-US" altLang="zh-TW" sz="3200" b="1" dirty="0">
                <a:solidFill>
                  <a:schemeClr val="tx1"/>
                </a:solidFill>
              </a:rPr>
              <a:t/>
            </a:r>
            <a:br>
              <a:rPr lang="en-US" altLang="zh-TW" sz="3200" b="1" dirty="0">
                <a:solidFill>
                  <a:schemeClr val="tx1"/>
                </a:solidFill>
              </a:rPr>
            </a:br>
            <a:r>
              <a:rPr lang="zh-TW" altLang="en-US" sz="3200" b="1" dirty="0">
                <a:solidFill>
                  <a:schemeClr val="tx1"/>
                </a:solidFill>
              </a:rPr>
              <a:t>與</a:t>
            </a:r>
            <a:r>
              <a:rPr lang="zh-TW" altLang="en-US" sz="3200" b="1" dirty="0">
                <a:solidFill>
                  <a:srgbClr val="FF0000"/>
                </a:solidFill>
              </a:rPr>
              <a:t>數學</a:t>
            </a:r>
            <a:r>
              <a:rPr lang="zh-TW" altLang="en-US" sz="3200" b="1" dirty="0">
                <a:solidFill>
                  <a:schemeClr val="tx1"/>
                </a:solidFill>
              </a:rPr>
              <a:t>學力表現之相關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圖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30655"/>
              </p:ext>
            </p:extLst>
          </p:nvPr>
        </p:nvGraphicFramePr>
        <p:xfrm>
          <a:off x="0" y="1793965"/>
          <a:ext cx="9144000" cy="4493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4760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27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副標題 4"/>
          <p:cNvSpPr txBox="1">
            <a:spLocks noGrp="1"/>
          </p:cNvSpPr>
          <p:nvPr>
            <p:ph type="body" sz="quarter" idx="1"/>
          </p:nvPr>
        </p:nvSpPr>
        <p:spPr>
          <a:xfrm>
            <a:off x="846991" y="3726472"/>
            <a:ext cx="7543801" cy="1055078"/>
          </a:xfrm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rPr dirty="0"/>
              <a:t> </a:t>
            </a:r>
          </a:p>
        </p:txBody>
      </p:sp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1" y="242337"/>
            <a:ext cx="1025391" cy="103691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標題 1"/>
          <p:cNvSpPr txBox="1"/>
          <p:nvPr/>
        </p:nvSpPr>
        <p:spPr>
          <a:xfrm>
            <a:off x="312652" y="2278778"/>
            <a:ext cx="8398458" cy="72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 defTabSz="914400">
              <a:lnSpc>
                <a:spcPts val="5600"/>
              </a:lnSpc>
              <a:defRPr sz="5400" b="1">
                <a:solidFill>
                  <a:srgbClr val="008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sz="3200" dirty="0"/>
              <a:t>科技輔助自主學習</a:t>
            </a:r>
            <a:endParaRPr sz="3200" dirty="0"/>
          </a:p>
        </p:txBody>
      </p:sp>
      <p:sp>
        <p:nvSpPr>
          <p:cNvPr id="6" name="標題 1"/>
          <p:cNvSpPr>
            <a:spLocks noGrp="1"/>
          </p:cNvSpPr>
          <p:nvPr>
            <p:ph type="title" idx="4294967295"/>
          </p:nvPr>
        </p:nvSpPr>
        <p:spPr>
          <a:xfrm>
            <a:off x="0" y="3366731"/>
            <a:ext cx="9144000" cy="15621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自主學習的定義</a:t>
            </a:r>
          </a:p>
        </p:txBody>
      </p:sp>
    </p:spTree>
    <p:extLst>
      <p:ext uri="{BB962C8B-B14F-4D97-AF65-F5344CB8AC3E}">
        <p14:creationId xmlns:p14="http://schemas.microsoft.com/office/powerpoint/2010/main" val="42660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7327" y="0"/>
            <a:ext cx="8395063" cy="1450757"/>
          </a:xfrm>
        </p:spPr>
        <p:txBody>
          <a:bodyPr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自主學習、回饋訊息運用及毅力</a:t>
            </a:r>
            <a:r>
              <a:rPr lang="en-US" altLang="zh-TW" sz="3200" b="1" dirty="0">
                <a:solidFill>
                  <a:schemeClr val="tx1"/>
                </a:solidFill>
              </a:rPr>
              <a:t/>
            </a:r>
            <a:br>
              <a:rPr lang="en-US" altLang="zh-TW" sz="3200" b="1" dirty="0">
                <a:solidFill>
                  <a:schemeClr val="tx1"/>
                </a:solidFill>
              </a:rPr>
            </a:br>
            <a:r>
              <a:rPr lang="zh-TW" altLang="en-US" sz="3200" b="1" dirty="0">
                <a:solidFill>
                  <a:schemeClr val="tx1"/>
                </a:solidFill>
              </a:rPr>
              <a:t>與</a:t>
            </a:r>
            <a:r>
              <a:rPr lang="zh-TW" altLang="en-US" sz="3200" b="1" dirty="0">
                <a:solidFill>
                  <a:srgbClr val="FF0000"/>
                </a:solidFill>
              </a:rPr>
              <a:t>英語</a:t>
            </a:r>
            <a:r>
              <a:rPr lang="zh-TW" altLang="en-US" sz="3200" b="1" dirty="0">
                <a:solidFill>
                  <a:schemeClr val="tx1"/>
                </a:solidFill>
              </a:rPr>
              <a:t>學力表現之相關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圖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671733"/>
              </p:ext>
            </p:extLst>
          </p:nvPr>
        </p:nvGraphicFramePr>
        <p:xfrm>
          <a:off x="0" y="1785257"/>
          <a:ext cx="9144000" cy="456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6502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0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7400"/>
            <a:ext cx="9144000" cy="2044700"/>
          </a:xfrm>
        </p:spPr>
        <p:txBody>
          <a:bodyPr/>
          <a:lstStyle/>
          <a:p>
            <a:pPr algn="ctr"/>
            <a:r>
              <a:rPr lang="en-US" altLang="zh-TW" sz="5400" b="1" dirty="0">
                <a:solidFill>
                  <a:schemeClr val="tx1"/>
                </a:solidFill>
              </a:rPr>
              <a:t>2019</a:t>
            </a:r>
            <a:r>
              <a:rPr lang="zh-TW" altLang="en-US" sz="5400" b="1" dirty="0">
                <a:solidFill>
                  <a:schemeClr val="tx1"/>
                </a:solidFill>
              </a:rPr>
              <a:t>年</a:t>
            </a:r>
            <a:r>
              <a:rPr lang="en-US" altLang="zh-TW" sz="5400" b="1" dirty="0">
                <a:solidFill>
                  <a:schemeClr val="tx1"/>
                </a:solidFill>
              </a:rPr>
              <a:t>8</a:t>
            </a:r>
            <a:r>
              <a:rPr lang="zh-TW" altLang="en-US" sz="5400" b="1" dirty="0">
                <a:solidFill>
                  <a:schemeClr val="tx1"/>
                </a:solidFill>
              </a:rPr>
              <a:t>縣市學力檢測結果</a:t>
            </a:r>
          </a:p>
        </p:txBody>
      </p:sp>
    </p:spTree>
    <p:extLst>
      <p:ext uri="{BB962C8B-B14F-4D97-AF65-F5344CB8AC3E}">
        <p14:creationId xmlns:p14="http://schemas.microsoft.com/office/powerpoint/2010/main" val="339955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 idx="4294967295"/>
          </p:nvPr>
        </p:nvSpPr>
        <p:spPr>
          <a:xfrm>
            <a:off x="457200" y="344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學生構念與學力檢測相關分析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179" name="內容版面配置區 1"/>
          <p:cNvSpPr>
            <a:spLocks noGrp="1"/>
          </p:cNvSpPr>
          <p:nvPr>
            <p:ph sz="half" idx="4294967295"/>
          </p:nvPr>
        </p:nvSpPr>
        <p:spPr>
          <a:xfrm>
            <a:off x="1301931" y="1646555"/>
            <a:ext cx="4038600" cy="4433888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學習投入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數學自我效能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國語自我效能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英語自我效能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毅力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回饋訊息運用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180" name="內容版面配置區 2"/>
          <p:cNvSpPr>
            <a:spLocks noGrp="1"/>
          </p:cNvSpPr>
          <p:nvPr>
            <p:ph sz="half" idx="4294967295"/>
          </p:nvPr>
        </p:nvSpPr>
        <p:spPr>
          <a:xfrm>
            <a:off x="4922520" y="1646555"/>
            <a:ext cx="4038600" cy="4433888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後設認知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延宕滿足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時間管理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科技使用度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家長參與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家庭資源</a:t>
            </a:r>
            <a:endParaRPr lang="en-US" altLang="zh-TW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82439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401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602273"/>
            <a:ext cx="9144000" cy="9937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三、五及九年級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學生構念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及其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學力表現之相關探究</a:t>
            </a:r>
          </a:p>
        </p:txBody>
      </p:sp>
      <p:graphicFrame>
        <p:nvGraphicFramePr>
          <p:cNvPr id="4" name="圖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962002"/>
              </p:ext>
            </p:extLst>
          </p:nvPr>
        </p:nvGraphicFramePr>
        <p:xfrm>
          <a:off x="0" y="1785257"/>
          <a:ext cx="9144000" cy="4467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3018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94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663819"/>
            <a:ext cx="9144000" cy="9937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三、五及九年級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學生構念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及其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學力表現之相關探究</a:t>
            </a:r>
          </a:p>
        </p:txBody>
      </p:sp>
      <p:graphicFrame>
        <p:nvGraphicFramePr>
          <p:cNvPr id="4" name="圖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879263"/>
              </p:ext>
            </p:extLst>
          </p:nvPr>
        </p:nvGraphicFramePr>
        <p:xfrm>
          <a:off x="88899" y="1851418"/>
          <a:ext cx="9055101" cy="428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9985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14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29004"/>
            <a:ext cx="9144000" cy="9937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五年級及九年級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學生構念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及其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學力表現之相關探究</a:t>
            </a:r>
          </a:p>
        </p:txBody>
      </p:sp>
      <p:graphicFrame>
        <p:nvGraphicFramePr>
          <p:cNvPr id="4" name="圖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7230624"/>
              </p:ext>
            </p:extLst>
          </p:nvPr>
        </p:nvGraphicFramePr>
        <p:xfrm>
          <a:off x="0" y="1776548"/>
          <a:ext cx="9144000" cy="4563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9985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35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52450"/>
            <a:ext cx="9144000" cy="9937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五年級及九年級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學生構念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及其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學力表現之相關探究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527633"/>
              </p:ext>
            </p:extLst>
          </p:nvPr>
        </p:nvGraphicFramePr>
        <p:xfrm>
          <a:off x="0" y="1828800"/>
          <a:ext cx="9144000" cy="445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0856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7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014672" y="1145447"/>
            <a:ext cx="7114655" cy="3579072"/>
          </a:xfrm>
          <a:prstGeom prst="cloud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1172" y="1678416"/>
            <a:ext cx="4735828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rgbClr val="6600CC"/>
              </a:buClr>
            </a:pPr>
            <a:r>
              <a:rPr lang="zh-TW" altLang="en-US" sz="3600" b="1" spc="3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回饋訊息運用能力</a:t>
            </a:r>
            <a:r>
              <a:rPr lang="zh-TW" altLang="en-US" sz="36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endParaRPr lang="en-US" altLang="zh-TW" sz="3600" b="1" spc="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buClr>
                <a:srgbClr val="6600CC"/>
              </a:buClr>
            </a:pPr>
            <a:r>
              <a:rPr lang="zh-TW" altLang="en-US" sz="3600" b="1" spc="3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zh-TW" altLang="zh-TW" sz="3600" b="1" spc="3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zh-TW" altLang="en-US" sz="3600" b="1" spc="3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學習能力</a:t>
            </a:r>
            <a:r>
              <a:rPr lang="zh-TW" altLang="en-US" sz="36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越強，</a:t>
            </a:r>
            <a:endParaRPr lang="en-US" altLang="zh-TW" sz="3600" b="1" spc="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buClr>
                <a:srgbClr val="6600CC"/>
              </a:buClr>
            </a:pPr>
            <a:r>
              <a:rPr lang="zh-TW" altLang="en-US" sz="36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600" b="1" spc="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r>
              <a:rPr lang="zh-TW" altLang="en-US" sz="36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越好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203" y="4900150"/>
            <a:ext cx="8771766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References: Adey &amp;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Shayer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1993; Brown, Pressley, Van Meter, &amp;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Schuder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1996; </a:t>
            </a:r>
            <a:r>
              <a:rPr lang="da-DK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Clark, 2012;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Dignath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et al., 2008; </a:t>
            </a:r>
            <a:r>
              <a:rPr lang="da-DK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Fong &amp; Krause, 2014; 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Hattie, Biggs, &amp; Purdie, 1996; </a:t>
            </a:r>
            <a:r>
              <a:rPr lang="en-GB" sz="1400" dirty="0" err="1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Kuo</a:t>
            </a:r>
            <a:r>
              <a:rPr lang="en-GB" sz="14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2018; 2019;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Leidinger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&amp;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Perels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2012;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Mevarech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&amp;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Amrany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2008; </a:t>
            </a:r>
            <a:r>
              <a:rPr lang="en-US" altLang="zh-TW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Mok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Cheng, Moore, &amp; Kennedy, 2006;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Palincsar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&amp; Brown, 1984; Perry &amp; Winne, 2006;  </a:t>
            </a:r>
            <a:r>
              <a:rPr lang="da-DK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Petty, 2013</a:t>
            </a:r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PISA 2013; 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Rojas-Drummond,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Mazón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Littleton, &amp;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Vélez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2014; </a:t>
            </a:r>
            <a:r>
              <a:rPr lang="en-GB" sz="1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Verschaffel</a:t>
            </a:r>
            <a:r>
              <a:rPr lang="en-GB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et al., 1999 </a:t>
            </a:r>
            <a:r>
              <a:rPr lang="da-DK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Yen et al., 2013</a:t>
            </a:r>
            <a:endParaRPr lang="en-GB" sz="14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155612"/>
            <a:ext cx="91440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國內外研究顯示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6952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85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554" y="1127504"/>
            <a:ext cx="8395064" cy="444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1">
              <a:lnSpc>
                <a:spcPct val="120000"/>
              </a:lnSpc>
            </a:pP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文獻中關於年齡對自主學習的影響並</a:t>
            </a: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沒有統一結論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（不顯著、正向和負向的結果均有呈現）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25413" algn="just" hangingPunct="1">
              <a:spcBef>
                <a:spcPts val="1200"/>
              </a:spcBef>
            </a:pPr>
            <a:r>
              <a:rPr lang="en-US" altLang="zh-CN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(Cleary &amp; Chen, 2009; Fletcher &amp; Shaw, 2012; </a:t>
            </a:r>
            <a:r>
              <a:rPr lang="de-DE" altLang="zh-CN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Lüftenegger et al., 2012</a:t>
            </a:r>
            <a:r>
              <a:rPr lang="en-US" altLang="zh-CN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; Wang &amp; Eccles, 2012)</a:t>
            </a:r>
          </a:p>
          <a:p>
            <a:pPr algn="just" hangingPunct="1">
              <a:lnSpc>
                <a:spcPct val="120000"/>
              </a:lnSpc>
            </a:pPr>
            <a:endParaRPr lang="en-US" altLang="zh-CN" sz="24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algn="just" hangingPunct="1">
              <a:lnSpc>
                <a:spcPct val="120000"/>
              </a:lnSpc>
            </a:pP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缺乏正規訓練</a:t>
            </a:r>
            <a:r>
              <a:rPr lang="zh-TW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學生不會</a:t>
            </a: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自動成為</a:t>
            </a:r>
            <a:r>
              <a:rPr lang="zh-TW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自主學習者</a:t>
            </a: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endParaRPr lang="en-US" altLang="zh-CN" sz="24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lvl="1" indent="-344488" algn="just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具備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自主學習所需要的能力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，卻</a:t>
            </a:r>
            <a:r>
              <a:rPr lang="zh-CN" altLang="en-US" sz="24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不一定會使用</a:t>
            </a:r>
            <a:endParaRPr lang="en-US" altLang="zh-CN" sz="24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lvl="1" indent="-344488" algn="just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不能充分利用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有效的自主學習策略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lvl="1" indent="-344488" algn="just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被經驗誤導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，將無效策略誤判為有效策略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lvl="1" indent="-344488" algn="just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傾向於</a:t>
            </a:r>
            <a:r>
              <a:rPr lang="zh-CN" altLang="en-US" sz="24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只使用某些策略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而忽略其他有效策略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25413" algn="just" hangingPunct="1">
              <a:spcBef>
                <a:spcPts val="1200"/>
              </a:spcBef>
            </a:pPr>
            <a:r>
              <a:rPr lang="fr-FR" altLang="zh-CN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(Ahmed, van der Werf, Kuyper, &amp; Minnaert, 2013</a:t>
            </a:r>
            <a:r>
              <a:rPr lang="zh-CN" altLang="en-US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；</a:t>
            </a:r>
            <a:r>
              <a:rPr lang="en-US" altLang="zh-CN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Bjork, </a:t>
            </a:r>
            <a:r>
              <a:rPr lang="en-US" altLang="zh-CN" sz="1400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Dunlosky</a:t>
            </a:r>
            <a:r>
              <a:rPr lang="en-US" altLang="zh-CN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&amp; </a:t>
            </a:r>
            <a:r>
              <a:rPr lang="en-US" altLang="zh-CN" sz="1400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Kornell</a:t>
            </a:r>
            <a:r>
              <a:rPr lang="en-US" altLang="zh-CN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2013</a:t>
            </a:r>
            <a:r>
              <a:rPr lang="zh-CN" altLang="en-US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；</a:t>
            </a:r>
            <a:r>
              <a:rPr lang="fr-FR" altLang="zh-CN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Fletcher &amp; Shaw, 2012)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0" y="227874"/>
            <a:ext cx="91440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1"/>
            <a:r>
              <a:rPr lang="zh-TW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CN" altLang="en-US" sz="32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需要培</a:t>
            </a:r>
            <a:r>
              <a:rPr lang="zh-TW" altLang="en-US" sz="32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育</a:t>
            </a:r>
            <a:endParaRPr lang="en-GB" altLang="zh-TW" sz="32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6502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4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wrap="square" lIns="360000" tIns="108000" bIns="108000" rtlCol="0" anchor="ctr" anchorCtr="0">
            <a:noAutofit/>
          </a:bodyPr>
          <a:lstStyle/>
          <a:p>
            <a:pPr algn="ctr" hangingPunct="1"/>
            <a:r>
              <a:rPr lang="zh-CN" altLang="en-US" sz="32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</a:t>
            </a:r>
            <a:r>
              <a:rPr lang="zh-CN" altLang="en-US" sz="32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需要培</a:t>
            </a:r>
            <a:r>
              <a:rPr lang="zh-TW" altLang="en-US" sz="32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育</a:t>
            </a:r>
            <a:endParaRPr lang="en-GB" sz="32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136" y="1284928"/>
            <a:ext cx="8620824" cy="45704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5113" indent="-265113" hangingPunct="1">
              <a:lnSpc>
                <a:spcPct val="11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自主學習能力</a:t>
            </a:r>
            <a:r>
              <a:rPr lang="zh-TW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不是與生俱來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，而是需要後天栽培</a:t>
            </a:r>
            <a:endParaRPr lang="en-HK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5113" indent="-265113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小至五、六歲的學生也能習得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5113" indent="-265113" hangingPunct="1">
              <a:lnSpc>
                <a:spcPct val="110000"/>
              </a:lnSpc>
              <a:spcAft>
                <a:spcPts val="1800"/>
              </a:spcAft>
            </a:pPr>
            <a:r>
              <a:rPr lang="en-GB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	</a:t>
            </a:r>
            <a:r>
              <a:rPr lang="en-GB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(DiDonato, 2012; </a:t>
            </a:r>
            <a:r>
              <a:rPr lang="en-GB" sz="1400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Eilam</a:t>
            </a:r>
            <a:r>
              <a:rPr lang="en-GB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&amp; Reiter, 2014; Pino-Pasternak, Basilio, &amp; </a:t>
            </a:r>
            <a:r>
              <a:rPr lang="en-GB" sz="1400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Whitebread</a:t>
            </a:r>
            <a:r>
              <a:rPr lang="en-GB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2014; </a:t>
            </a:r>
            <a:r>
              <a:rPr lang="en-GB" sz="1400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Stoeger</a:t>
            </a:r>
            <a:r>
              <a:rPr lang="en-GB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&amp; Ziegler, 2008)</a:t>
            </a:r>
          </a:p>
          <a:p>
            <a:pPr marL="265113" indent="-265113" hangingPunct="1">
              <a:lnSpc>
                <a:spcPct val="110000"/>
              </a:lnSpc>
              <a:spcAft>
                <a:spcPts val="1800"/>
              </a:spcAft>
            </a:pP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任何年齡段的學生，都應得到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所需的信息和機會 </a:t>
            </a:r>
            <a:r>
              <a:rPr lang="en-GB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en-GB" sz="1400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Lüftenegger</a:t>
            </a:r>
            <a:r>
              <a:rPr lang="en-GB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et al., 2012; Paris &amp; Paris, 2001; White, 2013)</a:t>
            </a:r>
            <a:endParaRPr lang="en-US" altLang="zh-CN" sz="14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5113" indent="-265113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作為教學目標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，非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單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是促進學習的工具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5113" indent="-265113" hangingPunct="1">
              <a:lnSpc>
                <a:spcPct val="110000"/>
              </a:lnSpc>
              <a:spcAft>
                <a:spcPts val="1800"/>
              </a:spcAft>
            </a:pPr>
            <a:r>
              <a:rPr lang="nl-NL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	(Bannert &amp; Reimann, 2012; Pirrie &amp; Thoutenhoofd, 2013)</a:t>
            </a:r>
          </a:p>
          <a:p>
            <a:pPr marL="265113" indent="-265113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zh-CN" altLang="en-US" sz="24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融入正規教學</a:t>
            </a:r>
            <a:r>
              <a:rPr lang="zh-CN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，且地位應與學科知識相當</a:t>
            </a:r>
            <a:endParaRPr lang="en-US" altLang="zh-CN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5113" indent="-265113" hangingPunct="1">
              <a:lnSpc>
                <a:spcPct val="110000"/>
              </a:lnSpc>
              <a:spcAft>
                <a:spcPts val="1800"/>
              </a:spcAft>
            </a:pPr>
            <a:r>
              <a:rPr lang="nb-NO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	(Bannert &amp; Reimann, 2012; Lord et al., 2012)</a:t>
            </a:r>
            <a:endParaRPr lang="en-GB" sz="14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82439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6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767B1EB-1932-442C-A23B-7BDC6669165C}"/>
              </a:ext>
            </a:extLst>
          </p:cNvPr>
          <p:cNvSpPr/>
          <p:nvPr/>
        </p:nvSpPr>
        <p:spPr>
          <a:xfrm>
            <a:off x="3847046" y="3942010"/>
            <a:ext cx="2031325" cy="461665"/>
          </a:xfrm>
          <a:prstGeom prst="rect">
            <a:avLst/>
          </a:prstGeom>
          <a:solidFill>
            <a:srgbClr val="FFEBFF"/>
          </a:solidFill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學到嗎：監評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CE09DCD-AA33-4C59-B206-917F79FBFC6F}"/>
              </a:ext>
            </a:extLst>
          </p:cNvPr>
          <p:cNvSpPr/>
          <p:nvPr/>
        </p:nvSpPr>
        <p:spPr>
          <a:xfrm>
            <a:off x="3860300" y="4461009"/>
            <a:ext cx="2031325" cy="461665"/>
          </a:xfrm>
          <a:prstGeom prst="rect">
            <a:avLst/>
          </a:prstGeom>
          <a:solidFill>
            <a:srgbClr val="FFEBFF"/>
          </a:solidFill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學不好：調節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158EF2-BF6F-4970-87D3-2892356780E8}"/>
              </a:ext>
            </a:extLst>
          </p:cNvPr>
          <p:cNvSpPr txBox="1"/>
          <p:nvPr/>
        </p:nvSpPr>
        <p:spPr>
          <a:xfrm>
            <a:off x="2133804" y="23407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「自主學習」的理念</a:t>
            </a:r>
            <a:endParaRPr lang="en-HK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xmlns="" id="{8FCF08EF-0DBC-4CC9-A1EA-B8917A0A2829}"/>
              </a:ext>
            </a:extLst>
          </p:cNvPr>
          <p:cNvSpPr txBox="1">
            <a:spLocks/>
          </p:cNvSpPr>
          <p:nvPr/>
        </p:nvSpPr>
        <p:spPr>
          <a:xfrm>
            <a:off x="362425" y="5812460"/>
            <a:ext cx="8509167" cy="379688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理念：學習者是學習的主人，故須管理其學習及為其學習負責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A8D5A2-66D6-4C1D-93F7-0E423A794183}"/>
              </a:ext>
            </a:extLst>
          </p:cNvPr>
          <p:cNvSpPr/>
          <p:nvPr/>
        </p:nvSpPr>
        <p:spPr>
          <a:xfrm>
            <a:off x="5307638" y="1625443"/>
            <a:ext cx="646331" cy="646331"/>
          </a:xfrm>
          <a:prstGeom prst="rect">
            <a:avLst/>
          </a:prstGeom>
          <a:solidFill>
            <a:srgbClr val="FFEBFF"/>
          </a:solidFill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endParaRPr lang="en-HK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7FA3436-DC4D-4F94-A993-FDB8F3944918}"/>
              </a:ext>
            </a:extLst>
          </p:cNvPr>
          <p:cNvGrpSpPr/>
          <p:nvPr/>
        </p:nvGrpSpPr>
        <p:grpSpPr>
          <a:xfrm>
            <a:off x="525121" y="1163778"/>
            <a:ext cx="1107996" cy="1107997"/>
            <a:chOff x="1174477" y="2416109"/>
            <a:chExt cx="1107996" cy="11079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39EF87A-6D37-4F16-9921-A60760029BA3}"/>
                </a:ext>
              </a:extLst>
            </p:cNvPr>
            <p:cNvSpPr/>
            <p:nvPr/>
          </p:nvSpPr>
          <p:spPr>
            <a:xfrm>
              <a:off x="1405310" y="2877775"/>
              <a:ext cx="646331" cy="646331"/>
            </a:xfrm>
            <a:prstGeom prst="rect">
              <a:avLst/>
            </a:prstGeom>
            <a:solidFill>
              <a:srgbClr val="CCFFFF"/>
            </a:solidFill>
          </p:spPr>
          <p:txBody>
            <a:bodyPr wrap="none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</a:t>
              </a:r>
              <a:endParaRPr lang="en-HK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0664169-1B77-469D-ACBD-32B526EFC0F5}"/>
                </a:ext>
              </a:extLst>
            </p:cNvPr>
            <p:cNvSpPr/>
            <p:nvPr/>
          </p:nvSpPr>
          <p:spPr>
            <a:xfrm>
              <a:off x="1174477" y="2416109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學習者</a:t>
              </a:r>
              <a:endParaRPr lang="en-HK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211D838-F2A9-4A4F-890D-BD068F57B483}"/>
              </a:ext>
            </a:extLst>
          </p:cNvPr>
          <p:cNvGrpSpPr/>
          <p:nvPr/>
        </p:nvGrpSpPr>
        <p:grpSpPr>
          <a:xfrm>
            <a:off x="1548838" y="3086249"/>
            <a:ext cx="3598994" cy="839205"/>
            <a:chOff x="2409990" y="3967806"/>
            <a:chExt cx="3598994" cy="83920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056FA21-CDD5-4D46-9FAC-86DCF45835BC}"/>
                </a:ext>
              </a:extLst>
            </p:cNvPr>
            <p:cNvSpPr/>
            <p:nvPr/>
          </p:nvSpPr>
          <p:spPr>
            <a:xfrm>
              <a:off x="2409990" y="4283791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權</a:t>
              </a:r>
              <a:endParaRPr lang="en-HK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AE2807B-236F-4F3C-9FAA-E7A828EA92F8}"/>
                </a:ext>
              </a:extLst>
            </p:cNvPr>
            <p:cNvSpPr/>
            <p:nvPr/>
          </p:nvSpPr>
          <p:spPr>
            <a:xfrm>
              <a:off x="5465245" y="4283791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責</a:t>
              </a:r>
              <a:endParaRPr lang="en-HK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93C50AD-C9AF-4AB8-9DB6-11B21B8AAB8B}"/>
                </a:ext>
              </a:extLst>
            </p:cNvPr>
            <p:cNvCxnSpPr>
              <a:cxnSpLocks/>
            </p:cNvCxnSpPr>
            <p:nvPr/>
          </p:nvCxnSpPr>
          <p:spPr>
            <a:xfrm>
              <a:off x="2728872" y="4094922"/>
              <a:ext cx="30082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0D9659DF-1400-4304-B9AC-89CBF58860C0}"/>
                </a:ext>
              </a:extLst>
            </p:cNvPr>
            <p:cNvCxnSpPr/>
            <p:nvPr/>
          </p:nvCxnSpPr>
          <p:spPr>
            <a:xfrm>
              <a:off x="4232993" y="3967806"/>
              <a:ext cx="0" cy="1271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E451863-E9EB-4F54-A280-25AAC2BEC1C9}"/>
                </a:ext>
              </a:extLst>
            </p:cNvPr>
            <p:cNvCxnSpPr/>
            <p:nvPr/>
          </p:nvCxnSpPr>
          <p:spPr>
            <a:xfrm>
              <a:off x="2734422" y="4087078"/>
              <a:ext cx="0" cy="1271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96D9482-B0FD-439D-82ED-96D75BEBB66C}"/>
                </a:ext>
              </a:extLst>
            </p:cNvPr>
            <p:cNvCxnSpPr/>
            <p:nvPr/>
          </p:nvCxnSpPr>
          <p:spPr>
            <a:xfrm>
              <a:off x="5723861" y="4087078"/>
              <a:ext cx="0" cy="1271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FB421FD-EB9B-406F-B86E-127C5D76E01C}"/>
              </a:ext>
            </a:extLst>
          </p:cNvPr>
          <p:cNvSpPr/>
          <p:nvPr/>
        </p:nvSpPr>
        <p:spPr>
          <a:xfrm>
            <a:off x="660441" y="3942010"/>
            <a:ext cx="2031325" cy="461665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學什麼：定標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C27D9B-0362-4CAB-B27A-8C337942B21F}"/>
              </a:ext>
            </a:extLst>
          </p:cNvPr>
          <p:cNvSpPr/>
          <p:nvPr/>
        </p:nvSpPr>
        <p:spPr>
          <a:xfrm>
            <a:off x="660440" y="4461009"/>
            <a:ext cx="2031325" cy="461665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怎樣學：擇策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AF98842-F1FE-4FF7-96AD-41857362B055}"/>
              </a:ext>
            </a:extLst>
          </p:cNvPr>
          <p:cNvGrpSpPr/>
          <p:nvPr/>
        </p:nvGrpSpPr>
        <p:grpSpPr>
          <a:xfrm>
            <a:off x="1402285" y="1420480"/>
            <a:ext cx="3905353" cy="1632928"/>
            <a:chOff x="2323307" y="1248204"/>
            <a:chExt cx="3905353" cy="16329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0985025-7246-4F42-AA94-44C7135A2D2C}"/>
                </a:ext>
              </a:extLst>
            </p:cNvPr>
            <p:cNvSpPr/>
            <p:nvPr/>
          </p:nvSpPr>
          <p:spPr>
            <a:xfrm>
              <a:off x="3946192" y="2234801"/>
              <a:ext cx="646331" cy="646331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</a:t>
              </a:r>
              <a:endParaRPr lang="en-HK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BEBCB288-406E-413E-9965-6EE6552EF94C}"/>
                </a:ext>
              </a:extLst>
            </p:cNvPr>
            <p:cNvCxnSpPr/>
            <p:nvPr/>
          </p:nvCxnSpPr>
          <p:spPr>
            <a:xfrm flipV="1">
              <a:off x="2323307" y="1776333"/>
              <a:ext cx="3905353" cy="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D29619C-54A6-42AC-81A5-38B6CD19C4A0}"/>
                </a:ext>
              </a:extLst>
            </p:cNvPr>
            <p:cNvSpPr/>
            <p:nvPr/>
          </p:nvSpPr>
          <p:spPr>
            <a:xfrm>
              <a:off x="3465505" y="1248204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權：擁有</a:t>
              </a:r>
              <a:endParaRPr lang="en-HK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A48B2287-B781-4B5C-8C39-9240AE20B5E4}"/>
                </a:ext>
              </a:extLst>
            </p:cNvPr>
            <p:cNvSpPr/>
            <p:nvPr/>
          </p:nvSpPr>
          <p:spPr>
            <a:xfrm>
              <a:off x="3465505" y="1705400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責：管理</a:t>
              </a:r>
              <a:endParaRPr lang="en-HK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739AE96-A92A-4247-B05C-9DB15C7D4831}"/>
              </a:ext>
            </a:extLst>
          </p:cNvPr>
          <p:cNvSpPr/>
          <p:nvPr/>
        </p:nvSpPr>
        <p:spPr>
          <a:xfrm>
            <a:off x="6150289" y="1626007"/>
            <a:ext cx="646331" cy="646331"/>
          </a:xfrm>
          <a:prstGeom prst="rect">
            <a:avLst/>
          </a:prstGeom>
          <a:solidFill>
            <a:srgbClr val="FFEBFF"/>
          </a:solidFill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習</a:t>
            </a:r>
            <a:endParaRPr lang="en-HK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EB466B6-153D-4485-A99D-1D58E7F0C03D}"/>
              </a:ext>
            </a:extLst>
          </p:cNvPr>
          <p:cNvGrpSpPr/>
          <p:nvPr/>
        </p:nvGrpSpPr>
        <p:grpSpPr>
          <a:xfrm>
            <a:off x="6801590" y="1272130"/>
            <a:ext cx="2070002" cy="1169466"/>
            <a:chOff x="6801590" y="1272130"/>
            <a:chExt cx="2070002" cy="116946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D8142595-6489-4BAE-B834-B063C84AD6B2}"/>
                </a:ext>
              </a:extLst>
            </p:cNvPr>
            <p:cNvSpPr/>
            <p:nvPr/>
          </p:nvSpPr>
          <p:spPr>
            <a:xfrm>
              <a:off x="7433675" y="1359685"/>
              <a:ext cx="1437917" cy="10819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CC2A2B9-8C65-4BB3-9B42-A3DE2260C924}"/>
                </a:ext>
              </a:extLst>
            </p:cNvPr>
            <p:cNvSpPr/>
            <p:nvPr/>
          </p:nvSpPr>
          <p:spPr>
            <a:xfrm rot="20292751">
              <a:off x="7234467" y="1272130"/>
              <a:ext cx="651301" cy="1024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E705E63-683B-4BDF-86CB-7195064692BE}"/>
                </a:ext>
              </a:extLst>
            </p:cNvPr>
            <p:cNvSpPr txBox="1"/>
            <p:nvPr/>
          </p:nvSpPr>
          <p:spPr>
            <a:xfrm>
              <a:off x="6801590" y="1628496"/>
              <a:ext cx="2028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長期重覆地做、反覆地學，使熟練</a:t>
              </a:r>
              <a:endParaRPr lang="en-HK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0AA4771-36D8-4AC8-9664-59B41A0DE03D}"/>
                </a:ext>
              </a:extLst>
            </p:cNvPr>
            <p:cNvSpPr txBox="1"/>
            <p:nvPr/>
          </p:nvSpPr>
          <p:spPr>
            <a:xfrm>
              <a:off x="6843432" y="130943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循環性</a:t>
              </a:r>
              <a:endParaRPr lang="en-HK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8FF10E4A-3B41-4A5F-A21E-1FBB8F36B6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6690" y="2255446"/>
              <a:ext cx="92279" cy="8368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70660162-6C02-4FED-8534-45951F7D4B7A}"/>
              </a:ext>
            </a:extLst>
          </p:cNvPr>
          <p:cNvGrpSpPr/>
          <p:nvPr/>
        </p:nvGrpSpPr>
        <p:grpSpPr>
          <a:xfrm>
            <a:off x="6036364" y="3839134"/>
            <a:ext cx="2614080" cy="398147"/>
            <a:chOff x="6036364" y="3528479"/>
            <a:chExt cx="2614080" cy="424617"/>
          </a:xfrm>
        </p:grpSpPr>
        <p:sp>
          <p:nvSpPr>
            <p:cNvPr id="49" name="Speech Bubble: Rectangle with Corners Rounded 48">
              <a:extLst>
                <a:ext uri="{FF2B5EF4-FFF2-40B4-BE49-F238E27FC236}">
                  <a16:creationId xmlns:a16="http://schemas.microsoft.com/office/drawing/2014/main" xmlns="" id="{0B5D6CAC-D7C4-41B1-8FD9-EB7A135E07DC}"/>
                </a:ext>
              </a:extLst>
            </p:cNvPr>
            <p:cNvSpPr/>
            <p:nvPr/>
          </p:nvSpPr>
          <p:spPr>
            <a:xfrm>
              <a:off x="6036364" y="3528479"/>
              <a:ext cx="2614080" cy="424617"/>
            </a:xfrm>
            <a:prstGeom prst="wedgeRoundRectCallout">
              <a:avLst>
                <a:gd name="adj1" fmla="val -56804"/>
                <a:gd name="adj2" fmla="val 25183"/>
                <a:gd name="adj3" fmla="val 1666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C07B8F12-1FE9-4C47-86D1-BCE4D5DA660C}"/>
                </a:ext>
              </a:extLst>
            </p:cNvPr>
            <p:cNvSpPr txBox="1"/>
            <p:nvPr/>
          </p:nvSpPr>
          <p:spPr>
            <a:xfrm>
              <a:off x="6036364" y="3556122"/>
              <a:ext cx="2614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監控評價</a:t>
              </a:r>
              <a:endParaRPr lang="en-HK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2E8FF12-2561-4DB2-A9A6-A0E31A36784C}"/>
              </a:ext>
            </a:extLst>
          </p:cNvPr>
          <p:cNvGrpSpPr/>
          <p:nvPr/>
        </p:nvGrpSpPr>
        <p:grpSpPr>
          <a:xfrm>
            <a:off x="6036364" y="4553421"/>
            <a:ext cx="2636172" cy="369254"/>
            <a:chOff x="6036364" y="4485361"/>
            <a:chExt cx="2636172" cy="923330"/>
          </a:xfrm>
        </p:grpSpPr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xmlns="" id="{58E546EB-7BB8-45CF-82AF-E23E91612CEE}"/>
                </a:ext>
              </a:extLst>
            </p:cNvPr>
            <p:cNvSpPr/>
            <p:nvPr/>
          </p:nvSpPr>
          <p:spPr>
            <a:xfrm>
              <a:off x="6036364" y="4485361"/>
              <a:ext cx="2636171" cy="923330"/>
            </a:xfrm>
            <a:prstGeom prst="wedgeRoundRectCallout">
              <a:avLst>
                <a:gd name="adj1" fmla="val -56804"/>
                <a:gd name="adj2" fmla="val -26486"/>
                <a:gd name="adj3" fmla="val 1666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D101387A-9223-45BA-9CDE-7E2C9B79D9EC}"/>
                </a:ext>
              </a:extLst>
            </p:cNvPr>
            <p:cNvSpPr txBox="1"/>
            <p:nvPr/>
          </p:nvSpPr>
          <p:spPr>
            <a:xfrm>
              <a:off x="6058456" y="4501028"/>
              <a:ext cx="2614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反思調節</a:t>
              </a:r>
              <a:endParaRPr lang="en-HK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36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5" grpId="0" animBg="1"/>
      <p:bldP spid="24" grpId="0" animBg="1"/>
      <p:bldP spid="25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PISA 2012 Results SDL Ranking.pdf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4" t="13507" r="1665" b="6664"/>
          <a:stretch/>
        </p:blipFill>
        <p:spPr>
          <a:xfrm>
            <a:off x="137745" y="996461"/>
            <a:ext cx="8839199" cy="266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907273"/>
          </a:xfrm>
          <a:prstGeom prst="rect">
            <a:avLst/>
          </a:prstGeom>
          <a:noFill/>
          <a:ln>
            <a:noFill/>
          </a:ln>
        </p:spPr>
        <p:txBody>
          <a:bodyPr wrap="square" lIns="360000" tIns="108000" bIns="108000" rtlCol="0" anchor="ctr" anchorCtr="0">
            <a:noAutofit/>
          </a:bodyPr>
          <a:lstStyle/>
          <a:p>
            <a:pPr marL="53975" algn="ctr" defTabSz="914400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亞洲</a:t>
            </a:r>
            <a:r>
              <a: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學生的自主學習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能力普遍偏弱</a:t>
            </a:r>
            <a:endParaRPr lang="en-GB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367345" y="1491761"/>
            <a:ext cx="190500" cy="2194560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图片 14" descr="PISA 2012 Results SDL Ranking.pdf - Adobe Acrobat Pr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" t="13507" r="1667" b="2102"/>
          <a:stretch/>
        </p:blipFill>
        <p:spPr>
          <a:xfrm>
            <a:off x="152401" y="3652679"/>
            <a:ext cx="8839198" cy="28194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843345" y="4234961"/>
            <a:ext cx="190500" cy="2194560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928945" y="2329961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928945" y="5073161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5"/>
          <p:cNvSpPr/>
          <p:nvPr/>
        </p:nvSpPr>
        <p:spPr>
          <a:xfrm>
            <a:off x="7995870" y="1478426"/>
            <a:ext cx="190500" cy="219456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矩形 5"/>
          <p:cNvSpPr/>
          <p:nvPr/>
        </p:nvSpPr>
        <p:spPr>
          <a:xfrm>
            <a:off x="7995870" y="4254011"/>
            <a:ext cx="190500" cy="219456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81052" y="811795"/>
            <a:ext cx="1800493" cy="369332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defTabSz="914400"/>
            <a:r>
              <a:rPr lang="zh-CN" altLang="en-US" b="1" dirty="0">
                <a:solidFill>
                  <a:prstClr val="black"/>
                </a:solidFill>
                <a:latin typeface="標楷體"/>
              </a:rPr>
              <a:t>目標設定</a:t>
            </a:r>
            <a:r>
              <a:rPr lang="zh-TW" altLang="en-US" b="1" dirty="0">
                <a:solidFill>
                  <a:prstClr val="black"/>
                </a:solidFill>
                <a:latin typeface="標楷體"/>
              </a:rPr>
              <a:t>與執行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1052" y="3652679"/>
            <a:ext cx="1338828" cy="369332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defTabSz="914400"/>
            <a:r>
              <a:rPr lang="zh-TW" altLang="en-US" b="1" dirty="0">
                <a:solidFill>
                  <a:prstClr val="black"/>
                </a:solidFill>
                <a:latin typeface="標楷體"/>
              </a:rPr>
              <a:t>監控與反思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192" y="6390222"/>
            <a:ext cx="8030895" cy="461665"/>
          </a:xfrm>
          <a:prstGeom prst="rect">
            <a:avLst/>
          </a:prstGeom>
          <a:solidFill>
            <a:srgbClr val="FFFFF4"/>
          </a:solidFill>
        </p:spPr>
        <p:txBody>
          <a:bodyPr wrap="square">
            <a:spAutoFit/>
          </a:bodyPr>
          <a:lstStyle/>
          <a:p>
            <a:pPr defTabSz="914400"/>
            <a:r>
              <a:rPr lang="en-US" altLang="zh-CN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CN" sz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Organisation</a:t>
            </a:r>
            <a:r>
              <a:rPr lang="en-US" altLang="zh-CN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for Economic Co-operation and Development, 2004, 2010, 2014; Ho, 2003, 2004; </a:t>
            </a:r>
            <a:r>
              <a:rPr lang="en-US" altLang="zh-CN" sz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Mok</a:t>
            </a:r>
            <a:r>
              <a:rPr lang="en-US" altLang="zh-CN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Leung, &amp; Shan, 2005</a:t>
            </a:r>
            <a:r>
              <a:rPr lang="de-DE" altLang="zh-CN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CN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79758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95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副標題 4"/>
          <p:cNvSpPr txBox="1">
            <a:spLocks noGrp="1"/>
          </p:cNvSpPr>
          <p:nvPr>
            <p:ph type="body" sz="quarter" idx="1"/>
          </p:nvPr>
        </p:nvSpPr>
        <p:spPr>
          <a:xfrm>
            <a:off x="846991" y="3726472"/>
            <a:ext cx="7543801" cy="1055078"/>
          </a:xfrm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rPr dirty="0"/>
              <a:t> </a:t>
            </a:r>
          </a:p>
        </p:txBody>
      </p:sp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1" y="242337"/>
            <a:ext cx="1025391" cy="103691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標題 1"/>
          <p:cNvSpPr txBox="1"/>
          <p:nvPr/>
        </p:nvSpPr>
        <p:spPr>
          <a:xfrm>
            <a:off x="312652" y="2278778"/>
            <a:ext cx="8398458" cy="72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 defTabSz="914400">
              <a:lnSpc>
                <a:spcPts val="5600"/>
              </a:lnSpc>
              <a:defRPr sz="5400" b="1">
                <a:solidFill>
                  <a:srgbClr val="008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sz="3200" dirty="0"/>
              <a:t>科技輔助自主學習</a:t>
            </a:r>
            <a:endParaRPr sz="3200" dirty="0"/>
          </a:p>
        </p:txBody>
      </p:sp>
      <p:sp>
        <p:nvSpPr>
          <p:cNvPr id="6" name="標題 1"/>
          <p:cNvSpPr>
            <a:spLocks noGrp="1"/>
          </p:cNvSpPr>
          <p:nvPr>
            <p:ph type="title" idx="4294967295"/>
          </p:nvPr>
        </p:nvSpPr>
        <p:spPr>
          <a:xfrm>
            <a:off x="0" y="3366731"/>
            <a:ext cx="9144000" cy="1562100"/>
          </a:xfrm>
          <a:prstGeom prst="rect">
            <a:avLst/>
          </a:prstGeom>
        </p:spPr>
        <p:txBody>
          <a:bodyPr/>
          <a:lstStyle/>
          <a:p>
            <a:r>
              <a:rPr lang="zh-TW" altLang="en-US" sz="4800" dirty="0">
                <a:solidFill>
                  <a:schemeClr val="tx1"/>
                </a:solidFill>
              </a:rPr>
              <a:t>自主學習與適性學習</a:t>
            </a:r>
          </a:p>
        </p:txBody>
      </p:sp>
    </p:spTree>
    <p:extLst>
      <p:ext uri="{BB962C8B-B14F-4D97-AF65-F5344CB8AC3E}">
        <p14:creationId xmlns:p14="http://schemas.microsoft.com/office/powerpoint/2010/main" val="17013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TextBox 1"/>
          <p:cNvSpPr txBox="1"/>
          <p:nvPr/>
        </p:nvSpPr>
        <p:spPr>
          <a:xfrm>
            <a:off x="0" y="171607"/>
            <a:ext cx="914400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85000"/>
              </a:lnSpc>
              <a:defRPr sz="4000" b="1" spc="-100">
                <a:solidFill>
                  <a:srgbClr val="215968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適性學習 </a:t>
            </a: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Adaptive Learning</a:t>
            </a:r>
            <a:endParaRPr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15" name="Rectangle 4"/>
          <p:cNvSpPr txBox="1"/>
          <p:nvPr/>
        </p:nvSpPr>
        <p:spPr>
          <a:xfrm>
            <a:off x="637563" y="1460474"/>
            <a:ext cx="8010048" cy="4536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algn="just" defTabSz="914400">
              <a:lnSpc>
                <a:spcPct val="120000"/>
              </a:lnSpc>
              <a:spcBef>
                <a:spcPts val="1200"/>
              </a:spcBef>
              <a:buSzPct val="100000"/>
              <a:buChar char="▪"/>
              <a:defRPr sz="36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適性學習是指根據學習者的學習需求提供適合的學習資源，包含：學習材料、學習方法、教師或同儕的引導等。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 defTabSz="914400">
              <a:lnSpc>
                <a:spcPct val="120000"/>
              </a:lnSpc>
              <a:spcBef>
                <a:spcPts val="1200"/>
              </a:spcBef>
              <a:buSzPct val="100000"/>
              <a:buChar char="▪"/>
              <a:defRPr sz="36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適性學習是一種強調學習內容、方法、路徑與步調差異的個人化學習。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 defTabSz="914400">
              <a:lnSpc>
                <a:spcPct val="120000"/>
              </a:lnSpc>
              <a:spcBef>
                <a:spcPts val="1200"/>
              </a:spcBef>
              <a:buSzPct val="100000"/>
              <a:buChar char="▪"/>
              <a:defRPr sz="36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與前述的自主學習中的重點與步驟皆有皆可結合適性學習，使的自主學習的過程更具個人化，更強調學習者的自主性。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6952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375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build="p" bldLvl="5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402075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「先進個人化學習」為美國國家工程院所列未來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 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Grand Challenges 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之一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06" y="2024201"/>
            <a:ext cx="5311903" cy="36938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矩形 3"/>
          <p:cNvSpPr/>
          <p:nvPr/>
        </p:nvSpPr>
        <p:spPr>
          <a:xfrm>
            <a:off x="1133201" y="1429273"/>
            <a:ext cx="7112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dirty="0">
                <a:solidFill>
                  <a:srgbClr val="33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http://www.engineeringchallenges.org/challenges/learning.aspx</a:t>
            </a:r>
            <a:endParaRPr lang="zh-TW" altLang="en-US" dirty="0">
              <a:solidFill>
                <a:srgbClr val="33666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1491" y="2024201"/>
            <a:ext cx="3215540" cy="26767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1492" y="4737496"/>
            <a:ext cx="3215540" cy="1301952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0856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32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17840" y="1215459"/>
            <a:ext cx="3984604" cy="938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zh-TW" altLang="en-US" sz="2400" b="1" dirty="0">
                <a:solidFill>
                  <a:srgbClr val="2884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美國「邁向顛峰計畫」證實</a:t>
            </a:r>
            <a:r>
              <a:rPr lang="en-US" altLang="zh-TW" sz="2400" b="1" dirty="0">
                <a:solidFill>
                  <a:srgbClr val="2884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rgbClr val="2884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solidFill>
                  <a:srgbClr val="2884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個人化學習可提升學習成效</a:t>
            </a:r>
            <a:r>
              <a:rPr lang="en-US" altLang="zh-TW" sz="2400" b="1" dirty="0">
                <a:solidFill>
                  <a:srgbClr val="2884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rgbClr val="2884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solidFill>
                  <a:srgbClr val="2884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適性測驗有助於改善教學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177686" y="2388208"/>
            <a:ext cx="4121810" cy="3631088"/>
            <a:chOff x="1076966" y="977725"/>
            <a:chExt cx="7174874" cy="663673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91" t="6779" r="36560" b="5084"/>
            <a:stretch/>
          </p:blipFill>
          <p:spPr>
            <a:xfrm>
              <a:off x="1076966" y="1373769"/>
              <a:ext cx="7174873" cy="6240692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6966" y="977725"/>
              <a:ext cx="7174874" cy="792088"/>
            </a:xfrm>
            <a:prstGeom prst="rect">
              <a:avLst/>
            </a:prstGeom>
          </p:spPr>
        </p:pic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BED88E7-2624-4DBE-BCE4-7D60B7407A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809" y="1684565"/>
            <a:ext cx="4306231" cy="45738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1" name="矩形 10"/>
          <p:cNvSpPr/>
          <p:nvPr/>
        </p:nvSpPr>
        <p:spPr>
          <a:xfrm>
            <a:off x="4439043" y="1172896"/>
            <a:ext cx="4613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en-US" altLang="zh-TW" sz="2400" b="1" dirty="0">
                <a:solidFill>
                  <a:srgbClr val="2884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IEEE</a:t>
            </a:r>
            <a:r>
              <a:rPr lang="zh-TW" altLang="en-US" sz="2400" b="1" dirty="0">
                <a:solidFill>
                  <a:srgbClr val="2884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著手制訂適性教學系統標準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0" y="239608"/>
            <a:ext cx="9144000" cy="793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智慧學習平台提升學習成效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9985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63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>
          <a:xfrm>
            <a:off x="628650" y="214003"/>
            <a:ext cx="7886700" cy="522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 dirty="0">
                <a:solidFill>
                  <a:schemeClr val="tx1"/>
                </a:solidFill>
              </a:rPr>
              <a:t>國際著名適性學習平台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41509074-6AD9-421C-90D1-9768B213C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75" y="705231"/>
            <a:ext cx="2120642" cy="18700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1623E6AC-DFAA-4504-8A9C-8A93DD574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549" y="755815"/>
            <a:ext cx="3310317" cy="18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E99A4317-96E5-46E6-BA2E-CF9294FF08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824" y="2860396"/>
            <a:ext cx="2702214" cy="18215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9C5EAD86-12CC-4209-B6B2-679FE6C918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025" y="775298"/>
            <a:ext cx="2628128" cy="18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02C5B98E-4FFE-4280-A3D9-F2DEAF5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302" y="4714253"/>
            <a:ext cx="2938548" cy="16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033D00DE-8D58-4680-8269-3640F9302A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956" y="4714253"/>
            <a:ext cx="2822515" cy="16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9DC5A78-F501-49BD-95F7-4817A3E190FB}"/>
              </a:ext>
            </a:extLst>
          </p:cNvPr>
          <p:cNvSpPr/>
          <p:nvPr/>
        </p:nvSpPr>
        <p:spPr>
          <a:xfrm>
            <a:off x="458129" y="2559979"/>
            <a:ext cx="72968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ALEKS</a:t>
            </a:r>
            <a:endParaRPr lang="en-US" altLang="zh-TW" sz="1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3362C8F-9BB4-4F96-AB44-7AD076D2281F}"/>
              </a:ext>
            </a:extLst>
          </p:cNvPr>
          <p:cNvSpPr/>
          <p:nvPr/>
        </p:nvSpPr>
        <p:spPr>
          <a:xfrm>
            <a:off x="2731549" y="2527633"/>
            <a:ext cx="95891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itchFamily="34" charset="0"/>
              </a:rPr>
              <a:t>Knewton</a:t>
            </a:r>
            <a:endParaRPr lang="en-US" altLang="zh-TW" sz="1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BA05379A-D9AF-4CD2-8A3B-4A05928AA8F1}"/>
              </a:ext>
            </a:extLst>
          </p:cNvPr>
          <p:cNvSpPr/>
          <p:nvPr/>
        </p:nvSpPr>
        <p:spPr>
          <a:xfrm>
            <a:off x="419581" y="4856540"/>
            <a:ext cx="1761380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Carnegie Learning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76C540A3-79A0-44F2-9953-971BDF0E90CF}"/>
              </a:ext>
            </a:extLst>
          </p:cNvPr>
          <p:cNvSpPr/>
          <p:nvPr/>
        </p:nvSpPr>
        <p:spPr>
          <a:xfrm>
            <a:off x="6213025" y="2564904"/>
            <a:ext cx="1895071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400" b="1" dirty="0" err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Dreambox</a:t>
            </a:r>
            <a:r>
              <a:rPr lang="en-US" altLang="zh-TW" sz="1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Learning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EC562CE-E11C-4519-886D-2260674383C2}"/>
              </a:ext>
            </a:extLst>
          </p:cNvPr>
          <p:cNvSpPr/>
          <p:nvPr/>
        </p:nvSpPr>
        <p:spPr>
          <a:xfrm>
            <a:off x="6809354" y="4037507"/>
            <a:ext cx="1544012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Area 9 Learning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8614F05-2710-4076-B01C-3B0F7BC64104}"/>
              </a:ext>
            </a:extLst>
          </p:cNvPr>
          <p:cNvSpPr/>
          <p:nvPr/>
        </p:nvSpPr>
        <p:spPr>
          <a:xfrm>
            <a:off x="2838302" y="6380862"/>
            <a:ext cx="100239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ScootPad</a:t>
            </a:r>
            <a:endParaRPr lang="en-US" altLang="zh-TW" sz="1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282E9C9C-EBE5-451A-B790-96400AF138DB}"/>
              </a:ext>
            </a:extLst>
          </p:cNvPr>
          <p:cNvSpPr/>
          <p:nvPr/>
        </p:nvSpPr>
        <p:spPr>
          <a:xfrm>
            <a:off x="5931956" y="6380861"/>
            <a:ext cx="532518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400" b="1" dirty="0" err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Lrnr</a:t>
            </a:r>
            <a:endParaRPr lang="en-US" altLang="zh-TW" sz="1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 descr="一張含有 螢幕擷取畫面 的圖片&#10;&#10;自動產生的描述">
            <a:extLst>
              <a:ext uri="{FF2B5EF4-FFF2-40B4-BE49-F238E27FC236}">
                <a16:creationId xmlns:a16="http://schemas.microsoft.com/office/drawing/2014/main" xmlns="" id="{A96E5DD2-7858-4C20-A788-575868A7D1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501" y="2887376"/>
            <a:ext cx="3098837" cy="17979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43399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827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188131" y="1926530"/>
            <a:ext cx="4977728" cy="4799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52052" marR="0" indent="-252052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47879" marR="0" indent="-395827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883974" marR="0" indent="-30806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136027" marR="0" indent="-30806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#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08001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400359" marR="0" indent="-29015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822401" marR="0" indent="-29015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244443" marR="0" indent="-29015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666483" marR="0" indent="-29015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hangingPunct="1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先診斷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再針對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弱點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進行學習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hangingPunct="1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診斷必須要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精細＋快速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hangingPunct="1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診斷要能自動化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hangingPunct="1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能提供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個人化的學習路徑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hangingPunct="1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學科學習理論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基礎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hangingPunct="1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教材與診斷提供需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依照課程綱要（能力指標）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91548" y="0"/>
            <a:ext cx="75086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 dirty="0">
                <a:solidFill>
                  <a:schemeClr val="tx1"/>
                </a:solidFill>
              </a:rPr>
              <a:t>國際著名適性學習平台共同重點</a:t>
            </a: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996173" y="950413"/>
            <a:ext cx="3988802" cy="5441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TW" sz="1200" b="1" u="sng" dirty="0">
                <a:cs typeface="Arial" panose="020B0604020202020204" pitchFamily="34" charset="0"/>
              </a:rPr>
              <a:t>ALEKS Corporation</a:t>
            </a:r>
            <a:r>
              <a:rPr lang="en-US" altLang="zh-TW" sz="1200" dirty="0">
                <a:cs typeface="Arial" panose="020B0604020202020204" pitchFamily="34" charset="0"/>
              </a:rPr>
              <a:t>, an online assessment and learning company that was acquired by </a:t>
            </a:r>
            <a:r>
              <a:rPr lang="en-US" altLang="zh-TW" sz="1200" dirty="0">
                <a:cs typeface="Arial" panose="020B0604020202020204" pitchFamily="34" charset="0"/>
                <a:hlinkClick r:id="rId3" tooltip="McGraw-Hill Education"/>
              </a:rPr>
              <a:t>McGraw-Hill Education</a:t>
            </a:r>
            <a:r>
              <a:rPr lang="en-US" altLang="zh-TW" sz="1200" dirty="0">
                <a:cs typeface="Arial" panose="020B0604020202020204" pitchFamily="34" charset="0"/>
              </a:rPr>
              <a:t> in 2013,</a:t>
            </a:r>
            <a:r>
              <a:rPr lang="en-US" altLang="zh-TW" sz="1200" baseline="30000" dirty="0">
                <a:cs typeface="Arial" panose="020B0604020202020204" pitchFamily="34" charset="0"/>
                <a:hlinkClick r:id="rId4"/>
              </a:rPr>
              <a:t>[11]</a:t>
            </a:r>
            <a:r>
              <a:rPr lang="en-US" altLang="zh-TW" sz="1200" dirty="0">
                <a:cs typeface="Arial" panose="020B0604020202020204" pitchFamily="34" charset="0"/>
              </a:rPr>
              <a:t> </a:t>
            </a:r>
            <a:r>
              <a:rPr lang="en-US" altLang="zh-TW" sz="1200" u="sng" dirty="0">
                <a:solidFill>
                  <a:srgbClr val="FF0000"/>
                </a:solidFill>
                <a:cs typeface="Arial" panose="020B0604020202020204" pitchFamily="34" charset="0"/>
              </a:rPr>
              <a:t>uses adaptive questioning to quickly and accurately determine what a student knows and doesn't know in a course.</a:t>
            </a:r>
          </a:p>
          <a:p>
            <a:pPr>
              <a:lnSpc>
                <a:spcPct val="120000"/>
              </a:lnSpc>
            </a:pPr>
            <a:r>
              <a:rPr lang="en-US" altLang="zh-TW" sz="1200" b="1" u="sng" dirty="0">
                <a:cs typeface="Arial" panose="020B0604020202020204" pitchFamily="34" charset="0"/>
              </a:rPr>
              <a:t>Carnegie Learning</a:t>
            </a:r>
            <a:r>
              <a:rPr lang="en-US" altLang="zh-TW" sz="1200" dirty="0">
                <a:cs typeface="Arial" panose="020B0604020202020204" pitchFamily="34" charset="0"/>
              </a:rPr>
              <a:t>, a publisher of math curricula, offers </a:t>
            </a:r>
            <a:r>
              <a:rPr lang="en-US" altLang="zh-TW" sz="1200" u="sng" dirty="0">
                <a:solidFill>
                  <a:srgbClr val="FF0000"/>
                </a:solidFill>
                <a:cs typeface="Arial" panose="020B0604020202020204" pitchFamily="34" charset="0"/>
              </a:rPr>
              <a:t>adaptive math software (known as the Cognitive Tutor) </a:t>
            </a:r>
            <a:r>
              <a:rPr lang="en-US" altLang="zh-TW" sz="1200" dirty="0">
                <a:cs typeface="Arial" panose="020B0604020202020204" pitchFamily="34" charset="0"/>
              </a:rPr>
              <a:t>to high school students, along with traditional textbook offerings.</a:t>
            </a:r>
          </a:p>
          <a:p>
            <a:pPr>
              <a:lnSpc>
                <a:spcPct val="120000"/>
              </a:lnSpc>
            </a:pPr>
            <a:r>
              <a:rPr lang="en-US" altLang="zh-TW" sz="1200" b="1" u="sng" dirty="0" err="1">
                <a:cs typeface="Arial" panose="020B0604020202020204" pitchFamily="34" charset="0"/>
              </a:rPr>
              <a:t>DreamBox</a:t>
            </a:r>
            <a:r>
              <a:rPr lang="en-US" altLang="zh-TW" sz="1200" dirty="0">
                <a:cs typeface="Arial" panose="020B0604020202020204" pitchFamily="34" charset="0"/>
              </a:rPr>
              <a:t>, an </a:t>
            </a:r>
            <a:r>
              <a:rPr lang="en-US" altLang="zh-TW" sz="1200" u="sng" dirty="0">
                <a:solidFill>
                  <a:srgbClr val="FF0000"/>
                </a:solidFill>
                <a:cs typeface="Arial" panose="020B0604020202020204" pitchFamily="34" charset="0"/>
              </a:rPr>
              <a:t>adaptive learning platform with individualized paths </a:t>
            </a:r>
            <a:r>
              <a:rPr lang="en-US" altLang="zh-TW" sz="1200" dirty="0">
                <a:cs typeface="Arial" panose="020B0604020202020204" pitchFamily="34" charset="0"/>
              </a:rPr>
              <a:t>for personalized learning.</a:t>
            </a:r>
          </a:p>
          <a:p>
            <a:pPr>
              <a:lnSpc>
                <a:spcPct val="120000"/>
              </a:lnSpc>
            </a:pPr>
            <a:r>
              <a:rPr lang="en-US" altLang="zh-TW" sz="1200" b="1" u="sng" dirty="0" err="1">
                <a:cs typeface="Arial" panose="020B0604020202020204" pitchFamily="34" charset="0"/>
              </a:rPr>
              <a:t>Knewton</a:t>
            </a:r>
            <a:r>
              <a:rPr lang="en-US" altLang="zh-TW" sz="1200" dirty="0">
                <a:cs typeface="Arial" panose="020B0604020202020204" pitchFamily="34" charset="0"/>
              </a:rPr>
              <a:t>, whose adaptive learning API connects to third-party products to help teachers identify and </a:t>
            </a:r>
            <a:r>
              <a:rPr lang="en-US" altLang="zh-TW" sz="1200" u="sng" dirty="0">
                <a:solidFill>
                  <a:srgbClr val="FF0000"/>
                </a:solidFill>
                <a:cs typeface="Arial" panose="020B0604020202020204" pitchFamily="34" charset="0"/>
              </a:rPr>
              <a:t>predict knowledge gaps and personalize content for each student</a:t>
            </a:r>
            <a:r>
              <a:rPr lang="en-US" altLang="zh-TW" sz="1200" u="sng" baseline="30000" dirty="0">
                <a:solidFill>
                  <a:srgbClr val="FF0000"/>
                </a:solidFill>
                <a:cs typeface="Arial" panose="020B0604020202020204" pitchFamily="34" charset="0"/>
                <a:hlinkClick r:id="rId5"/>
              </a:rPr>
              <a:t>[12]</a:t>
            </a:r>
            <a:r>
              <a:rPr lang="en-US" altLang="zh-TW" sz="1200" u="sng" dirty="0">
                <a:solidFill>
                  <a:srgbClr val="FF0000"/>
                </a:solidFill>
                <a:cs typeface="Arial" panose="020B0604020202020204" pitchFamily="34" charset="0"/>
              </a:rPr>
              <a:t> "through sophisticated, real-time analysis of reams of student performance data</a:t>
            </a:r>
            <a:r>
              <a:rPr lang="en-US" altLang="zh-TW" sz="1200" dirty="0">
                <a:cs typeface="Arial" panose="020B0604020202020204" pitchFamily="34" charset="0"/>
              </a:rPr>
              <a:t>."</a:t>
            </a:r>
            <a:r>
              <a:rPr lang="en-US" altLang="zh-TW" sz="1200" baseline="30000" dirty="0">
                <a:cs typeface="Arial" panose="020B0604020202020204" pitchFamily="34" charset="0"/>
                <a:hlinkClick r:id="rId6"/>
              </a:rPr>
              <a:t>[13]</a:t>
            </a:r>
            <a:endParaRPr lang="en-US" altLang="zh-TW" sz="1200" baseline="30000" dirty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TW" sz="1200" b="1" u="sng" dirty="0">
                <a:cs typeface="Arial" panose="020B0604020202020204" pitchFamily="34" charset="0"/>
              </a:rPr>
              <a:t>Smart.fm</a:t>
            </a:r>
            <a:r>
              <a:rPr lang="en-US" altLang="zh-TW" sz="1200" dirty="0">
                <a:cs typeface="Arial" panose="020B0604020202020204" pitchFamily="34" charset="0"/>
              </a:rPr>
              <a:t>, a social learning and community website, uses adaptive learning technology with the goal of </a:t>
            </a:r>
            <a:r>
              <a:rPr lang="en-US" altLang="zh-TW" sz="1200" dirty="0">
                <a:solidFill>
                  <a:srgbClr val="FF0000"/>
                </a:solidFill>
                <a:cs typeface="Arial" panose="020B0604020202020204" pitchFamily="34" charset="0"/>
              </a:rPr>
              <a:t>increasing learning speed and retention</a:t>
            </a:r>
            <a:r>
              <a:rPr lang="en-US" altLang="zh-TW" sz="1200" dirty="0">
                <a:cs typeface="Arial" panose="020B0604020202020204" pitchFamily="34" charset="0"/>
              </a:rPr>
              <a:t>.</a:t>
            </a:r>
            <a:r>
              <a:rPr lang="en-US" altLang="zh-TW" sz="1200" baseline="30000" dirty="0">
                <a:cs typeface="Arial" panose="020B0604020202020204" pitchFamily="34" charset="0"/>
                <a:hlinkClick r:id="rId7"/>
              </a:rPr>
              <a:t>[18]</a:t>
            </a:r>
            <a:endParaRPr lang="en-US" altLang="zh-TW" sz="1200" baseline="30000" dirty="0"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200" dirty="0">
                <a:cs typeface="Arial" panose="020B0604020202020204" pitchFamily="34" charset="0"/>
              </a:rPr>
              <a:t> From Wikipedia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172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32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6" b="14117"/>
          <a:stretch/>
        </p:blipFill>
        <p:spPr>
          <a:xfrm>
            <a:off x="125283" y="224414"/>
            <a:ext cx="9018717" cy="54410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0926" y="5665458"/>
            <a:ext cx="8264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https://zh.unesco.org/news/jiao-ke-wen-zu-zhi-fa-biao-shou-ge-guan-yu-ren-gong-zhi-neng-yu-jiao-yu-gong-shi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172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6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7744" y="285225"/>
            <a:ext cx="7543801" cy="1006067"/>
          </a:xfrm>
        </p:spPr>
        <p:txBody>
          <a:bodyPr/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教科文組織會員國政府及其他利益攸關方的建議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2708" y="1653651"/>
            <a:ext cx="8164833" cy="4919124"/>
          </a:xfrm>
        </p:spPr>
        <p:txBody>
          <a:bodyPr>
            <a:normAutofit lnSpcReduction="10000"/>
          </a:bodyPr>
          <a:lstStyle/>
          <a:p>
            <a:pPr marL="360363" indent="-360363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TW" altLang="en-US" sz="2600" dirty="0"/>
              <a:t>在益處明顯大於風險的情況下支持開發以</a:t>
            </a:r>
            <a:r>
              <a:rPr lang="zh-TW" altLang="en-US" sz="2600" b="1" u="sng" dirty="0">
                <a:solidFill>
                  <a:srgbClr val="FF0000"/>
                </a:solidFill>
              </a:rPr>
              <a:t>人工智能技術為支撐的教育和培訓新模式，並藉助人工智能工具提供個性化終身學習系統，</a:t>
            </a:r>
            <a:r>
              <a:rPr lang="zh-TW" altLang="en-US" sz="2600" dirty="0"/>
              <a:t>實現人人皆學、處處能學、時時可學。</a:t>
            </a:r>
          </a:p>
          <a:p>
            <a:pPr marL="360363" indent="-360363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TW" altLang="en-US" sz="2600" dirty="0"/>
              <a:t>適時考慮使用</a:t>
            </a:r>
            <a:r>
              <a:rPr lang="zh-TW" altLang="en-US" sz="2600" b="1" u="sng" dirty="0">
                <a:solidFill>
                  <a:srgbClr val="FF0000"/>
                </a:solidFill>
              </a:rPr>
              <a:t>相關數據</a:t>
            </a:r>
            <a:r>
              <a:rPr lang="zh-TW" altLang="en-US" sz="2600" dirty="0"/>
              <a:t>來推動</a:t>
            </a:r>
            <a:r>
              <a:rPr lang="zh-TW" altLang="en-US" sz="2600" b="1" u="sng" dirty="0">
                <a:solidFill>
                  <a:srgbClr val="FF0000"/>
                </a:solidFill>
              </a:rPr>
              <a:t>循證政策規劃</a:t>
            </a:r>
            <a:r>
              <a:rPr lang="zh-TW" altLang="en-US" sz="2600" dirty="0"/>
              <a:t>的發展。</a:t>
            </a:r>
          </a:p>
          <a:p>
            <a:pPr marL="360363" indent="-360363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TW" altLang="en-US" sz="2600" dirty="0"/>
              <a:t>確保人工智能技術的使用旨在賦予教師權能，而非取代教師，制定適當的能力建設方案，</a:t>
            </a:r>
            <a:r>
              <a:rPr lang="zh-TW" altLang="en-US" sz="2600" b="1" u="sng" dirty="0">
                <a:solidFill>
                  <a:srgbClr val="FF0000"/>
                </a:solidFill>
              </a:rPr>
              <a:t>提高教師使用人工智能系統工作的能力</a:t>
            </a:r>
            <a:r>
              <a:rPr lang="zh-TW" altLang="en-US" sz="2600" dirty="0"/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9985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55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副標題 4"/>
          <p:cNvSpPr txBox="1">
            <a:spLocks noGrp="1"/>
          </p:cNvSpPr>
          <p:nvPr>
            <p:ph type="body" sz="quarter" idx="1"/>
          </p:nvPr>
        </p:nvSpPr>
        <p:spPr>
          <a:xfrm>
            <a:off x="846991" y="3726472"/>
            <a:ext cx="7543801" cy="1055078"/>
          </a:xfrm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rPr dirty="0"/>
              <a:t> </a:t>
            </a:r>
          </a:p>
        </p:txBody>
      </p:sp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1" y="242337"/>
            <a:ext cx="1025391" cy="103691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標題 1"/>
          <p:cNvSpPr txBox="1"/>
          <p:nvPr/>
        </p:nvSpPr>
        <p:spPr>
          <a:xfrm>
            <a:off x="312652" y="2278778"/>
            <a:ext cx="8398458" cy="72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 defTabSz="914400">
              <a:lnSpc>
                <a:spcPts val="5600"/>
              </a:lnSpc>
              <a:defRPr sz="5400" b="1">
                <a:solidFill>
                  <a:srgbClr val="008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sz="3200" dirty="0"/>
              <a:t>科技輔助自主學習</a:t>
            </a:r>
            <a:endParaRPr sz="3200" dirty="0"/>
          </a:p>
        </p:txBody>
      </p:sp>
      <p:sp>
        <p:nvSpPr>
          <p:cNvPr id="6" name="標題 1"/>
          <p:cNvSpPr>
            <a:spLocks noGrp="1"/>
          </p:cNvSpPr>
          <p:nvPr>
            <p:ph type="title" idx="4294967295"/>
          </p:nvPr>
        </p:nvSpPr>
        <p:spPr>
          <a:xfrm>
            <a:off x="0" y="3366731"/>
            <a:ext cx="9144000" cy="1562100"/>
          </a:xfrm>
          <a:prstGeom prst="rect">
            <a:avLst/>
          </a:prstGeom>
        </p:spPr>
        <p:txBody>
          <a:bodyPr/>
          <a:lstStyle/>
          <a:p>
            <a:r>
              <a:rPr lang="zh-TW" altLang="en-US" sz="4800" dirty="0">
                <a:solidFill>
                  <a:schemeClr val="tx1"/>
                </a:solidFill>
              </a:rPr>
              <a:t>自主學習策略與進行方式</a:t>
            </a:r>
          </a:p>
        </p:txBody>
      </p:sp>
    </p:spTree>
    <p:extLst>
      <p:ext uri="{BB962C8B-B14F-4D97-AF65-F5344CB8AC3E}">
        <p14:creationId xmlns:p14="http://schemas.microsoft.com/office/powerpoint/2010/main" val="18224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7F78FC8-BA69-4985-BDB3-65B7C5DB6284}"/>
              </a:ext>
            </a:extLst>
          </p:cNvPr>
          <p:cNvSpPr/>
          <p:nvPr/>
        </p:nvSpPr>
        <p:spPr>
          <a:xfrm>
            <a:off x="0" y="27162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TW" altLang="en-US" sz="32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自主學習的 </a:t>
            </a:r>
            <a:r>
              <a:rPr lang="zh-TW" altLang="en-US" sz="3200" b="1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組成部分 </a:t>
            </a:r>
            <a:r>
              <a:rPr lang="zh-TW" altLang="en-US" sz="3200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 </a:t>
            </a:r>
            <a:r>
              <a:rPr lang="zh-TW" altLang="en-US" sz="3200" b="1" dirty="0">
                <a:solidFill>
                  <a:srgbClr val="C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循環性（</a:t>
            </a:r>
            <a:r>
              <a:rPr lang="en-HK" sz="3200" b="1" dirty="0" err="1">
                <a:solidFill>
                  <a:srgbClr val="C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迭代</a:t>
            </a:r>
            <a:r>
              <a:rPr lang="zh-TW" altLang="en-US" sz="3200" b="1" dirty="0">
                <a:solidFill>
                  <a:srgbClr val="C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5D7FF5-A7D7-4874-B727-BA367C0A066E}"/>
              </a:ext>
            </a:extLst>
          </p:cNvPr>
          <p:cNvSpPr txBox="1"/>
          <p:nvPr/>
        </p:nvSpPr>
        <p:spPr>
          <a:xfrm>
            <a:off x="6261652" y="940904"/>
            <a:ext cx="1192695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en-HK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73856EF-1AB2-4225-BC35-EE0078B88CDC}"/>
              </a:ext>
            </a:extLst>
          </p:cNvPr>
          <p:cNvGrpSpPr/>
          <p:nvPr/>
        </p:nvGrpSpPr>
        <p:grpSpPr>
          <a:xfrm>
            <a:off x="345735" y="3770208"/>
            <a:ext cx="4484206" cy="2544555"/>
            <a:chOff x="1209260" y="3141491"/>
            <a:chExt cx="4484206" cy="254455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98E04462-1798-4E86-BE5C-F82A7A6F6A52}"/>
                </a:ext>
              </a:extLst>
            </p:cNvPr>
            <p:cNvSpPr/>
            <p:nvPr/>
          </p:nvSpPr>
          <p:spPr>
            <a:xfrm>
              <a:off x="1726095" y="3320822"/>
              <a:ext cx="3660914" cy="21920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C10A20D-C862-4FE8-BE13-B013DB0E77C0}"/>
                </a:ext>
              </a:extLst>
            </p:cNvPr>
            <p:cNvSpPr txBox="1"/>
            <p:nvPr/>
          </p:nvSpPr>
          <p:spPr>
            <a:xfrm>
              <a:off x="4011028" y="5224381"/>
              <a:ext cx="904462" cy="461665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擇策</a:t>
              </a:r>
              <a:endParaRPr lang="en-HK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FB6561A-9D0F-4B54-B878-C2D9761E3691}"/>
                </a:ext>
              </a:extLst>
            </p:cNvPr>
            <p:cNvSpPr txBox="1"/>
            <p:nvPr/>
          </p:nvSpPr>
          <p:spPr>
            <a:xfrm>
              <a:off x="1209260" y="4681906"/>
              <a:ext cx="1033669" cy="461665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監評</a:t>
              </a:r>
              <a:endParaRPr lang="en-HK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E35DF85-E4B3-4B11-9944-C469EC4E2D2A}"/>
                </a:ext>
              </a:extLst>
            </p:cNvPr>
            <p:cNvSpPr txBox="1"/>
            <p:nvPr/>
          </p:nvSpPr>
          <p:spPr>
            <a:xfrm>
              <a:off x="2478157" y="3141491"/>
              <a:ext cx="886237" cy="461665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調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節</a:t>
              </a:r>
              <a:endParaRPr lang="en-HK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98D17D6-688D-43EC-818D-DD80686A2AC9}"/>
                </a:ext>
              </a:extLst>
            </p:cNvPr>
            <p:cNvSpPr txBox="1"/>
            <p:nvPr/>
          </p:nvSpPr>
          <p:spPr>
            <a:xfrm>
              <a:off x="4789004" y="3757279"/>
              <a:ext cx="904462" cy="461665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定標</a:t>
              </a:r>
              <a:endParaRPr lang="en-HK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11F9F4E2-2DD6-45D6-91D1-CB3E74C6C4AC}"/>
                </a:ext>
              </a:extLst>
            </p:cNvPr>
            <p:cNvCxnSpPr/>
            <p:nvPr/>
          </p:nvCxnSpPr>
          <p:spPr>
            <a:xfrm flipH="1">
              <a:off x="5095461" y="4890052"/>
              <a:ext cx="112643" cy="11927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46484328-5AB9-4D82-82D0-011978FEAD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8633" y="5423746"/>
              <a:ext cx="112642" cy="31467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E934D78F-9689-4EEF-9308-A906383795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434" y="3856671"/>
              <a:ext cx="72889" cy="8505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A75F5A0-6E6B-4DF9-9EF4-15CF936D1CB9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3313043" y="1402569"/>
            <a:ext cx="3544957" cy="259847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500CE78-02A5-4B17-817F-07E8BA635000}"/>
              </a:ext>
            </a:extLst>
          </p:cNvPr>
          <p:cNvGrpSpPr/>
          <p:nvPr/>
        </p:nvGrpSpPr>
        <p:grpSpPr>
          <a:xfrm>
            <a:off x="4024738" y="2162140"/>
            <a:ext cx="2077886" cy="1482207"/>
            <a:chOff x="4024738" y="2162140"/>
            <a:chExt cx="2077886" cy="148220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E77E7DCF-670E-405B-94A3-A8B69DBFFBDB}"/>
                </a:ext>
              </a:extLst>
            </p:cNvPr>
            <p:cNvSpPr/>
            <p:nvPr/>
          </p:nvSpPr>
          <p:spPr>
            <a:xfrm>
              <a:off x="4590088" y="2234489"/>
              <a:ext cx="1214363" cy="660919"/>
            </a:xfrm>
            <a:prstGeom prst="ellipse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xmlns="" id="{B442F7F0-7F36-4AC8-8210-A69B05974F1F}"/>
                </a:ext>
              </a:extLst>
            </p:cNvPr>
            <p:cNvSpPr/>
            <p:nvPr/>
          </p:nvSpPr>
          <p:spPr>
            <a:xfrm rot="16200000">
              <a:off x="3972019" y="2448019"/>
              <a:ext cx="1249047" cy="1143610"/>
            </a:xfrm>
            <a:prstGeom prst="arc">
              <a:avLst>
                <a:gd name="adj1" fmla="val 16200000"/>
                <a:gd name="adj2" fmla="val 499625"/>
              </a:avLst>
            </a:prstGeom>
            <a:ln w="12700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239BFB15-E9FA-4902-89C8-456B1345392C}"/>
                </a:ext>
              </a:extLst>
            </p:cNvPr>
            <p:cNvSpPr txBox="1"/>
            <p:nvPr/>
          </p:nvSpPr>
          <p:spPr>
            <a:xfrm>
              <a:off x="4363002" y="2553998"/>
              <a:ext cx="363411" cy="18466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99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調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節</a:t>
              </a:r>
              <a:endParaRPr lang="en-HK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9E496E77-3431-4748-A45A-CE6729E65CCD}"/>
                </a:ext>
              </a:extLst>
            </p:cNvPr>
            <p:cNvSpPr txBox="1"/>
            <p:nvPr/>
          </p:nvSpPr>
          <p:spPr>
            <a:xfrm>
              <a:off x="4904548" y="2162140"/>
              <a:ext cx="324633" cy="18466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99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定標</a:t>
              </a:r>
              <a:endParaRPr lang="en-HK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E80BE0C-997E-4961-B60E-ADE2F0B98FA3}"/>
                </a:ext>
              </a:extLst>
            </p:cNvPr>
            <p:cNvSpPr txBox="1"/>
            <p:nvPr/>
          </p:nvSpPr>
          <p:spPr>
            <a:xfrm>
              <a:off x="5686058" y="2430888"/>
              <a:ext cx="416566" cy="19967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99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擇策</a:t>
              </a:r>
              <a:endParaRPr lang="en-HK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BCC847E9-C3B1-4AE4-A3A8-881DD0D1C068}"/>
                </a:ext>
              </a:extLst>
            </p:cNvPr>
            <p:cNvSpPr txBox="1"/>
            <p:nvPr/>
          </p:nvSpPr>
          <p:spPr>
            <a:xfrm>
              <a:off x="5099729" y="2786313"/>
              <a:ext cx="492026" cy="18144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99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監評</a:t>
              </a:r>
              <a:endParaRPr lang="en-HK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D919EC1-0FAB-45B0-A189-DAC36D495D48}"/>
              </a:ext>
            </a:extLst>
          </p:cNvPr>
          <p:cNvGrpSpPr/>
          <p:nvPr/>
        </p:nvGrpSpPr>
        <p:grpSpPr>
          <a:xfrm>
            <a:off x="5107798" y="1498189"/>
            <a:ext cx="1827483" cy="1203615"/>
            <a:chOff x="5107798" y="1498189"/>
            <a:chExt cx="1827483" cy="120361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DF56681C-4D6A-4FA3-8719-E53622DFF0F3}"/>
                </a:ext>
              </a:extLst>
            </p:cNvPr>
            <p:cNvSpPr/>
            <p:nvPr/>
          </p:nvSpPr>
          <p:spPr>
            <a:xfrm>
              <a:off x="5734878" y="1616223"/>
              <a:ext cx="1053548" cy="46662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xmlns="" id="{63810E0E-1F0B-43C0-9E57-35A72F0269BB}"/>
                </a:ext>
              </a:extLst>
            </p:cNvPr>
            <p:cNvSpPr/>
            <p:nvPr/>
          </p:nvSpPr>
          <p:spPr>
            <a:xfrm rot="16200000">
              <a:off x="5209162" y="1659558"/>
              <a:ext cx="940882" cy="1143610"/>
            </a:xfrm>
            <a:prstGeom prst="arc">
              <a:avLst>
                <a:gd name="adj1" fmla="val 16200000"/>
                <a:gd name="adj2" fmla="val 499625"/>
              </a:avLst>
            </a:prstGeom>
            <a:ln w="12700">
              <a:solidFill>
                <a:srgbClr val="FF99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8157548-1DAB-437F-AFC2-B7B1CF6B5EF4}"/>
                </a:ext>
              </a:extLst>
            </p:cNvPr>
            <p:cNvSpPr txBox="1"/>
            <p:nvPr/>
          </p:nvSpPr>
          <p:spPr>
            <a:xfrm>
              <a:off x="5500676" y="1883957"/>
              <a:ext cx="363411" cy="184666"/>
            </a:xfrm>
            <a:prstGeom prst="rect">
              <a:avLst/>
            </a:prstGeom>
            <a:solidFill>
              <a:srgbClr val="66FF33"/>
            </a:solidFill>
            <a:ln>
              <a:solidFill>
                <a:srgbClr val="008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調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節</a:t>
              </a:r>
              <a:endParaRPr lang="en-HK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D59DFC9-8802-4886-810D-BEBF31CCE658}"/>
                </a:ext>
              </a:extLst>
            </p:cNvPr>
            <p:cNvSpPr txBox="1"/>
            <p:nvPr/>
          </p:nvSpPr>
          <p:spPr>
            <a:xfrm>
              <a:off x="6030983" y="1498189"/>
              <a:ext cx="324633" cy="184666"/>
            </a:xfrm>
            <a:prstGeom prst="rect">
              <a:avLst/>
            </a:prstGeom>
            <a:solidFill>
              <a:srgbClr val="66FF33"/>
            </a:solidFill>
            <a:ln>
              <a:solidFill>
                <a:srgbClr val="008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定標</a:t>
              </a:r>
              <a:endParaRPr lang="en-HK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CB0ACF5-6C8C-4175-A567-A9375BE137C8}"/>
                </a:ext>
              </a:extLst>
            </p:cNvPr>
            <p:cNvSpPr txBox="1"/>
            <p:nvPr/>
          </p:nvSpPr>
          <p:spPr>
            <a:xfrm>
              <a:off x="6602955" y="1703420"/>
              <a:ext cx="332326" cy="196582"/>
            </a:xfrm>
            <a:prstGeom prst="rect">
              <a:avLst/>
            </a:prstGeom>
            <a:solidFill>
              <a:srgbClr val="66FF33"/>
            </a:solidFill>
            <a:ln>
              <a:solidFill>
                <a:srgbClr val="008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擇策</a:t>
              </a:r>
              <a:endParaRPr lang="en-HK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B1769EF-A782-40FF-A2C4-9119CCBDE63B}"/>
                </a:ext>
              </a:extLst>
            </p:cNvPr>
            <p:cNvSpPr txBox="1"/>
            <p:nvPr/>
          </p:nvSpPr>
          <p:spPr>
            <a:xfrm>
              <a:off x="6181169" y="1963076"/>
              <a:ext cx="492026" cy="181444"/>
            </a:xfrm>
            <a:prstGeom prst="rect">
              <a:avLst/>
            </a:prstGeom>
            <a:solidFill>
              <a:srgbClr val="66FF33"/>
            </a:solidFill>
            <a:ln>
              <a:solidFill>
                <a:srgbClr val="008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監評</a:t>
              </a:r>
              <a:endParaRPr lang="en-HK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B9A68901-9F34-4051-8D70-2B9B5D4136E5}"/>
              </a:ext>
            </a:extLst>
          </p:cNvPr>
          <p:cNvGrpSpPr/>
          <p:nvPr/>
        </p:nvGrpSpPr>
        <p:grpSpPr>
          <a:xfrm>
            <a:off x="2116759" y="2917878"/>
            <a:ext cx="2956609" cy="1606874"/>
            <a:chOff x="2116759" y="2917878"/>
            <a:chExt cx="2956609" cy="1606874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xmlns="" id="{82FB7C26-8004-45DD-984E-7856173220FA}"/>
                </a:ext>
              </a:extLst>
            </p:cNvPr>
            <p:cNvSpPr/>
            <p:nvPr/>
          </p:nvSpPr>
          <p:spPr>
            <a:xfrm rot="16200000">
              <a:off x="2740156" y="2392266"/>
              <a:ext cx="1509089" cy="2755884"/>
            </a:xfrm>
            <a:prstGeom prst="arc">
              <a:avLst>
                <a:gd name="adj1" fmla="val 16200000"/>
                <a:gd name="adj2" fmla="val 1569928"/>
              </a:avLst>
            </a:prstGeom>
            <a:ln w="127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3AC4FA76-1A73-4CEA-93A2-53359596E9F1}"/>
                </a:ext>
              </a:extLst>
            </p:cNvPr>
            <p:cNvGrpSpPr/>
            <p:nvPr/>
          </p:nvGrpSpPr>
          <p:grpSpPr>
            <a:xfrm>
              <a:off x="2330246" y="2917878"/>
              <a:ext cx="2743122" cy="1047110"/>
              <a:chOff x="2330246" y="2917878"/>
              <a:chExt cx="2743122" cy="104711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102B0285-C749-412C-AAF9-6E75E77E31D0}"/>
                  </a:ext>
                </a:extLst>
              </p:cNvPr>
              <p:cNvSpPr/>
              <p:nvPr/>
            </p:nvSpPr>
            <p:spPr>
              <a:xfrm>
                <a:off x="3313043" y="3026614"/>
                <a:ext cx="1592527" cy="783272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F80A4A02-1416-4A3D-8086-688ECCBC7528}"/>
                  </a:ext>
                </a:extLst>
              </p:cNvPr>
              <p:cNvSpPr txBox="1"/>
              <p:nvPr/>
            </p:nvSpPr>
            <p:spPr>
              <a:xfrm>
                <a:off x="3121483" y="3302715"/>
                <a:ext cx="607549" cy="246221"/>
              </a:xfrm>
              <a:prstGeom prst="rect">
                <a:avLst/>
              </a:prstGeom>
              <a:solidFill>
                <a:srgbClr val="CCFFFF"/>
              </a:solidFill>
              <a:ln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TW" altLang="zh-TW" sz="16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調</a:t>
                </a:r>
                <a:r>
                  <a:rPr lang="zh-TW" altLang="en-US" sz="16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節</a:t>
                </a:r>
                <a:endParaRPr lang="en-HK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E37A4FB9-052F-4085-A359-9380897E2526}"/>
                  </a:ext>
                </a:extLst>
              </p:cNvPr>
              <p:cNvSpPr txBox="1"/>
              <p:nvPr/>
            </p:nvSpPr>
            <p:spPr>
              <a:xfrm>
                <a:off x="3831800" y="2917878"/>
                <a:ext cx="619339" cy="246221"/>
              </a:xfrm>
              <a:prstGeom prst="rect">
                <a:avLst/>
              </a:prstGeom>
              <a:solidFill>
                <a:srgbClr val="CCFFFF"/>
              </a:solidFill>
              <a:ln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TW" altLang="zh-TW" sz="16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定標</a:t>
                </a:r>
                <a:endParaRPr lang="en-HK" sz="16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EADF2C87-1B3C-47BA-846B-791E2AE60D6A}"/>
                  </a:ext>
                </a:extLst>
              </p:cNvPr>
              <p:cNvSpPr txBox="1"/>
              <p:nvPr/>
            </p:nvSpPr>
            <p:spPr>
              <a:xfrm>
                <a:off x="4524728" y="3370098"/>
                <a:ext cx="548640" cy="246221"/>
              </a:xfrm>
              <a:prstGeom prst="rect">
                <a:avLst/>
              </a:prstGeom>
              <a:solidFill>
                <a:srgbClr val="CCFFFF"/>
              </a:solidFill>
              <a:ln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zh-TW" altLang="en-US" sz="16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擇策</a:t>
                </a:r>
                <a:endParaRPr lang="en-HK" sz="16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7F332ECA-ED39-4B31-9F51-7F66D15FDCC8}"/>
                  </a:ext>
                </a:extLst>
              </p:cNvPr>
              <p:cNvSpPr txBox="1"/>
              <p:nvPr/>
            </p:nvSpPr>
            <p:spPr>
              <a:xfrm>
                <a:off x="3791544" y="3718768"/>
                <a:ext cx="548640" cy="246220"/>
              </a:xfrm>
              <a:prstGeom prst="rect">
                <a:avLst/>
              </a:prstGeom>
              <a:solidFill>
                <a:srgbClr val="CCFFFF"/>
              </a:solidFill>
              <a:ln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zh-TW" altLang="zh-TW" sz="16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監評</a:t>
                </a:r>
                <a:endParaRPr lang="en-HK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xmlns="" id="{3C23E59F-423B-45A6-9914-6CA5C67411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0246" y="3260741"/>
                <a:ext cx="127699" cy="103761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17CF838-F02D-4F03-BE82-95454C9A8A62}"/>
              </a:ext>
            </a:extLst>
          </p:cNvPr>
          <p:cNvGrpSpPr/>
          <p:nvPr/>
        </p:nvGrpSpPr>
        <p:grpSpPr>
          <a:xfrm>
            <a:off x="4605045" y="1402569"/>
            <a:ext cx="3330507" cy="4113815"/>
            <a:chOff x="4590088" y="1802518"/>
            <a:chExt cx="3747668" cy="370464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E4CF8BCE-4C4E-4038-B42A-BAB74DEAB4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0088" y="5012019"/>
              <a:ext cx="2121625" cy="495148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4A4BBD10-6754-49B7-8242-187A8D3937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2123" y="4231873"/>
              <a:ext cx="590234" cy="752677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198CE189-6D53-49C8-B8C2-64DC25748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8905" y="3841801"/>
              <a:ext cx="1202260" cy="390072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A777377F-0EAD-406B-8171-BCF1B31C32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2511" y="3164099"/>
              <a:ext cx="945244" cy="677702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7735FD15-6A70-45BF-B709-8E182D5B55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7999" y="3161527"/>
              <a:ext cx="1479757" cy="409358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704004B3-1641-43A5-83CF-1BC850E43E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9443" y="2510342"/>
              <a:ext cx="690251" cy="982866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3DDC2FCE-8627-4242-803F-87915F167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4251" y="1802518"/>
              <a:ext cx="51808" cy="718988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字方塊 15"/>
          <p:cNvSpPr txBox="1"/>
          <p:nvPr/>
        </p:nvSpPr>
        <p:spPr>
          <a:xfrm>
            <a:off x="6308473" y="3981171"/>
            <a:ext cx="1415772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實際路徑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2556591" y="2389442"/>
            <a:ext cx="1415772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理論路徑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6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五邊形 4"/>
          <p:cNvSpPr/>
          <p:nvPr/>
        </p:nvSpPr>
        <p:spPr>
          <a:xfrm>
            <a:off x="-1" y="2200199"/>
            <a:ext cx="2751668" cy="592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4" y="0"/>
                </a:lnTo>
                <a:lnTo>
                  <a:pt x="21600" y="10800"/>
                </a:lnTo>
                <a:lnTo>
                  <a:pt x="1927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E6F2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687" name="五邊形 5"/>
          <p:cNvSpPr/>
          <p:nvPr/>
        </p:nvSpPr>
        <p:spPr>
          <a:xfrm>
            <a:off x="-1" y="3056900"/>
            <a:ext cx="2751668" cy="592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4" y="0"/>
                </a:lnTo>
                <a:lnTo>
                  <a:pt x="21600" y="10800"/>
                </a:lnTo>
                <a:lnTo>
                  <a:pt x="1927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2DCDB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688" name="五邊形 6"/>
          <p:cNvSpPr/>
          <p:nvPr/>
        </p:nvSpPr>
        <p:spPr>
          <a:xfrm>
            <a:off x="-1" y="3913601"/>
            <a:ext cx="2751668" cy="592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4" y="0"/>
                </a:lnTo>
                <a:lnTo>
                  <a:pt x="21600" y="10800"/>
                </a:lnTo>
                <a:lnTo>
                  <a:pt x="1927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F1D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689" name="五邊形 7"/>
          <p:cNvSpPr/>
          <p:nvPr/>
        </p:nvSpPr>
        <p:spPr>
          <a:xfrm>
            <a:off x="-1" y="4770304"/>
            <a:ext cx="2751668" cy="592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4" y="0"/>
                </a:lnTo>
                <a:lnTo>
                  <a:pt x="21600" y="10800"/>
                </a:lnTo>
                <a:lnTo>
                  <a:pt x="1927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E0EC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690" name="標題 1"/>
          <p:cNvSpPr txBox="1">
            <a:spLocks noGrp="1"/>
          </p:cNvSpPr>
          <p:nvPr>
            <p:ph type="title" idx="4294967295"/>
          </p:nvPr>
        </p:nvSpPr>
        <p:spPr>
          <a:xfrm>
            <a:off x="0" y="507534"/>
            <a:ext cx="9144000" cy="122919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4000">
                <a:solidFill>
                  <a:srgbClr val="984807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自主學習的指導原則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   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/>
            </a:r>
            <a:b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</a:br>
            <a:r>
              <a:rPr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修改自</a:t>
            </a:r>
            <a:r>
              <a: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何世敏</a:t>
            </a:r>
            <a:r>
              <a:rPr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,2017)</a:t>
            </a:r>
          </a:p>
        </p:txBody>
      </p:sp>
      <p:sp>
        <p:nvSpPr>
          <p:cNvPr id="1691" name="內容版面配置區 2"/>
          <p:cNvSpPr txBox="1"/>
          <p:nvPr/>
        </p:nvSpPr>
        <p:spPr>
          <a:xfrm>
            <a:off x="418801" y="2072170"/>
            <a:ext cx="8257490" cy="4275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>
            <a:sp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  <a:defRPr sz="3200" b="1">
                <a:solidFill>
                  <a:srgbClr val="77933C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3200" b="1" dirty="0" err="1">
                <a:solidFill>
                  <a:srgbClr val="7793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先學後教</a:t>
            </a:r>
            <a:r>
              <a:rPr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    </a:t>
            </a:r>
            <a:r>
              <a:rPr sz="32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培養預習習慣，提升自學能力</a:t>
            </a:r>
            <a:endParaRPr sz="32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algn="ctr">
              <a:lnSpc>
                <a:spcPct val="150000"/>
              </a:lnSpc>
              <a:spcBef>
                <a:spcPts val="1000"/>
              </a:spcBef>
              <a:defRPr sz="3200" b="1">
                <a:solidFill>
                  <a:srgbClr val="77933C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3200" b="1" dirty="0" err="1">
                <a:solidFill>
                  <a:srgbClr val="7793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以學定教</a:t>
            </a:r>
            <a:r>
              <a:rPr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   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瞭解自學情況</a:t>
            </a:r>
            <a:r>
              <a:rPr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，</a:t>
            </a:r>
            <a:r>
              <a:rPr sz="32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調整導學設計</a:t>
            </a:r>
            <a:endParaRPr sz="32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algn="ctr">
              <a:lnSpc>
                <a:spcPct val="150000"/>
              </a:lnSpc>
              <a:spcBef>
                <a:spcPts val="1000"/>
              </a:spcBef>
              <a:defRPr sz="3200" b="1">
                <a:solidFill>
                  <a:srgbClr val="77933C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3200" b="1" dirty="0" err="1">
                <a:solidFill>
                  <a:srgbClr val="7793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教少學多</a:t>
            </a:r>
            <a:r>
              <a:rPr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    </a:t>
            </a:r>
            <a:r>
              <a:rPr sz="32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激發小組學習</a:t>
            </a:r>
            <a:r>
              <a:rPr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強化團隊互助</a:t>
            </a:r>
            <a:endParaRPr sz="32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algn="ctr">
              <a:lnSpc>
                <a:spcPct val="150000"/>
              </a:lnSpc>
              <a:spcBef>
                <a:spcPts val="1000"/>
              </a:spcBef>
              <a:defRPr sz="3200" b="1">
                <a:solidFill>
                  <a:srgbClr val="77933C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3200" b="1" dirty="0" err="1">
                <a:solidFill>
                  <a:srgbClr val="7793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減負增效</a:t>
            </a:r>
            <a:r>
              <a:rPr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    </a:t>
            </a:r>
            <a:r>
              <a:rPr sz="32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減省無謂教學</a:t>
            </a:r>
            <a:r>
              <a:rPr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聚焦學習要點</a:t>
            </a:r>
            <a:endParaRPr lang="zh-TW" altLang="en-US" sz="32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algn="ctr">
              <a:lnSpc>
                <a:spcPct val="150000"/>
              </a:lnSpc>
              <a:spcBef>
                <a:spcPts val="1000"/>
              </a:spcBef>
              <a:defRPr sz="3200" b="1">
                <a:solidFill>
                  <a:srgbClr val="77933C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  <a:sym typeface="微軟正黑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9820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40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169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1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356590"/>
              </p:ext>
            </p:extLst>
          </p:nvPr>
        </p:nvGraphicFramePr>
        <p:xfrm>
          <a:off x="1037771" y="1359505"/>
          <a:ext cx="7416824" cy="4452536"/>
        </p:xfrm>
        <a:graphic>
          <a:graphicData uri="http://schemas.openxmlformats.org/drawingml/2006/table">
            <a:tbl>
              <a:tblPr/>
              <a:tblGrid>
                <a:gridCol w="36688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79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60240">
                <a:tc>
                  <a:txBody>
                    <a:bodyPr/>
                    <a:lstStyle/>
                    <a:p>
                      <a:pPr marL="358775" indent="-358775" algn="ctr"/>
                      <a:endParaRPr lang="zh-TW" altLang="en-US" sz="3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8775" indent="-358775" algn="ctr"/>
                      <a:endParaRPr lang="zh-TW" altLang="en-US" sz="3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2296">
                <a:tc>
                  <a:txBody>
                    <a:bodyPr/>
                    <a:lstStyle/>
                    <a:p>
                      <a:pPr marL="358775" indent="-358775" algn="ctr">
                        <a:tabLst>
                          <a:tab pos="358775" algn="l"/>
                        </a:tabLst>
                      </a:pPr>
                      <a:endParaRPr lang="zh-TW" altLang="en-US" sz="3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8775" indent="-358775" algn="ctr"/>
                      <a:endParaRPr lang="zh-TW" altLang="en-US" sz="3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1084881" y="1422400"/>
            <a:ext cx="355061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defRPr/>
            </a:pPr>
            <a:r>
              <a:rPr kumimoji="0"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學生自學 </a:t>
            </a:r>
            <a:r>
              <a:rPr kumimoji="0"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自我調節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整理已學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找出難學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預備將學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記錄所學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794250" y="1422400"/>
            <a:ext cx="35877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tabLst>
                <a:tab pos="358775" algn="l"/>
              </a:tabLst>
              <a:defRPr/>
            </a:pPr>
            <a:r>
              <a:rPr kumimoji="0"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組內共學</a:t>
            </a:r>
            <a:r>
              <a:rPr kumimoji="0"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共同調節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indent="-514350" fontAlgn="auto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核對答案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514350" fontAlgn="auto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補充資料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514350" fontAlgn="auto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解難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514350" fontAlgn="auto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展示匯報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770714" y="3510199"/>
            <a:ext cx="368388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defRPr/>
            </a:pPr>
            <a:r>
              <a:rPr kumimoji="0"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組間互學 </a:t>
            </a:r>
            <a:r>
              <a:rPr kumimoji="0"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社群共享調節</a:t>
            </a:r>
            <a:endParaRPr lang="en-US" sz="2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比較區分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提問質</a:t>
            </a: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疑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改正修訂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評估建議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158434" y="3583622"/>
            <a:ext cx="358774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defRPr/>
            </a:pPr>
            <a:r>
              <a:rPr kumimoji="0" lang="zh-TW" altLang="en-US" sz="27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教師導學 </a:t>
            </a:r>
            <a:r>
              <a:rPr kumimoji="0" lang="en-US" altLang="zh-TW" sz="27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他者調節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導入定標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提問回饋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點撥</a:t>
            </a:r>
            <a:r>
              <a:rPr kumimoji="0"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釐</a:t>
            </a: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總結延伸</a:t>
            </a:r>
            <a:endParaRPr kumimoji="0"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0" y="104628"/>
            <a:ext cx="9144000" cy="1161144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自主學習的四種學習方式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學」學習方式</a:t>
            </a:r>
            <a:endParaRPr lang="zh-TW" altLang="en-US" sz="28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064CC4-BD99-487B-8871-05F1FC55CF0F}"/>
              </a:ext>
            </a:extLst>
          </p:cNvPr>
          <p:cNvSpPr/>
          <p:nvPr/>
        </p:nvSpPr>
        <p:spPr>
          <a:xfrm>
            <a:off x="727190" y="5886560"/>
            <a:ext cx="7816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何世敏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2014)</a:t>
            </a:r>
            <a:endParaRPr lang="zh-TW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6572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38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-17463" y="265112"/>
            <a:ext cx="9144000" cy="152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的課堂應用模式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403225" y="427038"/>
            <a:ext cx="8642350" cy="1143000"/>
          </a:xfrm>
          <a:prstGeom prst="rect">
            <a:avLst/>
          </a:prstGeom>
        </p:spPr>
        <p:txBody>
          <a:bodyPr anchor="ctr"/>
          <a:lstStyle/>
          <a:p>
            <a:pPr algn="ctr" hangingPunct="1">
              <a:defRPr/>
            </a:pPr>
            <a:endParaRPr lang="zh-TW" altLang="en-US" sz="40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xmlns="" id="{6FEB809D-25A0-41F8-AD90-B65BFEBBCB7C}"/>
              </a:ext>
            </a:extLst>
          </p:cNvPr>
          <p:cNvSpPr txBox="1">
            <a:spLocks/>
          </p:cNvSpPr>
          <p:nvPr/>
        </p:nvSpPr>
        <p:spPr>
          <a:xfrm>
            <a:off x="6809740" y="4553630"/>
            <a:ext cx="30861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CN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何世敏</a:t>
            </a:r>
            <a:r>
              <a:rPr lang="en-US" altLang="zh-CN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,</a:t>
            </a:r>
            <a:r>
              <a:rPr 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2014)</a:t>
            </a:r>
            <a:endParaRPr lang="en-US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937825"/>
              </p:ext>
            </p:extLst>
          </p:nvPr>
        </p:nvGraphicFramePr>
        <p:xfrm>
          <a:off x="609601" y="1875971"/>
          <a:ext cx="8133805" cy="2590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35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78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67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67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67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模式</a:t>
                      </a:r>
                      <a:r>
                        <a:rPr lang="en-US" altLang="zh-TW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模式</a:t>
                      </a:r>
                      <a:r>
                        <a:rPr lang="en-US" altLang="zh-TW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模式</a:t>
                      </a:r>
                      <a:r>
                        <a:rPr lang="en-US" altLang="zh-TW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模式</a:t>
                      </a:r>
                      <a:r>
                        <a:rPr lang="en-US" altLang="zh-TW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自學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</a:p>
                  </a:txBody>
                  <a:tcPr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</a:p>
                  </a:txBody>
                  <a:tcPr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互學共學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</a:p>
                  </a:txBody>
                  <a:tcP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導學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</a:p>
                  </a:txBody>
                  <a:tcP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高引導式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高協作式</a:t>
                      </a:r>
                    </a:p>
                  </a:txBody>
                  <a:tcP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平衡式</a:t>
                      </a:r>
                    </a:p>
                  </a:txBody>
                  <a:tcP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高自學式</a:t>
                      </a:r>
                    </a:p>
                  </a:txBody>
                  <a:tcPr>
                    <a:lnT w="285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172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14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457200" y="1524000"/>
            <a:ext cx="8229600" cy="53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1">
              <a:defRPr/>
            </a:pPr>
            <a:endParaRPr lang="zh-TW" altLang="en-US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415925"/>
            <a:ext cx="9144000" cy="7794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自主學習的課堂應用模式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2286000" y="160020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高引導式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3962400" y="160020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高協作式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5715000" y="1609725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平衡式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7315200" y="1600200"/>
            <a:ext cx="182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高自學式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609600" y="2532063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學生因素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609600" y="3817938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教師因素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609600" y="5046663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學科因素</a:t>
            </a: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2057400" y="2319338"/>
            <a:ext cx="198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自主學習能力</a:t>
            </a:r>
            <a:endParaRPr lang="en-US" altLang="zh-TW" sz="20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仍處初階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2057400" y="3632200"/>
            <a:ext cx="198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自主學習課堂</a:t>
            </a:r>
            <a:endParaRPr lang="en-US" altLang="zh-TW" sz="20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經驗較淺</a:t>
            </a: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2057400" y="4873625"/>
            <a:ext cx="198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較抽象和艱辛</a:t>
            </a:r>
            <a:endParaRPr lang="en-US" altLang="zh-TW" sz="2000" kern="12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的課題</a:t>
            </a:r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3722688" y="2316163"/>
            <a:ext cx="19812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社交能力及小</a:t>
            </a:r>
            <a:endParaRPr lang="en-US" altLang="zh-TW" sz="20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組合作關係</a:t>
            </a:r>
            <a:endParaRPr lang="en-US" altLang="zh-TW" sz="20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良好</a:t>
            </a: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3722688" y="3643313"/>
            <a:ext cx="1981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與學生關係融</a:t>
            </a:r>
            <a:endParaRPr lang="en-US" altLang="zh-TW" sz="2000" kern="12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洽及課堂管理</a:t>
            </a:r>
            <a:endParaRPr lang="en-US" altLang="zh-TW" sz="2000" kern="12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能力良好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3722688" y="4840288"/>
            <a:ext cx="198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適合多角度探</a:t>
            </a:r>
            <a:endParaRPr lang="en-US" altLang="zh-TW" sz="2000" kern="12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討的社會議題</a:t>
            </a:r>
          </a:p>
        </p:txBody>
      </p:sp>
      <p:sp>
        <p:nvSpPr>
          <p:cNvPr id="23" name="文字方塊 22"/>
          <p:cNvSpPr txBox="1">
            <a:spLocks noChangeArrowheads="1"/>
          </p:cNvSpPr>
          <p:nvPr/>
        </p:nvSpPr>
        <p:spPr bwMode="auto">
          <a:xfrm>
            <a:off x="5387975" y="2325688"/>
            <a:ext cx="198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已具備一定自</a:t>
            </a:r>
            <a:endParaRPr lang="en-US" altLang="zh-TW" sz="2000" kern="12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主學習的能力</a:t>
            </a:r>
          </a:p>
        </p:txBody>
      </p: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5334000" y="3665538"/>
            <a:ext cx="19812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已累積一定自</a:t>
            </a:r>
            <a:endParaRPr lang="en-US" altLang="zh-TW" sz="2000" kern="12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主學習課堂</a:t>
            </a:r>
            <a:endParaRPr lang="en-US" altLang="zh-TW" sz="2000" kern="12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經驗</a:t>
            </a: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5638800" y="485140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一般課題</a:t>
            </a:r>
          </a:p>
        </p:txBody>
      </p:sp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7043738" y="2351088"/>
            <a:ext cx="198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自主學習能力</a:t>
            </a:r>
            <a:endParaRPr lang="en-US" altLang="zh-TW" sz="20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極高</a:t>
            </a:r>
          </a:p>
        </p:txBody>
      </p:sp>
      <p:sp>
        <p:nvSpPr>
          <p:cNvPr id="27" name="文字方塊 26"/>
          <p:cNvSpPr txBox="1">
            <a:spLocks noChangeArrowheads="1"/>
          </p:cNvSpPr>
          <p:nvPr/>
        </p:nvSpPr>
        <p:spPr bwMode="auto">
          <a:xfrm>
            <a:off x="7032625" y="3643313"/>
            <a:ext cx="198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自主學習課堂</a:t>
            </a:r>
            <a:endParaRPr lang="en-US" altLang="zh-TW" sz="20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技巧純熟</a:t>
            </a:r>
          </a:p>
        </p:txBody>
      </p:sp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7010400" y="4851400"/>
            <a:ext cx="1981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可進行獨立探</a:t>
            </a:r>
            <a:endParaRPr lang="en-US" altLang="zh-TW" sz="20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究的專題研習</a:t>
            </a:r>
            <a:endParaRPr lang="en-US" altLang="zh-TW" sz="20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hangingPunct="1"/>
            <a:r>
              <a:rPr lang="zh-TW" altLang="en-US" sz="20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課題</a:t>
            </a:r>
          </a:p>
        </p:txBody>
      </p:sp>
      <p:cxnSp>
        <p:nvCxnSpPr>
          <p:cNvPr id="31" name="直線接點 30"/>
          <p:cNvCxnSpPr/>
          <p:nvPr/>
        </p:nvCxnSpPr>
        <p:spPr>
          <a:xfrm>
            <a:off x="457200" y="1522413"/>
            <a:ext cx="82296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457200" y="2057400"/>
            <a:ext cx="8229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457200" y="5915025"/>
            <a:ext cx="82296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xmlns="" id="{4D2D575E-DFA9-493B-A008-AD6F3082FD35}"/>
              </a:ext>
            </a:extLst>
          </p:cNvPr>
          <p:cNvSpPr txBox="1">
            <a:spLocks/>
          </p:cNvSpPr>
          <p:nvPr/>
        </p:nvSpPr>
        <p:spPr>
          <a:xfrm>
            <a:off x="6629400" y="5927724"/>
            <a:ext cx="30861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CN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何世敏</a:t>
            </a:r>
            <a:r>
              <a:rPr lang="en-US" altLang="zh-CN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,</a:t>
            </a:r>
            <a:r>
              <a:rPr 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2014)</a:t>
            </a:r>
            <a:endParaRPr lang="en-US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1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73730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174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內容版面配置區 2"/>
          <p:cNvSpPr txBox="1">
            <a:spLocks noGrp="1"/>
          </p:cNvSpPr>
          <p:nvPr>
            <p:ph type="body" sz="quarter" idx="4294967295"/>
          </p:nvPr>
        </p:nvSpPr>
        <p:spPr>
          <a:xfrm>
            <a:off x="152930" y="235425"/>
            <a:ext cx="8770937" cy="1228725"/>
          </a:xfrm>
          <a:prstGeom prst="rect">
            <a:avLst/>
          </a:prstGeom>
        </p:spPr>
        <p:txBody>
          <a:bodyPr anchor="ctr"/>
          <a:lstStyle/>
          <a:p>
            <a:pPr marL="212597" indent="-212597" algn="ctr" defTabSz="850391">
              <a:lnSpc>
                <a:spcPct val="85000"/>
              </a:lnSpc>
              <a:spcBef>
                <a:spcPts val="0"/>
              </a:spcBef>
              <a:buSzTx/>
              <a:buNone/>
              <a:defRPr sz="3720" b="1" spc="-93">
                <a:solidFill>
                  <a:srgbClr val="984807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運用數位學習平台於自主學習課堂</a:t>
            </a:r>
          </a:p>
        </p:txBody>
      </p:sp>
      <p:graphicFrame>
        <p:nvGraphicFramePr>
          <p:cNvPr id="1695" name="表格 3"/>
          <p:cNvGraphicFramePr/>
          <p:nvPr/>
        </p:nvGraphicFramePr>
        <p:xfrm>
          <a:off x="2631411" y="2734733"/>
          <a:ext cx="3898110" cy="244944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949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9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2472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b="1" dirty="0" err="1">
                          <a:latin typeface="微軟正黑體"/>
                          <a:ea typeface="微軟正黑體"/>
                          <a:cs typeface="微軟正黑體"/>
                        </a:rPr>
                        <a:t>學生自學</a:t>
                      </a:r>
                      <a:endParaRPr sz="2400" b="1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38841" marR="38841" marT="38841" marB="38841" anchor="ctr" horzOverflow="overflow">
                    <a:lnL w="28575">
                      <a:solidFill>
                        <a:srgbClr val="595959"/>
                      </a:solidFill>
                    </a:lnL>
                    <a:lnR w="19050">
                      <a:solidFill>
                        <a:srgbClr val="595959"/>
                      </a:solidFill>
                    </a:lnR>
                    <a:lnT w="28575">
                      <a:solidFill>
                        <a:srgbClr val="595959"/>
                      </a:solidFill>
                    </a:lnT>
                    <a:lnB w="19050">
                      <a:solidFill>
                        <a:srgbClr val="595959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b="1" dirty="0" err="1">
                          <a:latin typeface="微軟正黑體"/>
                          <a:ea typeface="微軟正黑體"/>
                          <a:cs typeface="微軟正黑體"/>
                        </a:rPr>
                        <a:t>組內共學</a:t>
                      </a:r>
                      <a:endParaRPr sz="2400" b="1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38841" marR="38841" marT="38841" marB="38841" anchor="ctr" horzOverflow="overflow">
                    <a:lnL w="19050">
                      <a:solidFill>
                        <a:srgbClr val="595959"/>
                      </a:solidFill>
                    </a:lnL>
                    <a:lnR w="28575">
                      <a:solidFill>
                        <a:srgbClr val="595959"/>
                      </a:solidFill>
                    </a:lnR>
                    <a:lnT w="28575">
                      <a:solidFill>
                        <a:srgbClr val="595959"/>
                      </a:solidFill>
                    </a:lnT>
                    <a:lnB w="19050">
                      <a:solidFill>
                        <a:srgbClr val="595959"/>
                      </a:solidFill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472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b="1" dirty="0" err="1">
                          <a:latin typeface="微軟正黑體"/>
                          <a:ea typeface="微軟正黑體"/>
                          <a:cs typeface="微軟正黑體"/>
                        </a:rPr>
                        <a:t>教師導學</a:t>
                      </a:r>
                      <a:endParaRPr sz="2400" b="1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38841" marR="38841" marT="38841" marB="38841" anchor="ctr" horzOverflow="overflow">
                    <a:lnL w="28575">
                      <a:solidFill>
                        <a:srgbClr val="595959"/>
                      </a:solidFill>
                    </a:lnL>
                    <a:lnR w="19050">
                      <a:solidFill>
                        <a:srgbClr val="595959"/>
                      </a:solidFill>
                    </a:lnR>
                    <a:lnT w="19050">
                      <a:solidFill>
                        <a:srgbClr val="595959"/>
                      </a:solidFill>
                    </a:lnT>
                    <a:lnB w="28575">
                      <a:solidFill>
                        <a:srgbClr val="595959"/>
                      </a:solidFill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b="1" dirty="0" err="1">
                          <a:latin typeface="微軟正黑體"/>
                          <a:ea typeface="微軟正黑體"/>
                          <a:cs typeface="微軟正黑體"/>
                        </a:rPr>
                        <a:t>組間互學</a:t>
                      </a:r>
                      <a:endParaRPr sz="2400" b="1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38841" marR="38841" marT="38841" marB="38841" anchor="ctr" horzOverflow="overflow">
                    <a:lnL w="19050">
                      <a:solidFill>
                        <a:srgbClr val="595959"/>
                      </a:solidFill>
                    </a:lnL>
                    <a:lnR w="28575">
                      <a:solidFill>
                        <a:srgbClr val="595959"/>
                      </a:solidFill>
                    </a:lnR>
                    <a:lnT w="19050">
                      <a:solidFill>
                        <a:srgbClr val="595959"/>
                      </a:solidFill>
                    </a:lnT>
                    <a:lnB w="28575">
                      <a:solidFill>
                        <a:srgbClr val="595959"/>
                      </a:solidFill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696" name="文字方塊 32"/>
          <p:cNvSpPr txBox="1"/>
          <p:nvPr/>
        </p:nvSpPr>
        <p:spPr>
          <a:xfrm>
            <a:off x="3089000" y="1963984"/>
            <a:ext cx="993583" cy="292388"/>
          </a:xfrm>
          <a:prstGeom prst="rect">
            <a:avLst/>
          </a:prstGeom>
          <a:solidFill>
            <a:srgbClr val="B9CDE5"/>
          </a:solidFill>
          <a:ln w="28575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3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難點錯誤</a:t>
            </a:r>
          </a:p>
        </p:txBody>
      </p:sp>
      <p:sp>
        <p:nvSpPr>
          <p:cNvPr id="1697" name="文字方塊 33"/>
          <p:cNvSpPr txBox="1"/>
          <p:nvPr/>
        </p:nvSpPr>
        <p:spPr>
          <a:xfrm>
            <a:off x="5077064" y="1963984"/>
            <a:ext cx="993583" cy="292388"/>
          </a:xfrm>
          <a:prstGeom prst="rect">
            <a:avLst/>
          </a:prstGeom>
          <a:solidFill>
            <a:srgbClr val="B9CDE5"/>
          </a:solidFill>
          <a:ln w="28575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3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目標任務</a:t>
            </a:r>
          </a:p>
        </p:txBody>
      </p:sp>
      <p:sp>
        <p:nvSpPr>
          <p:cNvPr id="1698" name="文字方塊 38"/>
          <p:cNvSpPr txBox="1"/>
          <p:nvPr/>
        </p:nvSpPr>
        <p:spPr>
          <a:xfrm>
            <a:off x="7041522" y="3255612"/>
            <a:ext cx="993583" cy="292388"/>
          </a:xfrm>
          <a:prstGeom prst="rect">
            <a:avLst/>
          </a:prstGeom>
          <a:solidFill>
            <a:srgbClr val="B9CDE5"/>
          </a:solidFill>
          <a:ln w="28575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3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展示方式</a:t>
            </a:r>
          </a:p>
        </p:txBody>
      </p:sp>
      <p:sp>
        <p:nvSpPr>
          <p:cNvPr id="1699" name="文字方塊 39"/>
          <p:cNvSpPr txBox="1"/>
          <p:nvPr/>
        </p:nvSpPr>
        <p:spPr>
          <a:xfrm>
            <a:off x="7041522" y="4438813"/>
            <a:ext cx="993583" cy="292388"/>
          </a:xfrm>
          <a:prstGeom prst="rect">
            <a:avLst/>
          </a:prstGeom>
          <a:solidFill>
            <a:srgbClr val="B9CDE5"/>
          </a:solidFill>
          <a:ln w="28575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3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評估準則</a:t>
            </a:r>
          </a:p>
        </p:txBody>
      </p:sp>
      <p:grpSp>
        <p:nvGrpSpPr>
          <p:cNvPr id="1703" name="群組 7"/>
          <p:cNvGrpSpPr/>
          <p:nvPr/>
        </p:nvGrpSpPr>
        <p:grpSpPr>
          <a:xfrm>
            <a:off x="3565697" y="5235764"/>
            <a:ext cx="2029538" cy="363443"/>
            <a:chOff x="0" y="0"/>
            <a:chExt cx="2029537" cy="363442"/>
          </a:xfrm>
        </p:grpSpPr>
        <p:sp>
          <p:nvSpPr>
            <p:cNvPr id="1700" name="直線接點 41"/>
            <p:cNvSpPr/>
            <p:nvPr/>
          </p:nvSpPr>
          <p:spPr>
            <a:xfrm>
              <a:off x="2009441" y="-1"/>
              <a:ext cx="1" cy="363443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01" name="直線接點 42"/>
            <p:cNvSpPr/>
            <p:nvPr/>
          </p:nvSpPr>
          <p:spPr>
            <a:xfrm flipH="1" flipV="1">
              <a:off x="-1" y="362118"/>
              <a:ext cx="2029539" cy="1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02" name="直線單箭頭接點 43"/>
            <p:cNvSpPr/>
            <p:nvPr/>
          </p:nvSpPr>
          <p:spPr>
            <a:xfrm flipV="1">
              <a:off x="22647" y="20757"/>
              <a:ext cx="1" cy="321927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04" name="文字方塊 44"/>
          <p:cNvSpPr txBox="1"/>
          <p:nvPr/>
        </p:nvSpPr>
        <p:spPr>
          <a:xfrm>
            <a:off x="5077064" y="5682268"/>
            <a:ext cx="993583" cy="292388"/>
          </a:xfrm>
          <a:prstGeom prst="rect">
            <a:avLst/>
          </a:prstGeom>
          <a:solidFill>
            <a:srgbClr val="B9CDE5"/>
          </a:solidFill>
          <a:ln w="28575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3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總結檢討</a:t>
            </a:r>
          </a:p>
        </p:txBody>
      </p:sp>
      <p:sp>
        <p:nvSpPr>
          <p:cNvPr id="1705" name="文字方塊 45"/>
          <p:cNvSpPr txBox="1"/>
          <p:nvPr/>
        </p:nvSpPr>
        <p:spPr>
          <a:xfrm>
            <a:off x="3089000" y="5682268"/>
            <a:ext cx="993583" cy="292388"/>
          </a:xfrm>
          <a:prstGeom prst="rect">
            <a:avLst/>
          </a:prstGeom>
          <a:solidFill>
            <a:srgbClr val="B9CDE5"/>
          </a:solidFill>
          <a:ln w="28575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3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回饋點撥</a:t>
            </a:r>
          </a:p>
        </p:txBody>
      </p:sp>
      <p:sp>
        <p:nvSpPr>
          <p:cNvPr id="1706" name="文字方塊 50"/>
          <p:cNvSpPr txBox="1"/>
          <p:nvPr/>
        </p:nvSpPr>
        <p:spPr>
          <a:xfrm>
            <a:off x="1138985" y="4413387"/>
            <a:ext cx="993583" cy="292388"/>
          </a:xfrm>
          <a:prstGeom prst="rect">
            <a:avLst/>
          </a:prstGeom>
          <a:solidFill>
            <a:srgbClr val="B9CDE5"/>
          </a:solidFill>
          <a:ln w="28575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3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課後延伸</a:t>
            </a:r>
          </a:p>
        </p:txBody>
      </p:sp>
      <p:sp>
        <p:nvSpPr>
          <p:cNvPr id="1707" name="文字方塊 51"/>
          <p:cNvSpPr txBox="1"/>
          <p:nvPr/>
        </p:nvSpPr>
        <p:spPr>
          <a:xfrm>
            <a:off x="1138985" y="3269260"/>
            <a:ext cx="993583" cy="292388"/>
          </a:xfrm>
          <a:prstGeom prst="rect">
            <a:avLst/>
          </a:prstGeom>
          <a:solidFill>
            <a:srgbClr val="B9CDE5"/>
          </a:solidFill>
          <a:ln w="28575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3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>
                <a:latin typeface="微軟正黑體" panose="020B0604030504040204" pitchFamily="34" charset="-120"/>
                <a:ea typeface="微軟正黑體" panose="020B0604030504040204" pitchFamily="34" charset="-120"/>
              </a:rPr>
              <a:t>課前預習</a:t>
            </a:r>
          </a:p>
        </p:txBody>
      </p:sp>
      <p:sp>
        <p:nvSpPr>
          <p:cNvPr id="1708" name="文字方塊 1"/>
          <p:cNvSpPr txBox="1"/>
          <p:nvPr/>
        </p:nvSpPr>
        <p:spPr>
          <a:xfrm>
            <a:off x="194733" y="2642926"/>
            <a:ext cx="202582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學習平台知識結構與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教學媒體→先學後教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09" name="文字方塊 28"/>
          <p:cNvSpPr txBox="1"/>
          <p:nvPr/>
        </p:nvSpPr>
        <p:spPr>
          <a:xfrm>
            <a:off x="2378177" y="1583906"/>
            <a:ext cx="457556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學習平台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練習題、學生提問、單元診斷測驗→以學定教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10" name="文字方塊 29"/>
          <p:cNvSpPr txBox="1"/>
          <p:nvPr/>
        </p:nvSpPr>
        <p:spPr>
          <a:xfrm>
            <a:off x="7072275" y="3674723"/>
            <a:ext cx="178650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學習平台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討論區、自評、互評、擬題等→教少學多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11" name="文字方塊 52"/>
          <p:cNvSpPr txBox="1"/>
          <p:nvPr/>
        </p:nvSpPr>
        <p:spPr>
          <a:xfrm>
            <a:off x="1856077" y="6035914"/>
            <a:ext cx="587797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學習平台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提供學生學習記錄、學習資訊及討論、答題狀況→減負增效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15" name="群組 53"/>
          <p:cNvGrpSpPr/>
          <p:nvPr/>
        </p:nvGrpSpPr>
        <p:grpSpPr>
          <a:xfrm>
            <a:off x="2220562" y="3423850"/>
            <a:ext cx="363443" cy="1155873"/>
            <a:chOff x="0" y="0"/>
            <a:chExt cx="363442" cy="1155871"/>
          </a:xfrm>
        </p:grpSpPr>
        <p:sp>
          <p:nvSpPr>
            <p:cNvPr id="1712" name="直線接點 54"/>
            <p:cNvSpPr/>
            <p:nvPr/>
          </p:nvSpPr>
          <p:spPr>
            <a:xfrm flipH="1">
              <a:off x="0" y="1138133"/>
              <a:ext cx="363443" cy="1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13" name="直線接點 55"/>
            <p:cNvSpPr/>
            <p:nvPr/>
          </p:nvSpPr>
          <p:spPr>
            <a:xfrm flipV="1">
              <a:off x="1323" y="0"/>
              <a:ext cx="1" cy="1155873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14" name="直線單箭頭接點 56"/>
            <p:cNvSpPr/>
            <p:nvPr/>
          </p:nvSpPr>
          <p:spPr>
            <a:xfrm>
              <a:off x="20758" y="17199"/>
              <a:ext cx="321927" cy="1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19" name="群組 57"/>
          <p:cNvGrpSpPr/>
          <p:nvPr/>
        </p:nvGrpSpPr>
        <p:grpSpPr>
          <a:xfrm>
            <a:off x="3565697" y="2334205"/>
            <a:ext cx="2029539" cy="363443"/>
            <a:chOff x="0" y="0"/>
            <a:chExt cx="2029537" cy="363442"/>
          </a:xfrm>
        </p:grpSpPr>
        <p:sp>
          <p:nvSpPr>
            <p:cNvPr id="1716" name="直線接點 58"/>
            <p:cNvSpPr/>
            <p:nvPr/>
          </p:nvSpPr>
          <p:spPr>
            <a:xfrm flipV="1">
              <a:off x="21365" y="0"/>
              <a:ext cx="1" cy="363443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17" name="直線接點 59"/>
            <p:cNvSpPr/>
            <p:nvPr/>
          </p:nvSpPr>
          <p:spPr>
            <a:xfrm>
              <a:off x="0" y="2593"/>
              <a:ext cx="2029539" cy="1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18" name="直線單箭頭接點 60"/>
            <p:cNvSpPr/>
            <p:nvPr/>
          </p:nvSpPr>
          <p:spPr>
            <a:xfrm>
              <a:off x="2008159" y="20758"/>
              <a:ext cx="1" cy="321927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23" name="群組 61"/>
          <p:cNvGrpSpPr/>
          <p:nvPr/>
        </p:nvGrpSpPr>
        <p:grpSpPr>
          <a:xfrm>
            <a:off x="6590297" y="3404343"/>
            <a:ext cx="363443" cy="1155873"/>
            <a:chOff x="0" y="0"/>
            <a:chExt cx="363442" cy="1155871"/>
          </a:xfrm>
        </p:grpSpPr>
        <p:sp>
          <p:nvSpPr>
            <p:cNvPr id="1720" name="直線接點 62"/>
            <p:cNvSpPr/>
            <p:nvPr/>
          </p:nvSpPr>
          <p:spPr>
            <a:xfrm>
              <a:off x="0" y="16468"/>
              <a:ext cx="363443" cy="1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1" name="直線接點 63"/>
            <p:cNvSpPr/>
            <p:nvPr/>
          </p:nvSpPr>
          <p:spPr>
            <a:xfrm flipH="1">
              <a:off x="360848" y="0"/>
              <a:ext cx="1" cy="1155873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2" name="直線單箭頭接點 64"/>
            <p:cNvSpPr/>
            <p:nvPr/>
          </p:nvSpPr>
          <p:spPr>
            <a:xfrm flipH="1">
              <a:off x="20758" y="1137402"/>
              <a:ext cx="321926" cy="1"/>
            </a:xfrm>
            <a:prstGeom prst="line">
              <a:avLst/>
            </a:prstGeom>
            <a:noFill/>
            <a:ln w="38100" cap="flat">
              <a:solidFill>
                <a:srgbClr val="59595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9114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44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57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內容版面配置區 2"/>
          <p:cNvSpPr txBox="1">
            <a:spLocks noGrp="1"/>
          </p:cNvSpPr>
          <p:nvPr>
            <p:ph type="body" sz="quarter" idx="4294967295"/>
          </p:nvPr>
        </p:nvSpPr>
        <p:spPr>
          <a:xfrm>
            <a:off x="0" y="119598"/>
            <a:ext cx="9144000" cy="989012"/>
          </a:xfrm>
          <a:prstGeom prst="rect">
            <a:avLst/>
          </a:prstGeom>
        </p:spPr>
        <p:txBody>
          <a:bodyPr anchor="ctr"/>
          <a:lstStyle>
            <a:lvl1pPr marL="228600" indent="-457200" algn="ctr">
              <a:lnSpc>
                <a:spcPct val="90000"/>
              </a:lnSpc>
              <a:spcBef>
                <a:spcPts val="0"/>
              </a:spcBef>
              <a:buSzTx/>
              <a:buNone/>
              <a:defRPr sz="3600" b="1">
                <a:solidFill>
                  <a:srgbClr val="288472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運用數位學習平台於自主學習課堂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727" name="表格 3"/>
          <p:cNvGraphicFramePr/>
          <p:nvPr/>
        </p:nvGraphicFramePr>
        <p:xfrm>
          <a:off x="476119" y="957797"/>
          <a:ext cx="8075610" cy="541972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0378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7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09862">
                <a:tc>
                  <a:txBody>
                    <a:bodyPr/>
                    <a:lstStyle/>
                    <a:p>
                      <a:pPr algn="ctr" defTabSz="914400">
                        <a:defRPr sz="6900" b="1">
                          <a:latin typeface="微軟正黑體"/>
                          <a:ea typeface="微軟正黑體"/>
                          <a:cs typeface="微軟正黑體"/>
                        </a:defRPr>
                      </a:pPr>
                      <a:endParaRPr dirty="0"/>
                    </a:p>
                  </a:txBody>
                  <a:tcPr marL="149178" marR="149178" marT="149178" marB="149178" anchor="ctr" horzOverflow="overflow">
                    <a:lnL w="28575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lnB w="28575">
                      <a:solidFill>
                        <a:srgbClr val="FFFFFF"/>
                      </a:solidFill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6900" b="1">
                          <a:latin typeface="微軟正黑體"/>
                          <a:ea typeface="微軟正黑體"/>
                          <a:cs typeface="微軟正黑體"/>
                        </a:defRPr>
                      </a:pPr>
                      <a:endParaRPr/>
                    </a:p>
                  </a:txBody>
                  <a:tcPr marL="149178" marR="149178" marT="149178" marB="149178" anchor="ctr" horzOverflow="overflow">
                    <a:lnL w="28575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lnB w="28575">
                      <a:solidFill>
                        <a:srgbClr val="FFFFFF"/>
                      </a:solidFill>
                    </a:lnB>
                    <a:solidFill>
                      <a:srgbClr val="E6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9862">
                <a:tc>
                  <a:txBody>
                    <a:bodyPr/>
                    <a:lstStyle/>
                    <a:p>
                      <a:pPr algn="ctr" defTabSz="914400">
                        <a:defRPr sz="6900" b="1">
                          <a:latin typeface="微軟正黑體"/>
                          <a:ea typeface="微軟正黑體"/>
                          <a:cs typeface="微軟正黑體"/>
                        </a:defRPr>
                      </a:pPr>
                      <a:endParaRPr dirty="0"/>
                    </a:p>
                  </a:txBody>
                  <a:tcPr marL="149178" marR="149178" marT="149178" marB="149178" anchor="ctr" horzOverflow="overflow">
                    <a:lnL w="28575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lnB w="28575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6900" b="1">
                          <a:latin typeface="微軟正黑體"/>
                          <a:ea typeface="微軟正黑體"/>
                          <a:cs typeface="微軟正黑體"/>
                        </a:defRPr>
                      </a:pPr>
                      <a:endParaRPr dirty="0"/>
                    </a:p>
                  </a:txBody>
                  <a:tcPr marL="149178" marR="149178" marT="149178" marB="149178" anchor="ctr" horzOverflow="overflow">
                    <a:lnL w="28575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lnB w="28575">
                      <a:solidFill>
                        <a:srgbClr val="FFFFFF"/>
                      </a:solidFill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728" name="表格 31"/>
          <p:cNvGraphicFramePr/>
          <p:nvPr/>
        </p:nvGraphicFramePr>
        <p:xfrm>
          <a:off x="2437452" y="2977697"/>
          <a:ext cx="4152946" cy="136147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6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64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073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latin typeface="微軟正黑體"/>
                          <a:ea typeface="微軟正黑體"/>
                          <a:cs typeface="微軟正黑體"/>
                        </a:rPr>
                        <a:t>學生自學</a:t>
                      </a:r>
                    </a:p>
                  </a:txBody>
                  <a:tcPr marL="38841" marR="38841" marT="38841" marB="38841" anchor="ctr" horzOverflow="overflow">
                    <a:lnL w="28575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lnB w="28575">
                      <a:solidFill>
                        <a:srgbClr val="FFFFFF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latin typeface="微軟正黑體"/>
                          <a:ea typeface="微軟正黑體"/>
                          <a:cs typeface="微軟正黑體"/>
                        </a:rPr>
                        <a:t>組內共學</a:t>
                      </a:r>
                    </a:p>
                  </a:txBody>
                  <a:tcPr marL="38841" marR="38841" marT="38841" marB="38841" anchor="ctr" horzOverflow="overflow">
                    <a:lnL w="28575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lnB w="28575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073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latin typeface="微軟正黑體"/>
                          <a:ea typeface="微軟正黑體"/>
                          <a:cs typeface="微軟正黑體"/>
                        </a:rPr>
                        <a:t>教師導學</a:t>
                      </a:r>
                    </a:p>
                  </a:txBody>
                  <a:tcPr marL="38841" marR="38841" marT="38841" marB="38841" anchor="ctr" horzOverflow="overflow">
                    <a:lnL w="28575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lnB w="28575">
                      <a:solidFill>
                        <a:srgbClr val="FFFFFF"/>
                      </a:solidFill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latin typeface="微軟正黑體"/>
                          <a:ea typeface="微軟正黑體"/>
                          <a:cs typeface="微軟正黑體"/>
                        </a:rPr>
                        <a:t>組間互學</a:t>
                      </a:r>
                    </a:p>
                  </a:txBody>
                  <a:tcPr marL="38841" marR="38841" marT="38841" marB="38841" anchor="ctr" horzOverflow="overflow">
                    <a:lnL w="28575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lnB w="28575">
                      <a:solidFill>
                        <a:srgbClr val="FFFFFF"/>
                      </a:solidFill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729" name="圖片 34" descr="圖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910" y="1108610"/>
            <a:ext cx="1620000" cy="12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0" name="內容版面配置區 4" descr="內容版面配置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09" y="2404487"/>
            <a:ext cx="1620001" cy="1206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1" name="圖片 46" descr="圖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10399" y="1396210"/>
            <a:ext cx="1980002" cy="1501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2" name="圖片 47" descr="圖片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466" y="1108610"/>
            <a:ext cx="1620001" cy="12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圖片 5" descr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452" y="1404918"/>
            <a:ext cx="1980002" cy="148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圖片 49" descr="圖片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466" y="2389247"/>
            <a:ext cx="1620001" cy="12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圖片 66" descr="圖片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0466" y="4986516"/>
            <a:ext cx="1620001" cy="12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圖片 68" descr="圖片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75" y="3706713"/>
            <a:ext cx="1620000" cy="12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7" name="圖片 69" descr="圖片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452" y="4417182"/>
            <a:ext cx="1980002" cy="148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圖片 8" descr="圖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399" y="4412539"/>
            <a:ext cx="1980002" cy="148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圖片 10" descr="圖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75" y="4986516"/>
            <a:ext cx="1620000" cy="12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0" name="圖片 12" descr="圖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466" y="3706713"/>
            <a:ext cx="1620001" cy="12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2" name="箭號: 向右 13"/>
          <p:cNvSpPr/>
          <p:nvPr/>
        </p:nvSpPr>
        <p:spPr>
          <a:xfrm>
            <a:off x="4272572" y="3203502"/>
            <a:ext cx="482710" cy="18328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743" name="箭號: 向右 71"/>
          <p:cNvSpPr/>
          <p:nvPr/>
        </p:nvSpPr>
        <p:spPr>
          <a:xfrm rot="10800000">
            <a:off x="4272572" y="3930890"/>
            <a:ext cx="482710" cy="18328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744" name="箭號: 向下 14"/>
          <p:cNvSpPr/>
          <p:nvPr/>
        </p:nvSpPr>
        <p:spPr>
          <a:xfrm>
            <a:off x="5502216" y="3521377"/>
            <a:ext cx="157019" cy="261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103"/>
                </a:moveTo>
                <a:lnTo>
                  <a:pt x="5400" y="15103"/>
                </a:lnTo>
                <a:lnTo>
                  <a:pt x="5400" y="0"/>
                </a:lnTo>
                <a:lnTo>
                  <a:pt x="16200" y="0"/>
                </a:lnTo>
                <a:lnTo>
                  <a:pt x="16200" y="15103"/>
                </a:lnTo>
                <a:lnTo>
                  <a:pt x="21600" y="1510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745" name="箭號: 向下 72"/>
          <p:cNvSpPr/>
          <p:nvPr/>
        </p:nvSpPr>
        <p:spPr>
          <a:xfrm rot="10800000">
            <a:off x="3385253" y="3504806"/>
            <a:ext cx="157019" cy="261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103"/>
                </a:moveTo>
                <a:lnTo>
                  <a:pt x="5400" y="15103"/>
                </a:lnTo>
                <a:lnTo>
                  <a:pt x="5400" y="0"/>
                </a:lnTo>
                <a:lnTo>
                  <a:pt x="16200" y="0"/>
                </a:lnTo>
                <a:lnTo>
                  <a:pt x="16200" y="15103"/>
                </a:lnTo>
                <a:lnTo>
                  <a:pt x="21600" y="1510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746" name="標題 1"/>
          <p:cNvSpPr txBox="1"/>
          <p:nvPr/>
        </p:nvSpPr>
        <p:spPr>
          <a:xfrm>
            <a:off x="2395069" y="830425"/>
            <a:ext cx="2113341" cy="595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850391">
              <a:lnSpc>
                <a:spcPct val="90000"/>
              </a:lnSpc>
              <a:defRPr sz="1023">
                <a:solidFill>
                  <a:srgbClr val="6633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學生於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學習平台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觀看影片、做練習題與回老師提問進行「自學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」，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發現個人的難點錯誤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Arial Narrow"/>
              <a:sym typeface="Arial Narrow"/>
            </a:endParaRPr>
          </a:p>
        </p:txBody>
      </p:sp>
      <p:sp>
        <p:nvSpPr>
          <p:cNvPr id="1747" name="標題 1"/>
          <p:cNvSpPr txBox="1"/>
          <p:nvPr/>
        </p:nvSpPr>
        <p:spPr>
          <a:xfrm>
            <a:off x="4635592" y="893284"/>
            <a:ext cx="2029224" cy="49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2500"/>
          </a:bodyPr>
          <a:lstStyle>
            <a:lvl1pPr>
              <a:lnSpc>
                <a:spcPct val="90000"/>
              </a:lnSpc>
              <a:defRPr sz="1100">
                <a:solidFill>
                  <a:srgbClr val="6633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學生利用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學習平台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網相關內容或老師指派作業進行「組內共學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」</a:t>
            </a:r>
          </a:p>
        </p:txBody>
      </p:sp>
      <p:sp>
        <p:nvSpPr>
          <p:cNvPr id="1748" name="標題 1"/>
          <p:cNvSpPr txBox="1"/>
          <p:nvPr/>
        </p:nvSpPr>
        <p:spPr>
          <a:xfrm>
            <a:off x="4555804" y="5836714"/>
            <a:ext cx="2034595" cy="70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1200">
                <a:solidFill>
                  <a:srgbClr val="6633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各小組藉由擬題並上傳因材網或利用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學習平台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討論功能進行「組間互學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」</a:t>
            </a:r>
          </a:p>
        </p:txBody>
      </p:sp>
      <p:sp>
        <p:nvSpPr>
          <p:cNvPr id="1749" name="標題 1"/>
          <p:cNvSpPr txBox="1"/>
          <p:nvPr/>
        </p:nvSpPr>
        <p:spPr>
          <a:xfrm>
            <a:off x="2356909" y="5895872"/>
            <a:ext cx="2060544" cy="54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411479">
              <a:lnSpc>
                <a:spcPct val="81000"/>
              </a:lnSpc>
              <a:defRPr sz="989">
                <a:solidFill>
                  <a:srgbClr val="6633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教師利用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學習平台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學生學習記錄或討論區中，學生的學習難處或迷思概念進行「導學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Arial Narrow"/>
                <a:sym typeface="Arial Narrow"/>
              </a:rPr>
              <a:t>」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7364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副標題 4"/>
          <p:cNvSpPr txBox="1">
            <a:spLocks noGrp="1"/>
          </p:cNvSpPr>
          <p:nvPr>
            <p:ph type="body" sz="quarter" idx="1"/>
          </p:nvPr>
        </p:nvSpPr>
        <p:spPr>
          <a:xfrm>
            <a:off x="846991" y="3726472"/>
            <a:ext cx="7543801" cy="1055078"/>
          </a:xfrm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rPr dirty="0"/>
              <a:t> </a:t>
            </a:r>
          </a:p>
        </p:txBody>
      </p:sp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1" y="242337"/>
            <a:ext cx="1025391" cy="103691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標題 1"/>
          <p:cNvSpPr txBox="1"/>
          <p:nvPr/>
        </p:nvSpPr>
        <p:spPr>
          <a:xfrm>
            <a:off x="419662" y="1574102"/>
            <a:ext cx="8398458" cy="72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 defTabSz="914400">
              <a:lnSpc>
                <a:spcPts val="5600"/>
              </a:lnSpc>
              <a:defRPr sz="5400" b="1">
                <a:solidFill>
                  <a:srgbClr val="008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zh-TW" altLang="en-US" sz="3200" dirty="0"/>
              <a:t>科技輔助自主學習</a:t>
            </a:r>
            <a:endParaRPr sz="3200" dirty="0"/>
          </a:p>
        </p:txBody>
      </p:sp>
      <p:sp>
        <p:nvSpPr>
          <p:cNvPr id="6" name="標題 1"/>
          <p:cNvSpPr>
            <a:spLocks noGrp="1"/>
          </p:cNvSpPr>
          <p:nvPr>
            <p:ph type="title" idx="4294967295"/>
          </p:nvPr>
        </p:nvSpPr>
        <p:spPr>
          <a:xfrm>
            <a:off x="46891" y="2741751"/>
            <a:ext cx="9144000" cy="1562100"/>
          </a:xfrm>
          <a:prstGeom prst="rect">
            <a:avLst/>
          </a:prstGeom>
        </p:spPr>
        <p:txBody>
          <a:bodyPr/>
          <a:lstStyle/>
          <a:p>
            <a:r>
              <a:rPr lang="zh-TW" altLang="en-US" sz="4800" dirty="0">
                <a:solidFill>
                  <a:schemeClr val="tx1"/>
                </a:solidFill>
              </a:rPr>
              <a:t>科技輔助自主學習實作</a:t>
            </a:r>
            <a:r>
              <a:rPr lang="en-US" altLang="zh-TW" sz="4800" dirty="0">
                <a:solidFill>
                  <a:schemeClr val="tx1"/>
                </a:solidFill>
              </a:rPr>
              <a:t/>
            </a:r>
            <a:br>
              <a:rPr lang="en-US" altLang="zh-TW" sz="4800" dirty="0">
                <a:solidFill>
                  <a:schemeClr val="tx1"/>
                </a:solidFill>
              </a:rPr>
            </a:br>
            <a:r>
              <a:rPr lang="zh-TW" altLang="en-US" sz="4800" dirty="0">
                <a:solidFill>
                  <a:schemeClr val="tx1"/>
                </a:solidFill>
              </a:rPr>
              <a:t>──以因材網為例</a:t>
            </a:r>
          </a:p>
        </p:txBody>
      </p:sp>
    </p:spTree>
    <p:extLst>
      <p:ext uri="{BB962C8B-B14F-4D97-AF65-F5344CB8AC3E}">
        <p14:creationId xmlns:p14="http://schemas.microsoft.com/office/powerpoint/2010/main" val="2986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563320" y="6602980"/>
            <a:ext cx="673813" cy="161887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47</a:t>
            </a:fld>
            <a:endParaRPr lang="zh-TW" altLang="en-US"/>
          </a:p>
        </p:txBody>
      </p:sp>
      <p:graphicFrame>
        <p:nvGraphicFramePr>
          <p:cNvPr id="3" name="內容版面配置區 3">
            <a:extLst>
              <a:ext uri="{FF2B5EF4-FFF2-40B4-BE49-F238E27FC236}">
                <a16:creationId xmlns:a16="http://schemas.microsoft.com/office/drawing/2014/main" xmlns="" id="{D08B85B3-DCED-439E-A522-C6C4EA0642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443112"/>
              </p:ext>
            </p:extLst>
          </p:nvPr>
        </p:nvGraphicFramePr>
        <p:xfrm>
          <a:off x="131369" y="652596"/>
          <a:ext cx="8881261" cy="575739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94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xmlns="" val="2766806589"/>
                    </a:ext>
                  </a:extLst>
                </a:gridCol>
                <a:gridCol w="3119830">
                  <a:extLst>
                    <a:ext uri="{9D8B030D-6E8A-4147-A177-3AD203B41FA5}">
                      <a16:colId xmlns:a16="http://schemas.microsoft.com/office/drawing/2014/main" xmlns="" val="3117426520"/>
                    </a:ext>
                  </a:extLst>
                </a:gridCol>
              </a:tblGrid>
              <a:tr h="3254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自主學習循環內涵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因材網功能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教師角色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7039301"/>
                  </a:ext>
                </a:extLst>
              </a:tr>
              <a:tr h="1356972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定標</a:t>
                      </a:r>
                      <a:endParaRPr lang="en-US" altLang="zh-TW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確定學習目標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選擇學習內容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定標方式：星空圖知識結構、任務指派（學習與診斷）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學習內容：國語、英語、數學、自然（物理、化學、生物）、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世紀核心素養（合作問題解決、全球素養）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指派學習任務介紹平台內容與使用方式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7410526"/>
                  </a:ext>
                </a:extLst>
              </a:tr>
              <a:tr h="981541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擇策</a:t>
                      </a:r>
                      <a:endParaRPr lang="en-US" altLang="zh-TW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選擇學習策略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觀看影片、動態評量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互動式教學、智慧家教系統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影片提問區、班級討論功能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教導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學策略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教導影片觀看及筆記方式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4074013"/>
                  </a:ext>
                </a:extLst>
              </a:tr>
              <a:tr h="1289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監評</a:t>
                      </a:r>
                      <a:endParaRPr lang="en-US" altLang="zh-TW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後設認知監控學習過程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小組同儕監控評量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評量結果評估策略成效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影片檢核點、練習題作答結果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各類診斷測驗結果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利用討論區檢視學習單、筆記內容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因材網各項報表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指派評量任務、課堂巡視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檢視平台之任務結果報表</a:t>
                      </a:r>
                    </a:p>
                    <a:p>
                      <a:pPr marL="342900" indent="-342900" algn="l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組內共學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組內討論檢核表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342900" indent="-342900" algn="l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組間分享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組間互評檢核表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342900" indent="-342900" algn="l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學習態度評估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2799255"/>
                  </a:ext>
                </a:extLst>
              </a:tr>
              <a:tr h="14154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調節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運用各種回饋與監控評量結果進行反思，修正錯誤、調整或強化策略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kumimoji="0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個人學習進度與歷次診斷報告</a:t>
                      </a:r>
                      <a:endParaRPr kumimoji="0" lang="en-US" altLang="zh-TW" sz="160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個人化學習路徑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概念引導、分析、統整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分析學習弱點與學習方法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提供分組學習協助、支持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l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協助學生調整學習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策略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強化成功學習策略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9925291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F09DE0D-5A56-4EC7-B2C3-C0841B9296F6}"/>
              </a:ext>
            </a:extLst>
          </p:cNvPr>
          <p:cNvSpPr/>
          <p:nvPr/>
        </p:nvSpPr>
        <p:spPr>
          <a:xfrm>
            <a:off x="1621018" y="81028"/>
            <a:ext cx="6066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</a:rPr>
              <a:t>科技輔助自主學習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</a:rPr>
              <a:t>以因材網為例</a:t>
            </a:r>
          </a:p>
        </p:txBody>
      </p:sp>
    </p:spTree>
    <p:extLst>
      <p:ext uri="{BB962C8B-B14F-4D97-AF65-F5344CB8AC3E}">
        <p14:creationId xmlns:p14="http://schemas.microsoft.com/office/powerpoint/2010/main" val="389950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五邊形 4"/>
          <p:cNvSpPr/>
          <p:nvPr/>
        </p:nvSpPr>
        <p:spPr>
          <a:xfrm>
            <a:off x="-1" y="1572407"/>
            <a:ext cx="2751667" cy="592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4" y="0"/>
                </a:lnTo>
                <a:lnTo>
                  <a:pt x="21600" y="10800"/>
                </a:lnTo>
                <a:lnTo>
                  <a:pt x="1927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了解平台操作功能  </a:t>
            </a:r>
            <a:endParaRPr sz="2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687" name="五邊形 5"/>
          <p:cNvSpPr/>
          <p:nvPr/>
        </p:nvSpPr>
        <p:spPr>
          <a:xfrm>
            <a:off x="-1" y="2454599"/>
            <a:ext cx="2751668" cy="592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4" y="0"/>
                </a:lnTo>
                <a:lnTo>
                  <a:pt x="21600" y="10800"/>
                </a:lnTo>
                <a:lnTo>
                  <a:pt x="1927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準備耳機專心聆聽</a:t>
            </a:r>
            <a:endParaRPr sz="2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688" name="五邊形 6"/>
          <p:cNvSpPr/>
          <p:nvPr/>
        </p:nvSpPr>
        <p:spPr>
          <a:xfrm>
            <a:off x="0" y="3303374"/>
            <a:ext cx="2751668" cy="592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4" y="0"/>
                </a:lnTo>
                <a:lnTo>
                  <a:pt x="21600" y="10800"/>
                </a:lnTo>
                <a:lnTo>
                  <a:pt x="1927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透過筆記監控檢核</a:t>
            </a:r>
            <a:endParaRPr sz="2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689" name="五邊形 7"/>
          <p:cNvSpPr/>
          <p:nvPr/>
        </p:nvSpPr>
        <p:spPr>
          <a:xfrm>
            <a:off x="-1" y="5166357"/>
            <a:ext cx="2751668" cy="592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4" y="0"/>
                </a:lnTo>
                <a:lnTo>
                  <a:pt x="21600" y="10800"/>
                </a:lnTo>
                <a:lnTo>
                  <a:pt x="1927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30A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評量診斷回饋修正</a:t>
            </a:r>
            <a:endParaRPr sz="2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690" name="標題 1"/>
          <p:cNvSpPr txBox="1">
            <a:spLocks noGrp="1"/>
          </p:cNvSpPr>
          <p:nvPr>
            <p:ph type="title" idx="4294967295"/>
          </p:nvPr>
        </p:nvSpPr>
        <p:spPr>
          <a:xfrm>
            <a:off x="0" y="507534"/>
            <a:ext cx="9144000" cy="122919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4000">
                <a:solidFill>
                  <a:srgbClr val="984807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正確使用數位學習平台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9820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pPr/>
              <a:t>48</a:t>
            </a:fld>
            <a:endParaRPr lang="en-US" altLang="zh-TW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BE0E5C2-C0EE-40BF-B1C5-528CAFA49E1D}"/>
              </a:ext>
            </a:extLst>
          </p:cNvPr>
          <p:cNvSpPr/>
          <p:nvPr/>
        </p:nvSpPr>
        <p:spPr>
          <a:xfrm>
            <a:off x="2756311" y="5254972"/>
            <a:ext cx="6081204" cy="537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善用平台回饋、檢核歷程，調整策略或概念。</a:t>
            </a:r>
            <a:endParaRPr lang="en-US" altLang="zh-TW" sz="2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五邊形 6">
            <a:extLst>
              <a:ext uri="{FF2B5EF4-FFF2-40B4-BE49-F238E27FC236}">
                <a16:creationId xmlns:a16="http://schemas.microsoft.com/office/drawing/2014/main" xmlns="" id="{0C680DAC-CB7C-4A38-94FC-43BE95537F4E}"/>
              </a:ext>
            </a:extLst>
          </p:cNvPr>
          <p:cNvSpPr/>
          <p:nvPr/>
        </p:nvSpPr>
        <p:spPr>
          <a:xfrm>
            <a:off x="0" y="4212208"/>
            <a:ext cx="2751668" cy="592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4" y="0"/>
                </a:lnTo>
                <a:lnTo>
                  <a:pt x="21600" y="10800"/>
                </a:lnTo>
                <a:lnTo>
                  <a:pt x="1927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配合影片具體操作</a:t>
            </a:r>
            <a:endParaRPr sz="2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5546C3A-7284-4FC4-882B-6F2E43081497}"/>
              </a:ext>
            </a:extLst>
          </p:cNvPr>
          <p:cNvSpPr/>
          <p:nvPr/>
        </p:nvSpPr>
        <p:spPr>
          <a:xfrm>
            <a:off x="2840444" y="1591779"/>
            <a:ext cx="5912940" cy="5379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課程學習、學習扶助、討論區功能</a:t>
            </a:r>
            <a:r>
              <a:rPr lang="en-US" altLang="zh-TW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等。</a:t>
            </a:r>
            <a:endParaRPr lang="en-US" altLang="zh-TW" sz="2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2956287-6D42-4E9D-8BF6-8F8282720CC0}"/>
              </a:ext>
            </a:extLst>
          </p:cNvPr>
          <p:cNvSpPr/>
          <p:nvPr/>
        </p:nvSpPr>
        <p:spPr>
          <a:xfrm>
            <a:off x="2840443" y="2414243"/>
            <a:ext cx="5912940" cy="5379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提高專注力、避免干擾、提升自學效能。</a:t>
            </a:r>
            <a:endParaRPr lang="en-US" altLang="zh-TW" sz="2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DED498C-2D65-443C-A45C-B0E4F9ABA1BB}"/>
              </a:ext>
            </a:extLst>
          </p:cNvPr>
          <p:cNvSpPr/>
          <p:nvPr/>
        </p:nvSpPr>
        <p:spPr>
          <a:xfrm>
            <a:off x="2840443" y="3290854"/>
            <a:ext cx="5912940" cy="537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觀看影片利用學習單或筆記本做解題紀錄。</a:t>
            </a:r>
            <a:endParaRPr lang="en-US" altLang="zh-TW" sz="2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75BAA03-016A-4E24-920D-915845EA62F0}"/>
              </a:ext>
            </a:extLst>
          </p:cNvPr>
          <p:cNvSpPr/>
          <p:nvPr/>
        </p:nvSpPr>
        <p:spPr>
          <a:xfrm>
            <a:off x="2822481" y="4337451"/>
            <a:ext cx="5912940" cy="537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依影片教學需求，做具體物操作測量或繪圖。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71300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15B5A524-1BA4-45A5-916D-464E72D7F7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95545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49</a:t>
            </a:fld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xmlns="" id="{C3E833FC-BD8B-44A7-9B6A-A98B4EE7C253}"/>
              </a:ext>
            </a:extLst>
          </p:cNvPr>
          <p:cNvSpPr txBox="1">
            <a:spLocks/>
          </p:cNvSpPr>
          <p:nvPr/>
        </p:nvSpPr>
        <p:spPr>
          <a:xfrm>
            <a:off x="89509" y="105093"/>
            <a:ext cx="5460265" cy="546757"/>
          </a:xfrm>
          <a:prstGeom prst="rect">
            <a:avLst/>
          </a:prstGeom>
        </p:spPr>
        <p:txBody>
          <a:bodyPr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90000"/>
              </a:lnSpc>
              <a:defRPr sz="4000">
                <a:solidFill>
                  <a:srgbClr val="984807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zh-TW" altLang="en-US" sz="3200" dirty="0">
                <a:solidFill>
                  <a:srgbClr val="9848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正確使用數位學習平台</a:t>
            </a:r>
            <a:endParaRPr lang="zh-TW" altLang="en-US" sz="3200" dirty="0">
              <a:solidFill>
                <a:srgbClr val="98480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Narrow"/>
              <a:sym typeface="Arial Narrow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A1863D82-0373-46E3-BA12-C78F359F4CA1}"/>
              </a:ext>
            </a:extLst>
          </p:cNvPr>
          <p:cNvGrpSpPr/>
          <p:nvPr/>
        </p:nvGrpSpPr>
        <p:grpSpPr>
          <a:xfrm>
            <a:off x="89509" y="814818"/>
            <a:ext cx="4302489" cy="5415316"/>
            <a:chOff x="89509" y="1104529"/>
            <a:chExt cx="4302489" cy="5415316"/>
          </a:xfrm>
        </p:grpSpPr>
        <p:pic>
          <p:nvPicPr>
            <p:cNvPr id="5" name="Picture 4" descr="圖像裡可能有一或多人">
              <a:extLst>
                <a:ext uri="{FF2B5EF4-FFF2-40B4-BE49-F238E27FC236}">
                  <a16:creationId xmlns:a16="http://schemas.microsoft.com/office/drawing/2014/main" xmlns="" id="{B4FE1B5A-05E7-4ADF-9C47-C75C14B82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373" y="4617681"/>
              <a:ext cx="3381625" cy="190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未提供相片說明。">
              <a:extLst>
                <a:ext uri="{FF2B5EF4-FFF2-40B4-BE49-F238E27FC236}">
                  <a16:creationId xmlns:a16="http://schemas.microsoft.com/office/drawing/2014/main" xmlns="" id="{9E08E449-7FC9-45DA-A415-B5E9F2DE04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1067914" y="1477425"/>
              <a:ext cx="2946504" cy="220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圖說文字: 向右箭號 6">
              <a:extLst>
                <a:ext uri="{FF2B5EF4-FFF2-40B4-BE49-F238E27FC236}">
                  <a16:creationId xmlns:a16="http://schemas.microsoft.com/office/drawing/2014/main" xmlns="" id="{9747D7A7-C1E6-4503-BD75-E98A7C8238EA}"/>
                </a:ext>
              </a:extLst>
            </p:cNvPr>
            <p:cNvSpPr/>
            <p:nvPr/>
          </p:nvSpPr>
          <p:spPr>
            <a:xfrm>
              <a:off x="128246" y="1893287"/>
              <a:ext cx="1973687" cy="1203011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051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耳機</a:t>
              </a:r>
              <a:endPara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夾鏈袋</a:t>
              </a:r>
              <a:endPara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姓名貼</a:t>
              </a:r>
              <a:endPara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放置鉛筆盒備用</a:t>
              </a:r>
            </a:p>
          </p:txBody>
        </p:sp>
        <p:sp>
          <p:nvSpPr>
            <p:cNvPr id="8" name="圖說文字: 向右箭號 7">
              <a:extLst>
                <a:ext uri="{FF2B5EF4-FFF2-40B4-BE49-F238E27FC236}">
                  <a16:creationId xmlns:a16="http://schemas.microsoft.com/office/drawing/2014/main" xmlns="" id="{01A2E1E6-FB69-4FD0-B97C-3DA15EEA6FFD}"/>
                </a:ext>
              </a:extLst>
            </p:cNvPr>
            <p:cNvSpPr/>
            <p:nvPr/>
          </p:nvSpPr>
          <p:spPr>
            <a:xfrm>
              <a:off x="89509" y="4921165"/>
              <a:ext cx="1590439" cy="1203011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67593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遇到問題</a:t>
              </a:r>
              <a:endPara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或筆記時</a:t>
              </a:r>
              <a:endPara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按下</a:t>
              </a:r>
              <a:r>
                <a:rPr lang="zh-TW" altLang="en-US" sz="1400" b="1" dirty="0">
                  <a:solidFill>
                    <a:schemeClr val="tx1"/>
                  </a:solidFill>
                  <a:highlight>
                    <a:srgbClr val="FFFF0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暫停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鍵</a:t>
              </a:r>
            </a:p>
          </p:txBody>
        </p:sp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xmlns="" id="{DCA6CB83-4045-4F71-A13A-1596F425F423}"/>
              </a:ext>
            </a:extLst>
          </p:cNvPr>
          <p:cNvGrpSpPr>
            <a:grpSpLocks/>
          </p:cNvGrpSpPr>
          <p:nvPr/>
        </p:nvGrpSpPr>
        <p:grpSpPr bwMode="auto">
          <a:xfrm>
            <a:off x="4218251" y="141002"/>
            <a:ext cx="4797503" cy="6540718"/>
            <a:chOff x="1258" y="1639"/>
            <a:chExt cx="7293" cy="109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xmlns="" id="{34F24EF1-B156-441F-A6D7-A23612D94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1639"/>
              <a:ext cx="3591" cy="58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1.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備筆與學習單</a:t>
              </a: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筆記本</a:t>
              </a: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  <a:endParaRPr kumimoji="1"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sp>
          <p:nvSpPr>
            <p:cNvPr id="11" name="Rectangle 31">
              <a:extLst>
                <a:ext uri="{FF2B5EF4-FFF2-40B4-BE49-F238E27FC236}">
                  <a16:creationId xmlns:a16="http://schemas.microsoft.com/office/drawing/2014/main" xmlns="" id="{BC4337C3-E288-43FF-B88F-75D45B468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818"/>
              <a:ext cx="4023" cy="5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2.</a:t>
              </a: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記下日期、學習節點序號與名稱。</a:t>
              </a:r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sp>
          <p:nvSpPr>
            <p:cNvPr id="12" name="Rectangle 30">
              <a:extLst>
                <a:ext uri="{FF2B5EF4-FFF2-40B4-BE49-F238E27FC236}">
                  <a16:creationId xmlns:a16="http://schemas.microsoft.com/office/drawing/2014/main" xmlns="" id="{638457E2-FCA5-4CA9-B6CC-DA7478113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3885"/>
              <a:ext cx="2475" cy="8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3.</a:t>
              </a: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影片中每一道題目布題完，先按暫停。</a:t>
              </a:r>
              <a:endParaRPr kumimoji="1"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xmlns="" id="{391C3EEC-3F04-4A2E-BEEB-7C1E11A65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0" y="5366"/>
              <a:ext cx="2475" cy="8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4.</a:t>
              </a:r>
              <a:r>
                <a:rPr kumimoji="1"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自己先試著解題，並寫下紀錄。</a:t>
              </a:r>
              <a:endParaRPr kumimoji="1"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dirty="0"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xmlns="" id="{D1FA49DE-6F39-4C0A-946F-47DE0826A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" y="6626"/>
              <a:ext cx="3862" cy="8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5.</a:t>
              </a: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觀看影片解說。</a:t>
              </a:r>
              <a:endParaRPr kumimoji="1"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              檢視解題是否正確</a:t>
              </a:r>
              <a:r>
                <a:rPr kumimoji="1"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?</a:t>
              </a:r>
              <a:endParaRPr kumimoji="1"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dirty="0"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BB4070C2-656C-43DF-8231-10039F48E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0" y="8506"/>
              <a:ext cx="2610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6-1.</a:t>
              </a: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進行下一題。</a:t>
              </a:r>
              <a:endParaRPr kumimoji="1"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dirty="0"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xmlns="" id="{44349712-E3BD-403D-A36C-086473F7E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1" y="8506"/>
              <a:ext cx="2909" cy="46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6-2.</a:t>
              </a:r>
              <a:r>
                <a:rPr kumimoji="1" lang="zh-TW" altLang="en-US" sz="1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影片倒回去重看</a:t>
              </a:r>
              <a:r>
                <a:rPr kumimoji="1" lang="zh-TW" altLang="en-US" sz="1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。</a:t>
              </a:r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sp>
          <p:nvSpPr>
            <p:cNvPr id="17" name="AutoShape 25">
              <a:extLst>
                <a:ext uri="{FF2B5EF4-FFF2-40B4-BE49-F238E27FC236}">
                  <a16:creationId xmlns:a16="http://schemas.microsoft.com/office/drawing/2014/main" xmlns="" id="{F84409E8-4D43-4A70-B63D-4642CFFEB9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3" y="7486"/>
              <a:ext cx="1125" cy="10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" name="AutoShape 24">
              <a:extLst>
                <a:ext uri="{FF2B5EF4-FFF2-40B4-BE49-F238E27FC236}">
                  <a16:creationId xmlns:a16="http://schemas.microsoft.com/office/drawing/2014/main" xmlns="" id="{1301FA6B-EC3E-4B95-BA57-EAC2FCC8C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4" y="7486"/>
              <a:ext cx="1350" cy="1020"/>
            </a:xfrm>
            <a:prstGeom prst="straightConnector1">
              <a:avLst/>
            </a:prstGeom>
            <a:noFill/>
            <a:ln w="9525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xmlns="" id="{234D71AE-5333-41CD-B6B5-5F0A6AE1F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" y="7709"/>
              <a:ext cx="810" cy="4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zh-TW" sz="1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錯誤</a:t>
              </a:r>
              <a:endParaRPr kumimoji="1" lang="zh-TW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zh-TW" dirty="0"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xmlns="" id="{575540C8-7942-494F-A3B4-89AAC30A05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0" y="5698"/>
              <a:ext cx="1" cy="3029"/>
            </a:xfrm>
            <a:prstGeom prst="straightConnector1">
              <a:avLst/>
            </a:prstGeom>
            <a:noFill/>
            <a:ln w="9525" cap="rnd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" name="AutoShape 19">
              <a:extLst>
                <a:ext uri="{FF2B5EF4-FFF2-40B4-BE49-F238E27FC236}">
                  <a16:creationId xmlns:a16="http://schemas.microsoft.com/office/drawing/2014/main" xmlns="" id="{CDDE3891-1FD3-46BC-B689-38C50E6BF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4" y="8727"/>
              <a:ext cx="466" cy="0"/>
            </a:xfrm>
            <a:prstGeom prst="straightConnector1">
              <a:avLst/>
            </a:prstGeom>
            <a:noFill/>
            <a:ln w="9525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" name="AutoShape 18">
              <a:extLst>
                <a:ext uri="{FF2B5EF4-FFF2-40B4-BE49-F238E27FC236}">
                  <a16:creationId xmlns:a16="http://schemas.microsoft.com/office/drawing/2014/main" xmlns="" id="{ABED3753-46A2-4EB5-B2A7-95D21DC9BA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5" y="5698"/>
              <a:ext cx="2505" cy="0"/>
            </a:xfrm>
            <a:prstGeom prst="straightConnector1">
              <a:avLst/>
            </a:prstGeom>
            <a:noFill/>
            <a:ln w="9525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" name="AutoShape 17">
              <a:extLst>
                <a:ext uri="{FF2B5EF4-FFF2-40B4-BE49-F238E27FC236}">
                  <a16:creationId xmlns:a16="http://schemas.microsoft.com/office/drawing/2014/main" xmlns="" id="{BB50916B-9735-4CF4-AFCD-B06EE876CF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5" y="2280"/>
              <a:ext cx="15" cy="5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" name="AutoShape 16">
              <a:extLst>
                <a:ext uri="{FF2B5EF4-FFF2-40B4-BE49-F238E27FC236}">
                  <a16:creationId xmlns:a16="http://schemas.microsoft.com/office/drawing/2014/main" xmlns="" id="{FEDB41C7-87F7-4E4F-851B-CE6B5F67F2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0" y="3375"/>
              <a:ext cx="0" cy="5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5" name="AutoShape 15">
              <a:extLst>
                <a:ext uri="{FF2B5EF4-FFF2-40B4-BE49-F238E27FC236}">
                  <a16:creationId xmlns:a16="http://schemas.microsoft.com/office/drawing/2014/main" xmlns="" id="{58539826-31D0-4365-ABEF-0790F1B67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4811"/>
              <a:ext cx="15" cy="5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" name="AutoShape 14">
              <a:extLst>
                <a:ext uri="{FF2B5EF4-FFF2-40B4-BE49-F238E27FC236}">
                  <a16:creationId xmlns:a16="http://schemas.microsoft.com/office/drawing/2014/main" xmlns="" id="{961CE8B9-96DF-4E8D-BE78-F1BCD31D2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5" y="6206"/>
              <a:ext cx="15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xmlns="" id="{C4E0F5C6-4C92-487D-BD88-F69896C9D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9526"/>
              <a:ext cx="3900" cy="13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7.</a:t>
              </a:r>
              <a:r>
                <a:rPr kumimoji="1"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</a:t>
              </a:r>
              <a:r>
                <a:rPr kumimoji="1"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遇到</a:t>
              </a: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檢核問題</a:t>
              </a:r>
              <a:r>
                <a:rPr kumimoji="1" lang="en-US" altLang="zh-TW" sz="1200" b="1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Q1</a:t>
              </a: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，</a:t>
              </a:r>
              <a:r>
                <a:rPr kumimoji="1" lang="en-US" altLang="zh-TW" sz="1200" b="1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Q2</a:t>
              </a: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。</a:t>
              </a:r>
              <a:endParaRPr kumimoji="1"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  需紀錄並詳列解題過程。</a:t>
              </a:r>
              <a:endParaRPr kumimoji="1"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8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   </a:t>
              </a:r>
              <a:r>
                <a:rPr kumimoji="1"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檢核解題是否正確</a:t>
              </a:r>
              <a:r>
                <a:rPr kumimoji="1"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?</a:t>
              </a:r>
              <a:endParaRPr kumimoji="1"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dirty="0"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8" name="AutoShape 12">
              <a:extLst>
                <a:ext uri="{FF2B5EF4-FFF2-40B4-BE49-F238E27FC236}">
                  <a16:creationId xmlns:a16="http://schemas.microsoft.com/office/drawing/2014/main" xmlns="" id="{CADDDCB7-C7F0-4715-B141-18475690E8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" y="10846"/>
              <a:ext cx="1" cy="8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" name="AutoShape 11">
              <a:extLst>
                <a:ext uri="{FF2B5EF4-FFF2-40B4-BE49-F238E27FC236}">
                  <a16:creationId xmlns:a16="http://schemas.microsoft.com/office/drawing/2014/main" xmlns="" id="{C76E759C-C1EA-4827-BFFD-E8E3F51F22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3" y="8971"/>
              <a:ext cx="930" cy="5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0" name="Rectangle 10">
              <a:extLst>
                <a:ext uri="{FF2B5EF4-FFF2-40B4-BE49-F238E27FC236}">
                  <a16:creationId xmlns:a16="http://schemas.microsoft.com/office/drawing/2014/main" xmlns="" id="{EE262530-4BF1-4468-9253-14AA370E1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4" y="11753"/>
              <a:ext cx="3480" cy="8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8.</a:t>
              </a:r>
              <a:r>
                <a:rPr kumimoji="1"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</a:t>
              </a:r>
              <a:r>
                <a:rPr kumimoji="1"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再重述並能說明影片重點。 </a:t>
              </a:r>
              <a:r>
                <a:rPr kumimoji="1"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《</a:t>
              </a:r>
              <a:r>
                <a:rPr kumimoji="1"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觀看完畢</a:t>
              </a:r>
              <a:r>
                <a:rPr kumimoji="1"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》</a:t>
              </a:r>
              <a:endParaRPr kumimoji="1"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dirty="0"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1" name="AutoShape 9">
              <a:extLst>
                <a:ext uri="{FF2B5EF4-FFF2-40B4-BE49-F238E27FC236}">
                  <a16:creationId xmlns:a16="http://schemas.microsoft.com/office/drawing/2014/main" xmlns="" id="{50261A51-4DC9-494E-9519-701AE19FDB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5" y="8971"/>
              <a:ext cx="0" cy="975"/>
            </a:xfrm>
            <a:prstGeom prst="straightConnector1">
              <a:avLst/>
            </a:prstGeom>
            <a:noFill/>
            <a:ln w="9525" cap="rnd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2" name="AutoShape 8">
              <a:extLst>
                <a:ext uri="{FF2B5EF4-FFF2-40B4-BE49-F238E27FC236}">
                  <a16:creationId xmlns:a16="http://schemas.microsoft.com/office/drawing/2014/main" xmlns="" id="{11B85571-57A2-4C21-9AB4-58607F401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5" y="9946"/>
              <a:ext cx="480" cy="0"/>
            </a:xfrm>
            <a:prstGeom prst="straightConnector1">
              <a:avLst/>
            </a:prstGeom>
            <a:noFill/>
            <a:ln w="9525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xmlns="" id="{7C8B1129-EEA5-4645-AA7C-747389AF1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0" y="10034"/>
              <a:ext cx="810" cy="4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zh-TW" sz="1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錯誤</a:t>
              </a:r>
              <a:endParaRPr kumimoji="1" lang="zh-TW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zh-TW" dirty="0"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xmlns="" id="{84A6D101-9161-4C47-8E86-5739C3A9F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1" y="10978"/>
              <a:ext cx="795" cy="4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正確</a:t>
              </a:r>
              <a:endParaRPr kumimoji="1" lang="zh-TW" altLang="zh-TW"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5" name="AutoShape 5">
              <a:extLst>
                <a:ext uri="{FF2B5EF4-FFF2-40B4-BE49-F238E27FC236}">
                  <a16:creationId xmlns:a16="http://schemas.microsoft.com/office/drawing/2014/main" xmlns="" id="{500FDFF5-5443-49C0-A5A2-5E7AB27DF5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8" y="4093"/>
              <a:ext cx="1" cy="46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6" name="AutoShape 4">
              <a:extLst>
                <a:ext uri="{FF2B5EF4-FFF2-40B4-BE49-F238E27FC236}">
                  <a16:creationId xmlns:a16="http://schemas.microsoft.com/office/drawing/2014/main" xmlns="" id="{B54B41FA-C103-4EA3-93A0-B8639F8C0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8" y="4092"/>
              <a:ext cx="2207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7" name="Rectangle 3">
              <a:extLst>
                <a:ext uri="{FF2B5EF4-FFF2-40B4-BE49-F238E27FC236}">
                  <a16:creationId xmlns:a16="http://schemas.microsoft.com/office/drawing/2014/main" xmlns="" id="{97EAB9E4-DC0D-48EE-B0AD-C551B0B87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2" y="4241"/>
              <a:ext cx="546" cy="4125"/>
            </a:xfrm>
            <a:prstGeom prst="rect">
              <a:avLst/>
            </a:prstGeom>
            <a:solidFill>
              <a:srgbClr val="DDD8C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相同方式進行每一道解題</a:t>
              </a:r>
              <a:endParaRPr kumimoji="1"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sp>
          <p:nvSpPr>
            <p:cNvPr id="38" name="AutoShape 2">
              <a:extLst>
                <a:ext uri="{FF2B5EF4-FFF2-40B4-BE49-F238E27FC236}">
                  <a16:creationId xmlns:a16="http://schemas.microsoft.com/office/drawing/2014/main" xmlns="" id="{4BE3CC23-CD6A-45F5-BEE0-E7D1E67C61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8" y="8727"/>
              <a:ext cx="75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327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Rectangle 8"/>
          <p:cNvSpPr/>
          <p:nvPr/>
        </p:nvSpPr>
        <p:spPr>
          <a:xfrm>
            <a:off x="836548" y="4430112"/>
            <a:ext cx="3024338" cy="1535693"/>
          </a:xfrm>
          <a:prstGeom prst="rect">
            <a:avLst/>
          </a:prstGeom>
          <a:solidFill>
            <a:srgbClr val="B9CDE5"/>
          </a:solidFill>
          <a:ln w="28575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sp>
        <p:nvSpPr>
          <p:cNvPr id="1584" name="Rectangle 7"/>
          <p:cNvSpPr/>
          <p:nvPr/>
        </p:nvSpPr>
        <p:spPr>
          <a:xfrm>
            <a:off x="836548" y="3383069"/>
            <a:ext cx="2880322" cy="990460"/>
          </a:xfrm>
          <a:prstGeom prst="rect">
            <a:avLst/>
          </a:prstGeom>
          <a:solidFill>
            <a:srgbClr val="CCC1DA"/>
          </a:solidFill>
          <a:ln w="28575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sp>
        <p:nvSpPr>
          <p:cNvPr id="1585" name="Rectangle 6"/>
          <p:cNvSpPr/>
          <p:nvPr/>
        </p:nvSpPr>
        <p:spPr>
          <a:xfrm>
            <a:off x="836548" y="2319189"/>
            <a:ext cx="2880322" cy="1004128"/>
          </a:xfrm>
          <a:prstGeom prst="rect">
            <a:avLst/>
          </a:prstGeom>
          <a:solidFill>
            <a:srgbClr val="D7E4BD"/>
          </a:solidFill>
          <a:ln w="28575">
            <a:solidFill>
              <a:schemeClr val="accent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sp>
        <p:nvSpPr>
          <p:cNvPr id="1586" name="Rectangle 3"/>
          <p:cNvSpPr/>
          <p:nvPr/>
        </p:nvSpPr>
        <p:spPr>
          <a:xfrm>
            <a:off x="836549" y="1810331"/>
            <a:ext cx="1656185" cy="427593"/>
          </a:xfrm>
          <a:prstGeom prst="rect">
            <a:avLst/>
          </a:prstGeom>
          <a:solidFill>
            <a:srgbClr val="E6B9B8"/>
          </a:solidFill>
          <a:ln w="28575">
            <a:solidFill>
              <a:schemeClr val="accent2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grpSp>
        <p:nvGrpSpPr>
          <p:cNvPr id="1590" name="Right Arrow 2"/>
          <p:cNvGrpSpPr/>
          <p:nvPr/>
        </p:nvGrpSpPr>
        <p:grpSpPr>
          <a:xfrm>
            <a:off x="4123475" y="1498203"/>
            <a:ext cx="4212001" cy="936106"/>
            <a:chOff x="0" y="0"/>
            <a:chExt cx="4211999" cy="936104"/>
          </a:xfrm>
        </p:grpSpPr>
        <p:sp>
          <p:nvSpPr>
            <p:cNvPr id="1588" name="箭頭"/>
            <p:cNvSpPr/>
            <p:nvPr/>
          </p:nvSpPr>
          <p:spPr>
            <a:xfrm flipH="1">
              <a:off x="0" y="0"/>
              <a:ext cx="4212000" cy="936105"/>
            </a:xfrm>
            <a:prstGeom prst="rightArrow">
              <a:avLst>
                <a:gd name="adj1" fmla="val 65948"/>
                <a:gd name="adj2" fmla="val 50000"/>
              </a:avLst>
            </a:prstGeom>
            <a:solidFill>
              <a:srgbClr val="E6B9B8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 b="1"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 sz="3600" b="1">
                <a:latin typeface="微軟正黑體"/>
                <a:ea typeface="微軟正黑體"/>
                <a:cs typeface="微軟正黑體"/>
                <a:sym typeface="微軟正黑體"/>
              </a:endParaRPr>
            </a:p>
          </p:txBody>
        </p:sp>
        <p:sp>
          <p:nvSpPr>
            <p:cNvPr id="1589" name="自知 Metacognition"/>
            <p:cNvSpPr txBox="1"/>
            <p:nvPr/>
          </p:nvSpPr>
          <p:spPr>
            <a:xfrm>
              <a:off x="308670" y="104832"/>
              <a:ext cx="3903330" cy="726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354013">
                <a:defRPr sz="3600" b="1"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sz="3600" b="1">
                  <a:latin typeface="微軟正黑體"/>
                  <a:ea typeface="微軟正黑體"/>
                  <a:cs typeface="微軟正黑體"/>
                  <a:sym typeface="微軟正黑體"/>
                </a:rPr>
                <a:t>自知 </a:t>
              </a:r>
              <a:r>
                <a:rPr sz="2000" b="1">
                  <a:latin typeface="微軟正黑體"/>
                  <a:ea typeface="微軟正黑體"/>
                  <a:cs typeface="微軟正黑體"/>
                  <a:sym typeface="微軟正黑體"/>
                </a:rPr>
                <a:t>Metacognition</a:t>
              </a:r>
            </a:p>
          </p:txBody>
        </p:sp>
      </p:grpSp>
      <p:grpSp>
        <p:nvGrpSpPr>
          <p:cNvPr id="1593" name="Right Arrow 9"/>
          <p:cNvGrpSpPr/>
          <p:nvPr/>
        </p:nvGrpSpPr>
        <p:grpSpPr>
          <a:xfrm>
            <a:off x="4123475" y="2497351"/>
            <a:ext cx="4212000" cy="936105"/>
            <a:chOff x="0" y="0"/>
            <a:chExt cx="4211999" cy="936104"/>
          </a:xfrm>
        </p:grpSpPr>
        <p:sp>
          <p:nvSpPr>
            <p:cNvPr id="1591" name="箭頭"/>
            <p:cNvSpPr/>
            <p:nvPr/>
          </p:nvSpPr>
          <p:spPr>
            <a:xfrm flipH="1">
              <a:off x="0" y="0"/>
              <a:ext cx="4212000" cy="936105"/>
            </a:xfrm>
            <a:prstGeom prst="rightArrow">
              <a:avLst>
                <a:gd name="adj1" fmla="val 63955"/>
                <a:gd name="adj2" fmla="val 50000"/>
              </a:avLst>
            </a:prstGeom>
            <a:solidFill>
              <a:srgbClr val="D7E4BD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 sz="24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endParaRPr>
            </a:p>
          </p:txBody>
        </p:sp>
        <p:sp>
          <p:nvSpPr>
            <p:cNvPr id="1592" name="自理 Self-Management"/>
            <p:cNvSpPr txBox="1"/>
            <p:nvPr/>
          </p:nvSpPr>
          <p:spPr>
            <a:xfrm>
              <a:off x="299342" y="104831"/>
              <a:ext cx="3912658" cy="726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354013">
                <a:defRPr sz="3600" b="1"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sz="3600" b="1">
                  <a:latin typeface="微軟正黑體"/>
                  <a:ea typeface="微軟正黑體"/>
                  <a:cs typeface="微軟正黑體"/>
                  <a:sym typeface="微軟正黑體"/>
                </a:rPr>
                <a:t>自理 </a:t>
              </a:r>
              <a:r>
                <a:rPr sz="2000" b="1">
                  <a:latin typeface="微軟正黑體"/>
                  <a:ea typeface="微軟正黑體"/>
                  <a:cs typeface="微軟正黑體"/>
                  <a:sym typeface="微軟正黑體"/>
                </a:rPr>
                <a:t>Self-Management</a:t>
              </a:r>
            </a:p>
          </p:txBody>
        </p:sp>
      </p:grpSp>
      <p:grpSp>
        <p:nvGrpSpPr>
          <p:cNvPr id="1596" name="Right Arrow 10"/>
          <p:cNvGrpSpPr/>
          <p:nvPr/>
        </p:nvGrpSpPr>
        <p:grpSpPr>
          <a:xfrm>
            <a:off x="4157957" y="3541905"/>
            <a:ext cx="4212001" cy="936105"/>
            <a:chOff x="0" y="0"/>
            <a:chExt cx="4211999" cy="936104"/>
          </a:xfrm>
        </p:grpSpPr>
        <p:sp>
          <p:nvSpPr>
            <p:cNvPr id="1594" name="箭頭"/>
            <p:cNvSpPr/>
            <p:nvPr/>
          </p:nvSpPr>
          <p:spPr>
            <a:xfrm flipH="1">
              <a:off x="0" y="0"/>
              <a:ext cx="4212000" cy="936105"/>
            </a:xfrm>
            <a:prstGeom prst="rightArrow">
              <a:avLst>
                <a:gd name="adj1" fmla="val 63955"/>
                <a:gd name="adj2" fmla="val 50000"/>
              </a:avLst>
            </a:prstGeom>
            <a:solidFill>
              <a:srgbClr val="CCC1DA"/>
            </a:solidFill>
            <a:ln w="1270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 sz="24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endParaRPr>
            </a:p>
          </p:txBody>
        </p:sp>
        <p:sp>
          <p:nvSpPr>
            <p:cNvPr id="1595" name="自評 Self-Assessment"/>
            <p:cNvSpPr txBox="1"/>
            <p:nvPr/>
          </p:nvSpPr>
          <p:spPr>
            <a:xfrm>
              <a:off x="299342" y="104831"/>
              <a:ext cx="3912658" cy="726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354013">
                <a:defRPr sz="3600" b="1"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sz="3600" b="1">
                  <a:latin typeface="微軟正黑體"/>
                  <a:ea typeface="微軟正黑體"/>
                  <a:cs typeface="微軟正黑體"/>
                  <a:sym typeface="微軟正黑體"/>
                </a:rPr>
                <a:t>自評 </a:t>
              </a:r>
              <a:r>
                <a:rPr sz="2000" b="1">
                  <a:latin typeface="微軟正黑體"/>
                  <a:ea typeface="微軟正黑體"/>
                  <a:cs typeface="微軟正黑體"/>
                  <a:sym typeface="微軟正黑體"/>
                </a:rPr>
                <a:t>Self-Assessment</a:t>
              </a:r>
            </a:p>
          </p:txBody>
        </p:sp>
      </p:grpSp>
      <p:grpSp>
        <p:nvGrpSpPr>
          <p:cNvPr id="1599" name="Right Arrow 11"/>
          <p:cNvGrpSpPr/>
          <p:nvPr/>
        </p:nvGrpSpPr>
        <p:grpSpPr>
          <a:xfrm>
            <a:off x="4123475" y="4829373"/>
            <a:ext cx="4212001" cy="936105"/>
            <a:chOff x="0" y="0"/>
            <a:chExt cx="4211999" cy="936104"/>
          </a:xfrm>
        </p:grpSpPr>
        <p:sp>
          <p:nvSpPr>
            <p:cNvPr id="1597" name="箭頭"/>
            <p:cNvSpPr/>
            <p:nvPr/>
          </p:nvSpPr>
          <p:spPr>
            <a:xfrm flipH="1">
              <a:off x="0" y="0"/>
              <a:ext cx="4212000" cy="936105"/>
            </a:xfrm>
            <a:prstGeom prst="rightArrow">
              <a:avLst>
                <a:gd name="adj1" fmla="val 63955"/>
                <a:gd name="adj2" fmla="val 55360"/>
              </a:avLst>
            </a:prstGeom>
            <a:solidFill>
              <a:srgbClr val="B9CDE5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 sz="24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endParaRPr>
            </a:p>
          </p:txBody>
        </p:sp>
        <p:sp>
          <p:nvSpPr>
            <p:cNvPr id="1598" name="自強 Personal Best"/>
            <p:cNvSpPr txBox="1"/>
            <p:nvPr/>
          </p:nvSpPr>
          <p:spPr>
            <a:xfrm>
              <a:off x="331431" y="104831"/>
              <a:ext cx="3880569" cy="726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354013">
                <a:defRPr sz="3600" b="1"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sz="3600" b="1">
                  <a:latin typeface="微軟正黑體"/>
                  <a:ea typeface="微軟正黑體"/>
                  <a:cs typeface="微軟正黑體"/>
                  <a:sym typeface="微軟正黑體"/>
                </a:rPr>
                <a:t>自強 </a:t>
              </a:r>
              <a:r>
                <a:rPr sz="2000" b="1">
                  <a:latin typeface="微軟正黑體"/>
                  <a:ea typeface="微軟正黑體"/>
                  <a:cs typeface="微軟正黑體"/>
                  <a:sym typeface="微軟正黑體"/>
                </a:rPr>
                <a:t>Personal Best</a:t>
              </a:r>
            </a:p>
          </p:txBody>
        </p:sp>
      </p:grpSp>
      <p:sp>
        <p:nvSpPr>
          <p:cNvPr id="1601" name="內容版面配置區 2"/>
          <p:cNvSpPr txBox="1">
            <a:spLocks noGrp="1"/>
          </p:cNvSpPr>
          <p:nvPr>
            <p:ph type="body" idx="4294967295"/>
          </p:nvPr>
        </p:nvSpPr>
        <p:spPr>
          <a:xfrm>
            <a:off x="811472" y="1424354"/>
            <a:ext cx="7200900" cy="5512777"/>
          </a:xfrm>
          <a:prstGeom prst="rect">
            <a:avLst/>
          </a:prstGeom>
        </p:spPr>
        <p:txBody>
          <a:bodyPr/>
          <a:lstStyle/>
          <a:p>
            <a:pPr marL="219455" indent="-219455" defTabSz="877823">
              <a:lnSpc>
                <a:spcPct val="90000"/>
              </a:lnSpc>
              <a:spcBef>
                <a:spcPts val="900"/>
              </a:spcBef>
              <a:buSzTx/>
              <a:buNone/>
              <a:defRPr sz="2304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學生在學習過程中</a:t>
            </a:r>
            <a:r>
              <a:rPr dirty="0"/>
              <a:t>，</a:t>
            </a:r>
          </a:p>
          <a:p>
            <a:pPr defTabSz="877823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n"/>
              <a:defRPr sz="2304" b="1">
                <a:solidFill>
                  <a:srgbClr val="0000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自覺</a:t>
            </a:r>
            <a:r>
              <a:rPr dirty="0" err="1">
                <a:solidFill>
                  <a:srgbClr val="000000"/>
                </a:solidFill>
              </a:rPr>
              <a:t>地</a:t>
            </a:r>
            <a:r>
              <a:rPr dirty="0">
                <a:solidFill>
                  <a:srgbClr val="000000"/>
                </a:solidFill>
              </a:rPr>
              <a:t>：</a:t>
            </a:r>
          </a:p>
          <a:p>
            <a:pPr defTabSz="877823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n"/>
              <a:defRPr sz="2304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確</a:t>
            </a:r>
            <a:r>
              <a:rPr dirty="0" err="1">
                <a:solidFill>
                  <a:srgbClr val="C00000"/>
                </a:solidFill>
              </a:rPr>
              <a:t>定</a:t>
            </a:r>
            <a:r>
              <a:rPr dirty="0" err="1"/>
              <a:t>學習</a:t>
            </a:r>
            <a:r>
              <a:rPr dirty="0" err="1">
                <a:solidFill>
                  <a:schemeClr val="tx1"/>
                </a:solidFill>
              </a:rPr>
              <a:t>目</a:t>
            </a:r>
            <a:r>
              <a:rPr dirty="0" err="1">
                <a:solidFill>
                  <a:srgbClr val="C00000"/>
                </a:solidFill>
              </a:rPr>
              <a:t>標</a:t>
            </a:r>
            <a:r>
              <a:rPr dirty="0"/>
              <a:t>，</a:t>
            </a:r>
          </a:p>
          <a:p>
            <a:pPr defTabSz="877823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n"/>
              <a:defRPr sz="2304" b="1">
                <a:solidFill>
                  <a:srgbClr val="0000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>
                <a:solidFill>
                  <a:schemeClr val="tx1"/>
                </a:solidFill>
              </a:rPr>
              <a:t>選</a:t>
            </a:r>
            <a:r>
              <a:rPr dirty="0" err="1">
                <a:solidFill>
                  <a:srgbClr val="C00000"/>
                </a:solidFill>
              </a:rPr>
              <a:t>擇</a:t>
            </a:r>
            <a:r>
              <a:rPr dirty="0" err="1">
                <a:solidFill>
                  <a:srgbClr val="000000"/>
                </a:solidFill>
              </a:rPr>
              <a:t>學習</a:t>
            </a:r>
            <a:r>
              <a:rPr lang="zh-TW" altLang="en-US" dirty="0">
                <a:solidFill>
                  <a:srgbClr val="C00000"/>
                </a:solidFill>
              </a:rPr>
              <a:t>策</a:t>
            </a:r>
            <a:r>
              <a:rPr lang="zh-TW" altLang="en-US" dirty="0">
                <a:solidFill>
                  <a:srgbClr val="000000"/>
                </a:solidFill>
              </a:rPr>
              <a:t>略</a:t>
            </a:r>
            <a:r>
              <a:rPr dirty="0">
                <a:solidFill>
                  <a:srgbClr val="000000"/>
                </a:solidFill>
              </a:rPr>
              <a:t>，</a:t>
            </a:r>
          </a:p>
          <a:p>
            <a:pPr defTabSz="877823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n"/>
              <a:defRPr sz="2304" b="1">
                <a:solidFill>
                  <a:srgbClr val="0000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>
                <a:solidFill>
                  <a:srgbClr val="C00000"/>
                </a:solidFill>
              </a:rPr>
              <a:t>監</a:t>
            </a:r>
            <a:r>
              <a:rPr dirty="0" err="1"/>
              <a:t>控</a:t>
            </a:r>
            <a:r>
              <a:rPr dirty="0" err="1">
                <a:solidFill>
                  <a:srgbClr val="000000"/>
                </a:solidFill>
              </a:rPr>
              <a:t>學習過程</a:t>
            </a:r>
            <a:r>
              <a:rPr dirty="0">
                <a:solidFill>
                  <a:srgbClr val="000000"/>
                </a:solidFill>
              </a:rPr>
              <a:t>，</a:t>
            </a:r>
          </a:p>
          <a:p>
            <a:pPr defTabSz="877823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n"/>
              <a:defRPr sz="2304" b="1">
                <a:solidFill>
                  <a:srgbClr val="0000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>
                <a:solidFill>
                  <a:srgbClr val="C00000"/>
                </a:solidFill>
              </a:rPr>
              <a:t>評</a:t>
            </a:r>
            <a:r>
              <a:rPr dirty="0" err="1"/>
              <a:t>價</a:t>
            </a:r>
            <a:r>
              <a:rPr dirty="0" err="1">
                <a:solidFill>
                  <a:srgbClr val="000000"/>
                </a:solidFill>
              </a:rPr>
              <a:t>學習結果</a:t>
            </a:r>
            <a:r>
              <a:rPr dirty="0">
                <a:solidFill>
                  <a:srgbClr val="000000"/>
                </a:solidFill>
              </a:rPr>
              <a:t>，</a:t>
            </a:r>
          </a:p>
          <a:p>
            <a:pPr defTabSz="877823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n"/>
              <a:defRPr sz="2304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並</a:t>
            </a:r>
            <a:r>
              <a:rPr dirty="0" err="1">
                <a:solidFill>
                  <a:srgbClr val="C00000"/>
                </a:solidFill>
              </a:rPr>
              <a:t>調節</a:t>
            </a:r>
            <a:r>
              <a:rPr dirty="0" err="1"/>
              <a:t>學習方法</a:t>
            </a:r>
            <a:endParaRPr dirty="0"/>
          </a:p>
          <a:p>
            <a:pPr marL="0" indent="0" defTabSz="877823">
              <a:lnSpc>
                <a:spcPct val="110000"/>
              </a:lnSpc>
              <a:spcBef>
                <a:spcPts val="900"/>
              </a:spcBef>
              <a:buSzTx/>
              <a:buNone/>
              <a:defRPr sz="2304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/>
              <a:t> </a:t>
            </a:r>
            <a:r>
              <a:rPr lang="zh-TW" altLang="en-US" dirty="0"/>
              <a:t>  </a:t>
            </a:r>
            <a:r>
              <a:rPr dirty="0" err="1"/>
              <a:t>和自我認知</a:t>
            </a:r>
            <a:r>
              <a:rPr dirty="0"/>
              <a:t>，</a:t>
            </a:r>
          </a:p>
          <a:p>
            <a:pPr defTabSz="877823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n"/>
              <a:defRPr sz="2304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以達至善</a:t>
            </a:r>
            <a:r>
              <a:rPr dirty="0"/>
              <a:t> 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5</a:t>
            </a:fld>
            <a:endParaRPr lang="zh-TW" altLang="en-US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xmlns="" id="{40744F60-34D5-44E3-877A-827E02F415AF}"/>
              </a:ext>
            </a:extLst>
          </p:cNvPr>
          <p:cNvSpPr/>
          <p:nvPr/>
        </p:nvSpPr>
        <p:spPr>
          <a:xfrm>
            <a:off x="272643" y="5965805"/>
            <a:ext cx="7605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600"/>
              </a:spcAft>
            </a:pPr>
            <a:r>
              <a:rPr lang="en-HK" b="1" dirty="0">
                <a:latin typeface="Arial" panose="020B0604020202020204" pitchFamily="34" charset="0"/>
                <a:cs typeface="Arial" panose="020B0604020202020204" pitchFamily="34" charset="0"/>
              </a:rPr>
              <a:t>Zimmerman (1989, 1990, 2002)</a:t>
            </a:r>
            <a:r>
              <a:rPr lang="zh-TW" altLang="en-US" b="1" dirty="0"/>
              <a:t> </a:t>
            </a:r>
            <a:r>
              <a:rPr lang="en-HK" altLang="zh-TW" b="1" dirty="0"/>
              <a:t>;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Pintrich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(2000)</a:t>
            </a:r>
            <a:endParaRPr lang="zh-TW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608528" y="401933"/>
            <a:ext cx="7935332" cy="1008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85000"/>
              </a:lnSpc>
              <a:defRPr sz="4000" b="1" spc="-100">
                <a:solidFill>
                  <a:srgbClr val="984807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36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自主學習的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en-US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85000"/>
              </a:lnSpc>
              <a:defRPr sz="4000" b="1" spc="-100">
                <a:solidFill>
                  <a:srgbClr val="984807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                                       </a:t>
            </a:r>
            <a:r>
              <a:rPr sz="2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sz="21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莫慕貞</a:t>
            </a:r>
            <a:r>
              <a:rPr sz="2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2016）</a:t>
            </a:r>
          </a:p>
        </p:txBody>
      </p:sp>
    </p:spTree>
    <p:extLst>
      <p:ext uri="{BB962C8B-B14F-4D97-AF65-F5344CB8AC3E}">
        <p14:creationId xmlns:p14="http://schemas.microsoft.com/office/powerpoint/2010/main" val="144953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3" grpId="0" animBg="1" advAuto="0"/>
      <p:bldP spid="1584" grpId="0" animBg="1" advAuto="0"/>
      <p:bldP spid="1585" grpId="0" animBg="1" advAuto="0"/>
      <p:bldP spid="1586" grpId="0" animBg="1" advAuto="0"/>
      <p:bldP spid="1590" grpId="0" animBg="1" advAuto="0"/>
      <p:bldP spid="1593" grpId="0" animBg="1" advAuto="0"/>
      <p:bldP spid="1596" grpId="0" animBg="1" advAuto="0"/>
      <p:bldP spid="1599" grpId="0" animBg="1" advAuto="0"/>
      <p:bldP spid="1601" grpId="0" build="p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77F5F70A-71B5-4D08-8582-43962CCE4E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95545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50</a:t>
            </a:fld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xmlns="" id="{9C42C329-A09D-499C-A0BD-FEA5EB09267C}"/>
              </a:ext>
            </a:extLst>
          </p:cNvPr>
          <p:cNvSpPr txBox="1">
            <a:spLocks/>
          </p:cNvSpPr>
          <p:nvPr/>
        </p:nvSpPr>
        <p:spPr>
          <a:xfrm>
            <a:off x="2184639" y="211520"/>
            <a:ext cx="5447301" cy="611289"/>
          </a:xfrm>
          <a:prstGeom prst="rect">
            <a:avLst/>
          </a:prstGeom>
        </p:spPr>
        <p:txBody>
          <a:bodyPr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90000"/>
              </a:lnSpc>
              <a:defRPr sz="4000">
                <a:solidFill>
                  <a:srgbClr val="984807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zh-TW" altLang="en-US" sz="4000" dirty="0">
                <a:solidFill>
                  <a:srgbClr val="9848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正確使用數位學習平台</a:t>
            </a:r>
            <a:endParaRPr lang="zh-TW" altLang="en-US" sz="2400" dirty="0">
              <a:solidFill>
                <a:srgbClr val="98480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Narrow"/>
              <a:sym typeface="Arial Narrow"/>
            </a:endParaRPr>
          </a:p>
        </p:txBody>
      </p:sp>
      <p:pic>
        <p:nvPicPr>
          <p:cNvPr id="4" name="Picture 2" descr="未提供相片說明。">
            <a:extLst>
              <a:ext uri="{FF2B5EF4-FFF2-40B4-BE49-F238E27FC236}">
                <a16:creationId xmlns:a16="http://schemas.microsoft.com/office/drawing/2014/main" xmlns="" id="{C12F53E4-55DB-411D-8A46-3C0B923E4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966688" y="-691997"/>
            <a:ext cx="5559720" cy="85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012481AB-2CAF-4214-967C-8FB75B6B8938}"/>
              </a:ext>
            </a:extLst>
          </p:cNvPr>
          <p:cNvSpPr/>
          <p:nvPr/>
        </p:nvSpPr>
        <p:spPr>
          <a:xfrm>
            <a:off x="726080" y="5722990"/>
            <a:ext cx="8235048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製作因材網影片自學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(WQSA)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學習單 </a:t>
            </a:r>
            <a:endParaRPr lang="en-HK" altLang="zh-TW" sz="28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11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2EF21FBC-9A10-46CD-AB55-7B3FEAA106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6838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51</a:t>
            </a:fld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xmlns="" id="{233B1072-B6CD-4234-AD62-558856F35CCD}"/>
              </a:ext>
            </a:extLst>
          </p:cNvPr>
          <p:cNvSpPr txBox="1">
            <a:spLocks/>
          </p:cNvSpPr>
          <p:nvPr/>
        </p:nvSpPr>
        <p:spPr>
          <a:xfrm>
            <a:off x="2472430" y="151555"/>
            <a:ext cx="4312281" cy="611289"/>
          </a:xfrm>
          <a:prstGeom prst="rect">
            <a:avLst/>
          </a:prstGeom>
        </p:spPr>
        <p:txBody>
          <a:bodyPr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90000"/>
              </a:lnSpc>
              <a:defRPr sz="4000">
                <a:solidFill>
                  <a:srgbClr val="984807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zh-TW" altLang="en-US" sz="3200" dirty="0">
                <a:solidFill>
                  <a:srgbClr val="9848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正確使用數位學習平台</a:t>
            </a:r>
            <a:endParaRPr lang="zh-TW" altLang="en-US" sz="3200" dirty="0">
              <a:solidFill>
                <a:srgbClr val="98480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Narrow"/>
              <a:sym typeface="Arial Narrow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F4B56B2C-5944-465D-A657-C189AD3BE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718" y="2429933"/>
            <a:ext cx="3679792" cy="37649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41E317C-215C-47A4-AC51-483CC0DCB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79" y="3374304"/>
            <a:ext cx="4438178" cy="315247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C73B1EB2-F1A4-4927-8663-3B8ED096B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490" y="762844"/>
            <a:ext cx="4475120" cy="2515856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xmlns="" id="{BC715BC7-94C3-4378-9D88-7369FF13A0D2}"/>
              </a:ext>
            </a:extLst>
          </p:cNvPr>
          <p:cNvSpPr/>
          <p:nvPr/>
        </p:nvSpPr>
        <p:spPr>
          <a:xfrm>
            <a:off x="2526202" y="832746"/>
            <a:ext cx="2383655" cy="2452744"/>
          </a:xfrm>
          <a:prstGeom prst="ellipse">
            <a:avLst/>
          </a:prstGeom>
          <a:noFill/>
          <a:ln w="5715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D8AD92B-16C3-4784-B5EA-EA4BC057A552}"/>
              </a:ext>
            </a:extLst>
          </p:cNvPr>
          <p:cNvSpPr/>
          <p:nvPr/>
        </p:nvSpPr>
        <p:spPr>
          <a:xfrm>
            <a:off x="5244752" y="969646"/>
            <a:ext cx="3405595" cy="12879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輔以具體操作，進行有效學習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繪製圖示表徵，呈現思考理路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運用算式紀錄，溝通解題過程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EE2605F9-CE2C-43F7-8CC1-132B3F016327}"/>
              </a:ext>
            </a:extLst>
          </p:cNvPr>
          <p:cNvSpPr/>
          <p:nvPr/>
        </p:nvSpPr>
        <p:spPr>
          <a:xfrm>
            <a:off x="1693807" y="6262099"/>
            <a:ext cx="3081803" cy="49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重點整理或作筆記</a:t>
            </a:r>
            <a:endParaRPr lang="en-HK" altLang="zh-TW" sz="20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D8AB7BCB-3A43-44A0-9B58-5E811D56D631}"/>
              </a:ext>
            </a:extLst>
          </p:cNvPr>
          <p:cNvSpPr/>
          <p:nvPr/>
        </p:nvSpPr>
        <p:spPr>
          <a:xfrm>
            <a:off x="152571" y="2663567"/>
            <a:ext cx="2970876" cy="49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具體操作測量</a:t>
            </a:r>
            <a:endParaRPr lang="en-HK" altLang="zh-TW" sz="20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0B0D045F-EF3F-49E7-82B5-E74B680FFA29}"/>
              </a:ext>
            </a:extLst>
          </p:cNvPr>
          <p:cNvSpPr/>
          <p:nvPr/>
        </p:nvSpPr>
        <p:spPr>
          <a:xfrm>
            <a:off x="5244752" y="6084195"/>
            <a:ext cx="3628637" cy="49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有條理地呈現圖解、算式</a:t>
            </a:r>
            <a:endParaRPr lang="en-HK" altLang="zh-TW" sz="20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72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7823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52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8246A8-0334-44CC-A883-D7CB1EFED87E}"/>
              </a:ext>
            </a:extLst>
          </p:cNvPr>
          <p:cNvSpPr txBox="1">
            <a:spLocks/>
          </p:cNvSpPr>
          <p:nvPr/>
        </p:nvSpPr>
        <p:spPr>
          <a:xfrm>
            <a:off x="0" y="205693"/>
            <a:ext cx="9144000" cy="1229191"/>
          </a:xfrm>
          <a:prstGeom prst="rect">
            <a:avLst/>
          </a:prstGeom>
        </p:spPr>
        <p:txBody>
          <a:bodyPr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90000"/>
              </a:lnSpc>
              <a:defRPr sz="4000">
                <a:solidFill>
                  <a:srgbClr val="984807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zh-TW" altLang="en-US" sz="4000" dirty="0">
                <a:solidFill>
                  <a:srgbClr val="9848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微軟正黑體"/>
              </a:rPr>
              <a:t>因材網與自主學習的循環內涵</a:t>
            </a:r>
            <a:endParaRPr lang="zh-TW" altLang="en-US" sz="2400" dirty="0">
              <a:solidFill>
                <a:srgbClr val="98480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Narrow"/>
              <a:sym typeface="Arial Narrow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xmlns="" id="{0D6DAAEB-3641-4115-8227-E18BEFC87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05721"/>
              </p:ext>
            </p:extLst>
          </p:nvPr>
        </p:nvGraphicFramePr>
        <p:xfrm>
          <a:off x="584623" y="974893"/>
          <a:ext cx="8279985" cy="4846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4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6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779">
                  <a:extLst>
                    <a:ext uri="{9D8B030D-6E8A-4147-A177-3AD203B41FA5}">
                      <a16:colId xmlns:a16="http://schemas.microsoft.com/office/drawing/2014/main" xmlns="" val="149626117"/>
                    </a:ext>
                  </a:extLst>
                </a:gridCol>
                <a:gridCol w="18505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22466">
                  <a:extLst>
                    <a:ext uri="{9D8B030D-6E8A-4147-A177-3AD203B41FA5}">
                      <a16:colId xmlns:a16="http://schemas.microsoft.com/office/drawing/2014/main" xmlns="" val="235528884"/>
                    </a:ext>
                  </a:extLst>
                </a:gridCol>
              </a:tblGrid>
              <a:tr h="439386">
                <a:tc>
                  <a:txBody>
                    <a:bodyPr/>
                    <a:lstStyle/>
                    <a:p>
                      <a:pPr algn="ctr"/>
                      <a:endParaRPr lang="zh-TW" altLang="en-US" sz="13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預習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導入學習任務</a:t>
                      </a:r>
                      <a:endParaRPr lang="zh-TW" alt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課後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965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因材網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因材網：影片  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6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練習題        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因材網：整合分析平台回饋資料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全班總表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完成度、答題次數、答對率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影片瀏覽報告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學習難點、錯誤類型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…)</a:t>
                      </a:r>
                      <a:endParaRPr lang="zh-TW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因材網：動態評量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16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單元診斷</a:t>
                      </a:r>
                      <a:r>
                        <a:rPr lang="zh-TW" altLang="en-US" sz="16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</a:t>
                      </a:r>
                      <a:endParaRPr lang="en-US" altLang="zh-TW" sz="1600" b="1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16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縱貫診斷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4051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學生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學生自學</a:t>
                      </a:r>
                      <a:endParaRPr lang="en-US" altLang="zh-TW" sz="16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課前預習</a:t>
                      </a:r>
                      <a:endParaRPr lang="en-US" altLang="zh-TW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連結舊經驗</a:t>
                      </a:r>
                    </a:p>
                    <a:p>
                      <a:pPr algn="ctr"/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組內共學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概念澄清</a:t>
                      </a:r>
                      <a:endParaRPr lang="en-US" altLang="zh-TW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</a:t>
                      </a:r>
                      <a:r>
                        <a:rPr lang="en-US" altLang="zh-TW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組內檢核表</a:t>
                      </a:r>
                      <a:r>
                        <a:rPr lang="en-US" altLang="zh-TW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      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解題共識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3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解題策略運用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加強後設監控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40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組間互學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分享任務</a:t>
                      </a:r>
                      <a:endParaRPr lang="en-US" altLang="zh-TW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           </a:t>
                      </a:r>
                      <a:r>
                        <a:rPr lang="en-US" altLang="zh-TW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組間互評表</a:t>
                      </a:r>
                      <a:r>
                        <a:rPr lang="en-US" altLang="zh-TW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lang="zh-TW" alt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        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程序檢驗 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TW" sz="13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1960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教師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600" b="1" u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u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自學學習單</a:t>
                      </a:r>
                      <a:r>
                        <a:rPr lang="en-US" altLang="zh-TW" sz="1600" b="1" u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檢視預習報表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聚焦教學重點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找出學習難點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擬定共學任務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分配小組任務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小組任務表</a:t>
                      </a:r>
                      <a:r>
                        <a:rPr lang="en-US" altLang="zh-TW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教師導學   </a:t>
                      </a:r>
                      <a:endParaRPr lang="en-US" altLang="zh-TW" sz="16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概念反思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回饋評估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連結生活素養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endParaRPr lang="en-US" altLang="zh-TW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補救教學介入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0294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1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 idx="4294967295"/>
          </p:nvPr>
        </p:nvSpPr>
        <p:spPr>
          <a:xfrm>
            <a:off x="2104008" y="535065"/>
            <a:ext cx="5175681" cy="1797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5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教師課前準備</a:t>
            </a:r>
            <a:endParaRPr lang="zh-TW" altLang="en-US" dirty="0">
              <a:solidFill>
                <a:srgbClr val="66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7823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53</a:t>
            </a:fld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C736162-4491-43AD-8863-68F47D6C3938}"/>
              </a:ext>
            </a:extLst>
          </p:cNvPr>
          <p:cNvSpPr/>
          <p:nvPr/>
        </p:nvSpPr>
        <p:spPr>
          <a:xfrm>
            <a:off x="2246051" y="2332115"/>
            <a:ext cx="5734975" cy="33484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選擇教學內容與訂定學習目標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了解概念的學習順序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課程地圖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利用星空圖分析學習的先備知識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製作因材網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WQSA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自學學習單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利用平台數據掌握預習成效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發現難點、進行自主學習小組任務設計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54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140D22CB-CAB9-4DC0-BD14-6F8F3430E5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5027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54</a:t>
            </a:fld>
            <a:endParaRPr lang="zh-TW" alt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E707328E-9AAB-4A25-8ACE-037C0A8A5F7D}"/>
              </a:ext>
            </a:extLst>
          </p:cNvPr>
          <p:cNvSpPr/>
          <p:nvPr/>
        </p:nvSpPr>
        <p:spPr>
          <a:xfrm>
            <a:off x="454476" y="271231"/>
            <a:ext cx="8235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學習金字塔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HK" altLang="zh-TW" sz="32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6FB027AB-234F-4CE5-A1BC-FF31D8673670}"/>
              </a:ext>
            </a:extLst>
          </p:cNvPr>
          <p:cNvGrpSpPr/>
          <p:nvPr/>
        </p:nvGrpSpPr>
        <p:grpSpPr>
          <a:xfrm>
            <a:off x="454475" y="1029311"/>
            <a:ext cx="7594056" cy="5348304"/>
            <a:chOff x="454475" y="1029311"/>
            <a:chExt cx="7594056" cy="5348304"/>
          </a:xfrm>
        </p:grpSpPr>
        <p:pic>
          <p:nvPicPr>
            <p:cNvPr id="5" name="Picture 2" descr="「學習金字塔」的圖片搜尋結果">
              <a:extLst>
                <a:ext uri="{FF2B5EF4-FFF2-40B4-BE49-F238E27FC236}">
                  <a16:creationId xmlns:a16="http://schemas.microsoft.com/office/drawing/2014/main" xmlns="" id="{F7166D2C-04D0-425C-9F0E-1BC17EE3E3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2116494" y="1029311"/>
              <a:ext cx="5932037" cy="534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圖說文字: 向左箭號 5">
              <a:extLst>
                <a:ext uri="{FF2B5EF4-FFF2-40B4-BE49-F238E27FC236}">
                  <a16:creationId xmlns:a16="http://schemas.microsoft.com/office/drawing/2014/main" xmlns="" id="{86EAC28A-0A3B-4299-A35A-09A4359FEF55}"/>
                </a:ext>
              </a:extLst>
            </p:cNvPr>
            <p:cNvSpPr/>
            <p:nvPr/>
          </p:nvSpPr>
          <p:spPr>
            <a:xfrm>
              <a:off x="2365694" y="2315361"/>
              <a:ext cx="4395833" cy="1589352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79290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59A126E-04EC-46E5-A318-284AA15EC494}"/>
                </a:ext>
              </a:extLst>
            </p:cNvPr>
            <p:cNvSpPr/>
            <p:nvPr/>
          </p:nvSpPr>
          <p:spPr>
            <a:xfrm>
              <a:off x="1459683" y="2732533"/>
              <a:ext cx="855677" cy="8305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學生自學</a:t>
              </a:r>
            </a:p>
          </p:txBody>
        </p:sp>
        <p:sp>
          <p:nvSpPr>
            <p:cNvPr id="8" name="圖說文字: 向左箭號 7">
              <a:extLst>
                <a:ext uri="{FF2B5EF4-FFF2-40B4-BE49-F238E27FC236}">
                  <a16:creationId xmlns:a16="http://schemas.microsoft.com/office/drawing/2014/main" xmlns="" id="{A0E51200-45BC-4A5B-93F3-A4E0773329B7}"/>
                </a:ext>
              </a:extLst>
            </p:cNvPr>
            <p:cNvSpPr/>
            <p:nvPr/>
          </p:nvSpPr>
          <p:spPr>
            <a:xfrm>
              <a:off x="1589388" y="3908790"/>
              <a:ext cx="5662438" cy="1699146"/>
            </a:xfrm>
            <a:prstGeom prst="leftArrowCallout">
              <a:avLst>
                <a:gd name="adj1" fmla="val 29260"/>
                <a:gd name="adj2" fmla="val 25000"/>
                <a:gd name="adj3" fmla="val 25000"/>
                <a:gd name="adj4" fmla="val 86559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BD07B283-2214-4BD3-A771-022900D8B148}"/>
                </a:ext>
              </a:extLst>
            </p:cNvPr>
            <p:cNvSpPr/>
            <p:nvPr/>
          </p:nvSpPr>
          <p:spPr>
            <a:xfrm>
              <a:off x="454476" y="4286774"/>
              <a:ext cx="855677" cy="714675"/>
            </a:xfrm>
            <a:prstGeom prst="rect">
              <a:avLst/>
            </a:prstGeom>
            <a:solidFill>
              <a:srgbClr val="E820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組內共學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F73E4D42-C109-4F1C-B829-BDB3643BEAC1}"/>
                </a:ext>
              </a:extLst>
            </p:cNvPr>
            <p:cNvSpPr/>
            <p:nvPr/>
          </p:nvSpPr>
          <p:spPr>
            <a:xfrm>
              <a:off x="454475" y="5051394"/>
              <a:ext cx="855677" cy="71467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組間分享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E339FBEA-7CA6-475A-81D7-1B7200FC2805}"/>
                </a:ext>
              </a:extLst>
            </p:cNvPr>
            <p:cNvSpPr/>
            <p:nvPr/>
          </p:nvSpPr>
          <p:spPr>
            <a:xfrm>
              <a:off x="2116494" y="1212688"/>
              <a:ext cx="855677" cy="714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教師導學</a:t>
              </a:r>
            </a:p>
          </p:txBody>
        </p:sp>
        <p:sp>
          <p:nvSpPr>
            <p:cNvPr id="12" name="圖說文字: 向左箭號 11">
              <a:extLst>
                <a:ext uri="{FF2B5EF4-FFF2-40B4-BE49-F238E27FC236}">
                  <a16:creationId xmlns:a16="http://schemas.microsoft.com/office/drawing/2014/main" xmlns="" id="{7A9F6B1C-9559-4E3A-A5E1-6DFFDC5CE789}"/>
                </a:ext>
              </a:extLst>
            </p:cNvPr>
            <p:cNvSpPr/>
            <p:nvPr/>
          </p:nvSpPr>
          <p:spPr>
            <a:xfrm>
              <a:off x="3941686" y="1563782"/>
              <a:ext cx="1553592" cy="714675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76410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0915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0EA1DB96-A48F-4BD6-B3D5-D82FC0E892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77438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55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DE37B74-7666-4382-801F-CDC0F83EE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099" y="228322"/>
            <a:ext cx="7885568" cy="64013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842A074-D3BA-4EC3-B68A-547CD41415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588" y="2556544"/>
            <a:ext cx="3461039" cy="19168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37416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57F511D1-7E5E-42EC-AA21-1004CAD06E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59331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56</a:t>
            </a:fld>
            <a:endParaRPr lang="zh-TW" alt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638AF182-AEDF-49AF-A1E0-3B7800909AD7}"/>
              </a:ext>
            </a:extLst>
          </p:cNvPr>
          <p:cNvSpPr/>
          <p:nvPr/>
        </p:nvSpPr>
        <p:spPr>
          <a:xfrm>
            <a:off x="497479" y="181705"/>
            <a:ext cx="8235048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因材網影片自學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(WQSA)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學習單 </a:t>
            </a:r>
            <a:endParaRPr lang="en-HK" altLang="zh-TW" sz="28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9CC5CB09-93CC-4687-8E5C-E7BCD9C3C069}"/>
              </a:ext>
            </a:extLst>
          </p:cNvPr>
          <p:cNvGrpSpPr/>
          <p:nvPr/>
        </p:nvGrpSpPr>
        <p:grpSpPr>
          <a:xfrm>
            <a:off x="82811" y="3092558"/>
            <a:ext cx="9017075" cy="3160367"/>
            <a:chOff x="82811" y="3092558"/>
            <a:chExt cx="9017075" cy="316036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6B468AB6-3675-4EE5-A409-4ED19BEB1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327" y="3092559"/>
              <a:ext cx="2060105" cy="1934753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xmlns="" id="{3321CA25-34C9-483D-9804-23F7C6EB9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655" y="3092558"/>
              <a:ext cx="2060104" cy="1962775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CC02C6EC-B6DB-4A76-9035-802CFDF9C962}"/>
                </a:ext>
              </a:extLst>
            </p:cNvPr>
            <p:cNvSpPr/>
            <p:nvPr/>
          </p:nvSpPr>
          <p:spPr>
            <a:xfrm>
              <a:off x="755963" y="5579759"/>
              <a:ext cx="1359017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播放影片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DD437DBF-34AE-4661-8BD2-48FB1C264B63}"/>
                </a:ext>
              </a:extLst>
            </p:cNvPr>
            <p:cNvSpPr/>
            <p:nvPr/>
          </p:nvSpPr>
          <p:spPr>
            <a:xfrm>
              <a:off x="4968360" y="5579759"/>
              <a:ext cx="1642773" cy="3693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重點整理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5952E253-28F5-4EB2-B3F0-76CC6D49F857}"/>
                </a:ext>
              </a:extLst>
            </p:cNvPr>
            <p:cNvSpPr/>
            <p:nvPr/>
          </p:nvSpPr>
          <p:spPr>
            <a:xfrm>
              <a:off x="2774720" y="5579759"/>
              <a:ext cx="1642773" cy="369332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例題提問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939CCE6-2FE6-49EB-926F-5DEAEB3F68D6}"/>
                </a:ext>
              </a:extLst>
            </p:cNvPr>
            <p:cNvSpPr/>
            <p:nvPr/>
          </p:nvSpPr>
          <p:spPr>
            <a:xfrm>
              <a:off x="7162001" y="5403537"/>
              <a:ext cx="1642773" cy="721776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練習題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動態評量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DEE4FB9E-7C22-4275-8111-3463513AE4A0}"/>
                </a:ext>
              </a:extLst>
            </p:cNvPr>
            <p:cNvSpPr/>
            <p:nvPr/>
          </p:nvSpPr>
          <p:spPr>
            <a:xfrm>
              <a:off x="82811" y="5329595"/>
              <a:ext cx="428415" cy="9233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rgbClr val="002060"/>
                  </a:solidFill>
                  <a:effectLst>
                    <a:glow rad="1270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因材網</a:t>
              </a:r>
              <a:endParaRPr lang="zh-TW" altLang="en-US" dirty="0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xmlns="" id="{B4128D79-7F2B-4176-9304-34C643373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6742" y="3092559"/>
              <a:ext cx="2137785" cy="1962775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26C9CB0B-58D8-4290-ADAF-121F45F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6888" y="3092558"/>
              <a:ext cx="2232998" cy="1934753"/>
            </a:xfrm>
            <a:prstGeom prst="rect">
              <a:avLst/>
            </a:prstGeom>
            <a:ln w="952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graphicFrame>
        <p:nvGraphicFramePr>
          <p:cNvPr id="14" name="資料庫圖表 13">
            <a:extLst>
              <a:ext uri="{FF2B5EF4-FFF2-40B4-BE49-F238E27FC236}">
                <a16:creationId xmlns:a16="http://schemas.microsoft.com/office/drawing/2014/main" xmlns="" id="{EDACB161-56AA-4B32-A943-96889B14A3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000918"/>
              </p:ext>
            </p:extLst>
          </p:nvPr>
        </p:nvGraphicFramePr>
        <p:xfrm>
          <a:off x="352337" y="1168173"/>
          <a:ext cx="8590326" cy="2085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784212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9D049824-CCE1-405A-BEEB-0A770D815A0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5027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57</a:t>
            </a:fld>
            <a:endParaRPr lang="zh-TW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1E9CE606-DE6E-4942-9E9E-73CD6B9B9568}"/>
              </a:ext>
            </a:extLst>
          </p:cNvPr>
          <p:cNvSpPr/>
          <p:nvPr/>
        </p:nvSpPr>
        <p:spPr>
          <a:xfrm>
            <a:off x="497479" y="181705"/>
            <a:ext cx="8235048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製作因材網影片學生自學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(WQSA)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學習單 </a:t>
            </a:r>
            <a:endParaRPr lang="en-HK" altLang="zh-TW" sz="28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xmlns="" id="{DC3DC2DD-F432-4609-ADCA-169C1184D54B}"/>
              </a:ext>
            </a:extLst>
          </p:cNvPr>
          <p:cNvSpPr txBox="1">
            <a:spLocks/>
          </p:cNvSpPr>
          <p:nvPr/>
        </p:nvSpPr>
        <p:spPr>
          <a:xfrm>
            <a:off x="615637" y="2434341"/>
            <a:ext cx="3910945" cy="313115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52052" marR="0" indent="-252052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47879" marR="0" indent="-395827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883974" marR="0" indent="-30806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136027" marR="0" indent="-30806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#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08001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400359" marR="0" indent="-29015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822401" marR="0" indent="-29015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244443" marR="0" indent="-29015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666483" marR="0" indent="-29015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學習日期：日記保留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課程內容：知識節點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教學重點：簡述學習目標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概念統整：抓關鍵字挖空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例題提問：一題一問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用字遣詞：簡潔精準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批閱方式：簡要正向</a:t>
            </a:r>
            <a:endParaRPr lang="en-US" altLang="zh-TW"/>
          </a:p>
          <a:p>
            <a:pPr hangingPunct="1"/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A32AD69-6779-43CE-A581-DEC583838014}"/>
              </a:ext>
            </a:extLst>
          </p:cNvPr>
          <p:cNvSpPr/>
          <p:nvPr/>
        </p:nvSpPr>
        <p:spPr>
          <a:xfrm>
            <a:off x="1201563" y="1778223"/>
            <a:ext cx="198002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製作小撇步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圖片 2">
            <a:extLst>
              <a:ext uri="{FF2B5EF4-FFF2-40B4-BE49-F238E27FC236}">
                <a16:creationId xmlns:a16="http://schemas.microsoft.com/office/drawing/2014/main" xmlns="" id="{B8C08846-9377-4EAC-B9F7-9F8675964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194" y="1160821"/>
            <a:ext cx="679980" cy="61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2">
            <a:extLst>
              <a:ext uri="{FF2B5EF4-FFF2-40B4-BE49-F238E27FC236}">
                <a16:creationId xmlns:a16="http://schemas.microsoft.com/office/drawing/2014/main" xmlns="" id="{74D740CC-335F-477F-A008-82FB7852D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038" y="1090325"/>
            <a:ext cx="757328" cy="68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圖像裡可能有2 個人、大家坐著和螢幕">
            <a:extLst>
              <a:ext uri="{FF2B5EF4-FFF2-40B4-BE49-F238E27FC236}">
                <a16:creationId xmlns:a16="http://schemas.microsoft.com/office/drawing/2014/main" xmlns="" id="{68750D3A-DCDA-48A7-99A7-44CC3E74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953" y="3687583"/>
            <a:ext cx="3319378" cy="186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B01D53BF-8A98-40B7-BBF5-AA9D3D2A2F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3848" y="1386978"/>
            <a:ext cx="3365514" cy="2042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A28372B9-A413-4B93-AFE8-2E197FCA52F9}"/>
              </a:ext>
            </a:extLst>
          </p:cNvPr>
          <p:cNvSpPr/>
          <p:nvPr/>
        </p:nvSpPr>
        <p:spPr>
          <a:xfrm>
            <a:off x="6185686" y="5625449"/>
            <a:ext cx="1895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教師共備</a:t>
            </a:r>
            <a:r>
              <a:rPr lang="zh-TW" altLang="en-US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HK" altLang="zh-TW" sz="28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16940EAB-1938-49BC-9ECE-D148A9AF64C0}"/>
              </a:ext>
            </a:extLst>
          </p:cNvPr>
          <p:cNvSpPr/>
          <p:nvPr/>
        </p:nvSpPr>
        <p:spPr>
          <a:xfrm>
            <a:off x="8509384" y="608050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2CE9F-4E92-4A10-891B-F37DEF16AEE8}" type="slidenum">
              <a:rPr lang="zh-TW" altLang="en-US"/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12032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46579D1F-0D46-46ED-8307-AA611240FE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50277" cy="16373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58</a:t>
            </a:fld>
            <a:endParaRPr lang="zh-TW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D8A54CF6-77CC-4CF5-8BCC-80CC1E252A1A}"/>
              </a:ext>
            </a:extLst>
          </p:cNvPr>
          <p:cNvSpPr/>
          <p:nvPr/>
        </p:nvSpPr>
        <p:spPr>
          <a:xfrm>
            <a:off x="454476" y="0"/>
            <a:ext cx="8235048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製作因材網影片自學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(WQSA)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學習單 </a:t>
            </a:r>
            <a:endParaRPr lang="en-HK" altLang="zh-TW" sz="28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436ABB5F-525C-481C-BD20-8B16872A67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75" y="716498"/>
            <a:ext cx="4393303" cy="575215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0D52A4C-7FE0-4FD7-937F-2AF332F8D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"/>
          <a:stretch/>
        </p:blipFill>
        <p:spPr>
          <a:xfrm>
            <a:off x="4573651" y="716499"/>
            <a:ext cx="4509097" cy="5752152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167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690459B0-C64E-46E3-84EB-DB03FBF4D1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1365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59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5596CD3D-EA5F-42F1-BE3C-8AED1E9E7A4F}"/>
              </a:ext>
            </a:extLst>
          </p:cNvPr>
          <p:cNvSpPr txBox="1">
            <a:spLocks/>
          </p:cNvSpPr>
          <p:nvPr/>
        </p:nvSpPr>
        <p:spPr>
          <a:xfrm>
            <a:off x="2492588" y="4112404"/>
            <a:ext cx="4244829" cy="252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zh-TW" altLang="zh-TW" sz="2400" b="1" dirty="0">
                <a:solidFill>
                  <a:srgbClr val="002060"/>
                </a:solidFill>
              </a:rPr>
              <a:t>組內共學檢核單</a:t>
            </a:r>
            <a:endParaRPr lang="en-US" altLang="zh-TW" sz="2400" b="1" dirty="0">
              <a:solidFill>
                <a:srgbClr val="002060"/>
              </a:solidFill>
            </a:endParaRPr>
          </a:p>
          <a:p>
            <a:pPr algn="ctr">
              <a:lnSpc>
                <a:spcPct val="170000"/>
              </a:lnSpc>
            </a:pPr>
            <a:r>
              <a:rPr lang="zh-TW" altLang="en-US" sz="2400" b="1" dirty="0">
                <a:solidFill>
                  <a:srgbClr val="002060"/>
                </a:solidFill>
              </a:rPr>
              <a:t>小組工作分配表</a:t>
            </a:r>
            <a:endParaRPr lang="zh-TW" altLang="en-US" sz="2400" dirty="0">
              <a:solidFill>
                <a:srgbClr val="002060"/>
              </a:solidFill>
            </a:endParaRPr>
          </a:p>
          <a:p>
            <a:pPr algn="ctr">
              <a:lnSpc>
                <a:spcPct val="170000"/>
              </a:lnSpc>
            </a:pPr>
            <a:r>
              <a:rPr lang="zh-TW" altLang="en-US" sz="2400" b="1" dirty="0">
                <a:solidFill>
                  <a:srgbClr val="002060"/>
                </a:solidFill>
              </a:rPr>
              <a:t>組間互學評分表</a:t>
            </a:r>
            <a:endParaRPr lang="en-US" altLang="zh-TW" sz="2400" b="1" dirty="0">
              <a:solidFill>
                <a:srgbClr val="00206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189ED9C8-808E-46DE-B274-C1CE571BC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4" r="2277" b="16689"/>
          <a:stretch/>
        </p:blipFill>
        <p:spPr>
          <a:xfrm>
            <a:off x="2281474" y="1284151"/>
            <a:ext cx="4934137" cy="292288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0E2E0C43-C3BD-43DB-8ABA-331E16978C6F}"/>
              </a:ext>
            </a:extLst>
          </p:cNvPr>
          <p:cNvSpPr/>
          <p:nvPr/>
        </p:nvSpPr>
        <p:spPr>
          <a:xfrm>
            <a:off x="497479" y="181705"/>
            <a:ext cx="8235048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進行自主學習小組任務設計</a:t>
            </a:r>
            <a:endParaRPr lang="en-HK" altLang="zh-TW" sz="2800" b="1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09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481714-B38F-43F7-8A9A-29549EBCA7D2}"/>
              </a:ext>
            </a:extLst>
          </p:cNvPr>
          <p:cNvSpPr txBox="1"/>
          <p:nvPr/>
        </p:nvSpPr>
        <p:spPr>
          <a:xfrm>
            <a:off x="-1" y="242456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「自主學習」的理念 </a:t>
            </a:r>
            <a:r>
              <a:rPr lang="en-HK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HK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Zimmerman)</a:t>
            </a:r>
            <a:endParaRPr lang="en-HK"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279783-A956-48A7-BB03-9A4AE7CF4B12}"/>
              </a:ext>
            </a:extLst>
          </p:cNvPr>
          <p:cNvSpPr/>
          <p:nvPr/>
        </p:nvSpPr>
        <p:spPr>
          <a:xfrm>
            <a:off x="5074083" y="760487"/>
            <a:ext cx="3913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HK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Zimmerman, 1990, 2002, 2008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HK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F544196-12CA-4290-8BC2-3E7116F69DED}"/>
              </a:ext>
            </a:extLst>
          </p:cNvPr>
          <p:cNvSpPr/>
          <p:nvPr/>
        </p:nvSpPr>
        <p:spPr>
          <a:xfrm>
            <a:off x="631122" y="1435776"/>
            <a:ext cx="7881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三元交互決定論：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因素、</a:t>
            </a:r>
            <a:r>
              <a:rPr lang="zh-TW" altLang="en-US" sz="20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因素 和 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行為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的互惠性互動</a:t>
            </a:r>
            <a:endParaRPr lang="en-HK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B5E5DB6-C705-4F59-8E10-A11AF90C3AA4}"/>
              </a:ext>
            </a:extLst>
          </p:cNvPr>
          <p:cNvGrpSpPr/>
          <p:nvPr/>
        </p:nvGrpSpPr>
        <p:grpSpPr>
          <a:xfrm>
            <a:off x="3111618" y="1388077"/>
            <a:ext cx="3397357" cy="445330"/>
            <a:chOff x="2971725" y="1282830"/>
            <a:chExt cx="3468421" cy="37595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BD3EA693-2D34-41D1-A801-893DAFF7E6CB}"/>
                </a:ext>
              </a:extLst>
            </p:cNvPr>
            <p:cNvSpPr/>
            <p:nvPr/>
          </p:nvSpPr>
          <p:spPr>
            <a:xfrm>
              <a:off x="5820822" y="1285336"/>
              <a:ext cx="619324" cy="369332"/>
            </a:xfrm>
            <a:prstGeom prst="rect">
              <a:avLst/>
            </a:pr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BC5DADC2-2CBC-40F3-A831-A3C015FC648A}"/>
                </a:ext>
              </a:extLst>
            </p:cNvPr>
            <p:cNvSpPr/>
            <p:nvPr/>
          </p:nvSpPr>
          <p:spPr>
            <a:xfrm>
              <a:off x="4336696" y="1289454"/>
              <a:ext cx="586499" cy="369332"/>
            </a:xfrm>
            <a:prstGeom prst="rect">
              <a:avLst/>
            </a:prstGeom>
            <a:noFill/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260AB12F-D0A6-48E4-A2D5-20B2C4D2341F}"/>
                </a:ext>
              </a:extLst>
            </p:cNvPr>
            <p:cNvSpPr/>
            <p:nvPr/>
          </p:nvSpPr>
          <p:spPr>
            <a:xfrm>
              <a:off x="2971725" y="1282830"/>
              <a:ext cx="582297" cy="3693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03451"/>
              </p:ext>
            </p:extLst>
          </p:nvPr>
        </p:nvGraphicFramePr>
        <p:xfrm>
          <a:off x="3075042" y="2274812"/>
          <a:ext cx="5437832" cy="3492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5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92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0349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內在</a:t>
                      </a: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的或</a:t>
                      </a: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自我</a:t>
                      </a: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激發的</a:t>
                      </a:r>
                      <a:endParaRPr lang="en-HK" altLang="zh-TW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微軟正黑體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0349"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我自己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選擇的</a:t>
                      </a:r>
                      <a:endParaRPr lang="en-HK" altLang="zh-TW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微軟正黑體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03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我自己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選擇  並能有效地利用</a:t>
                      </a:r>
                      <a:endParaRPr lang="en-HK" altLang="zh-TW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微軟正黑體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3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我自己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進行計劃和管理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03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我自己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進行自我監控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956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我自己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進行自我監控  依此再進行自我強化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03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我自己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主動組織有利學習的外部環境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03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我自己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微軟正黑體"/>
                        </a:rPr>
                        <a:t>遇到學習問題時能夠主動尋求他人的幫助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744956"/>
              </p:ext>
            </p:extLst>
          </p:nvPr>
        </p:nvGraphicFramePr>
        <p:xfrm>
          <a:off x="451103" y="2252974"/>
          <a:ext cx="2267713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1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6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8150">
                <a:tc rowSpan="6">
                  <a:txBody>
                    <a:bodyPr/>
                    <a:lstStyle/>
                    <a:p>
                      <a:pPr algn="l"/>
                      <a:r>
                        <a:rPr lang="zh-TW" altLang="en-US" sz="1800" b="1" dirty="0">
                          <a:solidFill>
                            <a:srgbClr val="0066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學習動機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pPr algn="l"/>
                      <a:endParaRPr lang="en-US" altLang="zh-TW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學習內容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pPr algn="l"/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學習方法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pPr algn="l"/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學習時間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pPr algn="l"/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學習過程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pPr algn="l"/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學習結果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8150">
                <a:tc rowSpan="2">
                  <a:txBody>
                    <a:bodyPr/>
                    <a:lstStyle/>
                    <a:p>
                      <a:pPr algn="l"/>
                      <a:r>
                        <a:rPr lang="zh-TW" altLang="en-US" sz="1800" b="1" dirty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學習環境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pPr algn="l"/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學習社會性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cxnSp>
        <p:nvCxnSpPr>
          <p:cNvPr id="66" name="Straight Arrow Connector 27">
            <a:extLst>
              <a:ext uri="{FF2B5EF4-FFF2-40B4-BE49-F238E27FC236}">
                <a16:creationId xmlns:a16="http://schemas.microsoft.com/office/drawing/2014/main" xmlns="" id="{F0A93373-C489-4165-9153-C21AB20144D1}"/>
              </a:ext>
            </a:extLst>
          </p:cNvPr>
          <p:cNvCxnSpPr/>
          <p:nvPr/>
        </p:nvCxnSpPr>
        <p:spPr>
          <a:xfrm>
            <a:off x="2718816" y="2441062"/>
            <a:ext cx="3041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27">
            <a:extLst>
              <a:ext uri="{FF2B5EF4-FFF2-40B4-BE49-F238E27FC236}">
                <a16:creationId xmlns:a16="http://schemas.microsoft.com/office/drawing/2014/main" xmlns="" id="{F0A93373-C489-4165-9153-C21AB20144D1}"/>
              </a:ext>
            </a:extLst>
          </p:cNvPr>
          <p:cNvCxnSpPr/>
          <p:nvPr/>
        </p:nvCxnSpPr>
        <p:spPr>
          <a:xfrm>
            <a:off x="2718816" y="2919212"/>
            <a:ext cx="3041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27">
            <a:extLst>
              <a:ext uri="{FF2B5EF4-FFF2-40B4-BE49-F238E27FC236}">
                <a16:creationId xmlns:a16="http://schemas.microsoft.com/office/drawing/2014/main" xmlns="" id="{F0A93373-C489-4165-9153-C21AB20144D1}"/>
              </a:ext>
            </a:extLst>
          </p:cNvPr>
          <p:cNvCxnSpPr/>
          <p:nvPr/>
        </p:nvCxnSpPr>
        <p:spPr>
          <a:xfrm>
            <a:off x="2718816" y="3355462"/>
            <a:ext cx="3041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27">
            <a:extLst>
              <a:ext uri="{FF2B5EF4-FFF2-40B4-BE49-F238E27FC236}">
                <a16:creationId xmlns:a16="http://schemas.microsoft.com/office/drawing/2014/main" xmlns="" id="{F0A93373-C489-4165-9153-C21AB20144D1}"/>
              </a:ext>
            </a:extLst>
          </p:cNvPr>
          <p:cNvCxnSpPr/>
          <p:nvPr/>
        </p:nvCxnSpPr>
        <p:spPr>
          <a:xfrm>
            <a:off x="2718816" y="3800470"/>
            <a:ext cx="3041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27">
            <a:extLst>
              <a:ext uri="{FF2B5EF4-FFF2-40B4-BE49-F238E27FC236}">
                <a16:creationId xmlns:a16="http://schemas.microsoft.com/office/drawing/2014/main" xmlns="" id="{F0A93373-C489-4165-9153-C21AB20144D1}"/>
              </a:ext>
            </a:extLst>
          </p:cNvPr>
          <p:cNvCxnSpPr/>
          <p:nvPr/>
        </p:nvCxnSpPr>
        <p:spPr>
          <a:xfrm>
            <a:off x="2718816" y="4233286"/>
            <a:ext cx="3041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27">
            <a:extLst>
              <a:ext uri="{FF2B5EF4-FFF2-40B4-BE49-F238E27FC236}">
                <a16:creationId xmlns:a16="http://schemas.microsoft.com/office/drawing/2014/main" xmlns="" id="{F0A93373-C489-4165-9153-C21AB20144D1}"/>
              </a:ext>
            </a:extLst>
          </p:cNvPr>
          <p:cNvCxnSpPr/>
          <p:nvPr/>
        </p:nvCxnSpPr>
        <p:spPr>
          <a:xfrm>
            <a:off x="2718816" y="4666102"/>
            <a:ext cx="3041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27">
            <a:extLst>
              <a:ext uri="{FF2B5EF4-FFF2-40B4-BE49-F238E27FC236}">
                <a16:creationId xmlns:a16="http://schemas.microsoft.com/office/drawing/2014/main" xmlns="" id="{F0A93373-C489-4165-9153-C21AB20144D1}"/>
              </a:ext>
            </a:extLst>
          </p:cNvPr>
          <p:cNvCxnSpPr/>
          <p:nvPr/>
        </p:nvCxnSpPr>
        <p:spPr>
          <a:xfrm>
            <a:off x="2718816" y="5086726"/>
            <a:ext cx="3041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27">
            <a:extLst>
              <a:ext uri="{FF2B5EF4-FFF2-40B4-BE49-F238E27FC236}">
                <a16:creationId xmlns:a16="http://schemas.microsoft.com/office/drawing/2014/main" xmlns="" id="{F0A93373-C489-4165-9153-C21AB20144D1}"/>
              </a:ext>
            </a:extLst>
          </p:cNvPr>
          <p:cNvCxnSpPr/>
          <p:nvPr/>
        </p:nvCxnSpPr>
        <p:spPr>
          <a:xfrm>
            <a:off x="2718816" y="5495158"/>
            <a:ext cx="3041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6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4BA6C6A4-943B-45DF-A14B-9D735C77C9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7702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60</a:t>
            </a:fld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9EEDAC97-DE47-4960-A47A-E8DFB8DF7137}"/>
              </a:ext>
            </a:extLst>
          </p:cNvPr>
          <p:cNvGrpSpPr/>
          <p:nvPr/>
        </p:nvGrpSpPr>
        <p:grpSpPr>
          <a:xfrm>
            <a:off x="199382" y="316872"/>
            <a:ext cx="8745235" cy="6049610"/>
            <a:chOff x="171374" y="322246"/>
            <a:chExt cx="8953465" cy="6328558"/>
          </a:xfrm>
        </p:grpSpPr>
        <p:pic>
          <p:nvPicPr>
            <p:cNvPr id="5" name="Picture 2" descr="未提供相片說明。">
              <a:extLst>
                <a:ext uri="{FF2B5EF4-FFF2-40B4-BE49-F238E27FC236}">
                  <a16:creationId xmlns:a16="http://schemas.microsoft.com/office/drawing/2014/main" xmlns="" id="{FE5C2FDB-74FE-4AE0-AD40-D5B662AC12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82900" y="3575184"/>
              <a:ext cx="4108960" cy="307562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未提供相片說明。">
              <a:extLst>
                <a:ext uri="{FF2B5EF4-FFF2-40B4-BE49-F238E27FC236}">
                  <a16:creationId xmlns:a16="http://schemas.microsoft.com/office/drawing/2014/main" xmlns="" id="{E01E1AF4-DAC5-4180-94AE-994173E4F1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1374" y="3767150"/>
              <a:ext cx="4578547" cy="2817674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7CB1F51C-B7D7-4C90-9425-8B5A69C8E70F}"/>
                </a:ext>
              </a:extLst>
            </p:cNvPr>
            <p:cNvSpPr/>
            <p:nvPr/>
          </p:nvSpPr>
          <p:spPr>
            <a:xfrm>
              <a:off x="1002986" y="5175987"/>
              <a:ext cx="243982" cy="12835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565C2360-4E19-4493-85DB-FCFF2521EB0B}"/>
                </a:ext>
              </a:extLst>
            </p:cNvPr>
            <p:cNvSpPr/>
            <p:nvPr/>
          </p:nvSpPr>
          <p:spPr>
            <a:xfrm>
              <a:off x="7577715" y="3541137"/>
              <a:ext cx="1414145" cy="183620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4CE9B6EC-D1C7-4DF2-AD28-2035EF176722}"/>
                </a:ext>
              </a:extLst>
            </p:cNvPr>
            <p:cNvSpPr/>
            <p:nvPr/>
          </p:nvSpPr>
          <p:spPr>
            <a:xfrm>
              <a:off x="2643768" y="4829978"/>
              <a:ext cx="901341" cy="175484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dirty="0"/>
            </a:p>
          </p:txBody>
        </p:sp>
        <p:sp>
          <p:nvSpPr>
            <p:cNvPr id="10" name="圖說文字: 向下箭號 9">
              <a:extLst>
                <a:ext uri="{FF2B5EF4-FFF2-40B4-BE49-F238E27FC236}">
                  <a16:creationId xmlns:a16="http://schemas.microsoft.com/office/drawing/2014/main" xmlns="" id="{07AF82D5-5439-4E33-9C28-493D2024D06B}"/>
                </a:ext>
              </a:extLst>
            </p:cNvPr>
            <p:cNvSpPr/>
            <p:nvPr/>
          </p:nvSpPr>
          <p:spPr>
            <a:xfrm>
              <a:off x="2460647" y="2808055"/>
              <a:ext cx="1338495" cy="1098959"/>
            </a:xfrm>
            <a:prstGeom prst="downArrowCallout">
              <a:avLst/>
            </a:prstGeom>
            <a:solidFill>
              <a:srgbClr val="00206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即時掌握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學習狀況</a:t>
              </a:r>
            </a:p>
          </p:txBody>
        </p:sp>
        <p:sp>
          <p:nvSpPr>
            <p:cNvPr id="11" name="圖說文字: 向下箭號 10">
              <a:extLst>
                <a:ext uri="{FF2B5EF4-FFF2-40B4-BE49-F238E27FC236}">
                  <a16:creationId xmlns:a16="http://schemas.microsoft.com/office/drawing/2014/main" xmlns="" id="{872F3A80-6AC1-4F48-8630-E18A4BC6EB3C}"/>
                </a:ext>
              </a:extLst>
            </p:cNvPr>
            <p:cNvSpPr/>
            <p:nvPr/>
          </p:nvSpPr>
          <p:spPr>
            <a:xfrm>
              <a:off x="7454479" y="2614938"/>
              <a:ext cx="1670360" cy="1098959"/>
            </a:xfrm>
            <a:prstGeom prst="downArrowCallout">
              <a:avLst/>
            </a:prstGeom>
            <a:solidFill>
              <a:srgbClr val="7030A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彙整作答選項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了解學習難點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AE3D0FA-B120-4333-B171-70D55A86A4AF}"/>
                </a:ext>
              </a:extLst>
            </p:cNvPr>
            <p:cNvSpPr/>
            <p:nvPr/>
          </p:nvSpPr>
          <p:spPr>
            <a:xfrm>
              <a:off x="4349515" y="1382662"/>
              <a:ext cx="4572000" cy="1033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914400">
                <a:lnSpc>
                  <a:spcPts val="2500"/>
                </a:lnSpc>
                <a:defRPr/>
              </a:pPr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因材網</a:t>
              </a:r>
              <a:r>
                <a:rPr lang="en-US" altLang="zh-TW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分析學生知識結構學習歷程資料</a:t>
              </a:r>
              <a:endPara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全班總表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完成度、答題次數、答對率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影片瀏覽報告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學習難點、錯誤類型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5F19D008-1A68-4E40-B781-05BBD2BAA616}"/>
                </a:ext>
              </a:extLst>
            </p:cNvPr>
            <p:cNvSpPr/>
            <p:nvPr/>
          </p:nvSpPr>
          <p:spPr>
            <a:xfrm>
              <a:off x="812968" y="1430435"/>
              <a:ext cx="2732141" cy="10269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500"/>
                </a:lnSpc>
                <a:defRPr/>
              </a:pP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課堂巡視，協助學生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持續專注力、調整進度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檢視學習單、筆記內容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xmlns="" id="{67469A50-1F66-45A9-917C-07FE8C9CB350}"/>
                </a:ext>
              </a:extLst>
            </p:cNvPr>
            <p:cNvSpPr/>
            <p:nvPr/>
          </p:nvSpPr>
          <p:spPr>
            <a:xfrm>
              <a:off x="1887524" y="322246"/>
              <a:ext cx="68358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zh-TW" altLang="en-US" sz="2400" b="1" dirty="0">
                  <a:solidFill>
                    <a:srgbClr val="00206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根據預習結果，發現學習問題，調整教學設計</a:t>
              </a:r>
              <a:endParaRPr lang="zh-TW" altLang="en-US" sz="2400" b="1" dirty="0">
                <a:solidFill>
                  <a:srgbClr val="0020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2CFF3EAB-E2BD-43E9-8FCF-53B05D702AF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2986" y="200886"/>
            <a:ext cx="972114" cy="946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08110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FF771617-5832-4401-A1C3-A03D0BC05E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1365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61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67E4D3F-3AC5-4AF5-88B3-357C79B39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6" r="5505" b="4829"/>
          <a:stretch/>
        </p:blipFill>
        <p:spPr>
          <a:xfrm>
            <a:off x="441370" y="135801"/>
            <a:ext cx="4583303" cy="6273283"/>
          </a:xfrm>
          <a:prstGeom prst="rect">
            <a:avLst/>
          </a:prstGeom>
        </p:spPr>
      </p:pic>
      <p:pic>
        <p:nvPicPr>
          <p:cNvPr id="4" name="Picture 2" descr="圖像裡可能有一或多人、大家坐著、大家在吃東西、表格和嬰兒">
            <a:extLst>
              <a:ext uri="{FF2B5EF4-FFF2-40B4-BE49-F238E27FC236}">
                <a16:creationId xmlns:a16="http://schemas.microsoft.com/office/drawing/2014/main" xmlns="" id="{2E644CB7-507C-4762-B429-9056B974B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4615" y="1098096"/>
            <a:ext cx="3207313" cy="202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C964B9B7-23B3-4C0C-B99A-270D6F87C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67" t="3223" r="5599" b="22674"/>
          <a:stretch/>
        </p:blipFill>
        <p:spPr>
          <a:xfrm>
            <a:off x="5362108" y="3812438"/>
            <a:ext cx="3332325" cy="202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88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5BDE4659-757D-421A-BF44-A9A55D938A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6838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62</a:t>
            </a:fld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5E115C0E-BC9B-4623-BA3B-0E2F5A97C5D2}"/>
              </a:ext>
            </a:extLst>
          </p:cNvPr>
          <p:cNvGrpSpPr/>
          <p:nvPr/>
        </p:nvGrpSpPr>
        <p:grpSpPr>
          <a:xfrm>
            <a:off x="811298" y="881341"/>
            <a:ext cx="8150751" cy="5385734"/>
            <a:chOff x="521588" y="1008105"/>
            <a:chExt cx="8150751" cy="5385734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2706BF58-9B60-409D-9F3D-45C4706E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4128" y="1008105"/>
              <a:ext cx="4648211" cy="5385734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7477B255-267D-41B6-AD96-090E9E0C7C4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1588" y="1519886"/>
              <a:ext cx="972114" cy="94673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29AC8B87-0646-465D-A5A9-4BB0F045A1F0}"/>
                </a:ext>
              </a:extLst>
            </p:cNvPr>
            <p:cNvSpPr/>
            <p:nvPr/>
          </p:nvSpPr>
          <p:spPr>
            <a:xfrm>
              <a:off x="947955" y="4519690"/>
              <a:ext cx="2732141" cy="166814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500"/>
                </a:lnSpc>
                <a:defRPr/>
              </a:pP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工作分配可依狀況調整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各組人數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任務內容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組員能力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環境設備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CDD638BF-0279-48F7-B8CA-FB417E738421}"/>
                </a:ext>
              </a:extLst>
            </p:cNvPr>
            <p:cNvSpPr/>
            <p:nvPr/>
          </p:nvSpPr>
          <p:spPr>
            <a:xfrm>
              <a:off x="947955" y="2594925"/>
              <a:ext cx="2732141" cy="166814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500"/>
                </a:lnSpc>
                <a:defRPr/>
              </a:pP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共學任務</a:t>
              </a: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找出難點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影片教學內容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練習題、動態評量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課本、習作延伸題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lnSpc>
                  <a:spcPts val="2500"/>
                </a:lnSpc>
                <a:defRPr/>
              </a:pP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實物操作題</a:t>
              </a:r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B1FB0B5E-CF1E-45E6-9DEA-C8B76D9F79D5}"/>
              </a:ext>
            </a:extLst>
          </p:cNvPr>
          <p:cNvSpPr/>
          <p:nvPr/>
        </p:nvSpPr>
        <p:spPr>
          <a:xfrm>
            <a:off x="908952" y="221801"/>
            <a:ext cx="8235048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自主學習</a:t>
            </a:r>
            <a:r>
              <a:rPr lang="en-US" altLang="zh-TW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小組工作分配表</a:t>
            </a:r>
            <a:endParaRPr lang="en-HK" altLang="zh-TW" sz="28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845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EF52AC1E-98E0-4D75-8EB2-FC1AE0448F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59331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63</a:t>
            </a:fld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95963DB5-7A75-4598-A5ED-478E406B2005}"/>
              </a:ext>
            </a:extLst>
          </p:cNvPr>
          <p:cNvGrpSpPr/>
          <p:nvPr/>
        </p:nvGrpSpPr>
        <p:grpSpPr>
          <a:xfrm>
            <a:off x="5019453" y="657684"/>
            <a:ext cx="4124547" cy="3061649"/>
            <a:chOff x="5019453" y="322706"/>
            <a:chExt cx="4124547" cy="306164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74E61139-090B-43D3-A54E-7130FE327813}"/>
                </a:ext>
              </a:extLst>
            </p:cNvPr>
            <p:cNvSpPr/>
            <p:nvPr/>
          </p:nvSpPr>
          <p:spPr>
            <a:xfrm>
              <a:off x="5220789" y="929632"/>
              <a:ext cx="2132314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組間互學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策略分享</a:t>
              </a: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xmlns="" id="{6496ECA2-E863-4279-9A60-AB6F3F61B843}"/>
                </a:ext>
              </a:extLst>
            </p:cNvPr>
            <p:cNvSpPr/>
            <p:nvPr/>
          </p:nvSpPr>
          <p:spPr>
            <a:xfrm>
              <a:off x="5019453" y="322706"/>
              <a:ext cx="41245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zh-TW" altLang="en-US" sz="2400" b="1" dirty="0">
                  <a:solidFill>
                    <a:schemeClr val="accent6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自主學習</a:t>
              </a:r>
              <a:r>
                <a:rPr lang="en-US" altLang="zh-TW" sz="2400" b="1" dirty="0">
                  <a:solidFill>
                    <a:schemeClr val="accent6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-</a:t>
              </a:r>
              <a:r>
                <a:rPr lang="zh-TW" altLang="en-US" sz="2400" b="1" dirty="0">
                  <a:solidFill>
                    <a:srgbClr val="00206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組間互學評分表</a:t>
              </a:r>
              <a:endParaRPr lang="zh-TW" altLang="en-US" sz="2400" b="1" dirty="0">
                <a:solidFill>
                  <a:srgbClr val="0020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4DBB4509-8D60-4F6F-BF4E-5620D59F9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0789" y="1476121"/>
              <a:ext cx="3790470" cy="1908234"/>
            </a:xfrm>
            <a:prstGeom prst="rect">
              <a:avLst/>
            </a:prstGeom>
          </p:spPr>
        </p:pic>
      </p:grpSp>
      <p:pic>
        <p:nvPicPr>
          <p:cNvPr id="11" name="圖片 10" descr="一張含有 螢幕擷取畫面 的圖片&#10;&#10;自動產生的描述">
            <a:extLst>
              <a:ext uri="{FF2B5EF4-FFF2-40B4-BE49-F238E27FC236}">
                <a16:creationId xmlns:a16="http://schemas.microsoft.com/office/drawing/2014/main" xmlns="" id="{F011DAEB-A610-4EB9-930A-FE928717CE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" r="3521" b="6931"/>
          <a:stretch/>
        </p:blipFill>
        <p:spPr>
          <a:xfrm>
            <a:off x="408607" y="190121"/>
            <a:ext cx="4679441" cy="612919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92D08DE7-6B05-46B5-91B3-525E7BE4F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3" t="-1" r="9109" b="32003"/>
          <a:stretch/>
        </p:blipFill>
        <p:spPr>
          <a:xfrm>
            <a:off x="5212185" y="4599730"/>
            <a:ext cx="3739081" cy="171958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6C42DAA8-7C09-4B87-9315-1A5B8B7030FF}"/>
              </a:ext>
            </a:extLst>
          </p:cNvPr>
          <p:cNvSpPr/>
          <p:nvPr/>
        </p:nvSpPr>
        <p:spPr>
          <a:xfrm>
            <a:off x="5212185" y="4126667"/>
            <a:ext cx="328647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教師導學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總結概念、回饋點撥</a:t>
            </a:r>
          </a:p>
        </p:txBody>
      </p:sp>
    </p:spTree>
    <p:extLst>
      <p:ext uri="{BB962C8B-B14F-4D97-AF65-F5344CB8AC3E}">
        <p14:creationId xmlns:p14="http://schemas.microsoft.com/office/powerpoint/2010/main" val="23421138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 idx="4294967295"/>
          </p:nvPr>
        </p:nvSpPr>
        <p:spPr>
          <a:xfrm>
            <a:off x="62144" y="535065"/>
            <a:ext cx="9144000" cy="1797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5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一、學生自學</a:t>
            </a:r>
            <a:r>
              <a:rPr lang="en-US" altLang="zh-TW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15~20</a:t>
            </a:r>
            <a:r>
              <a:rPr lang="zh-TW" altLang="en-US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7823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64</a:t>
            </a:fld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C736162-4491-43AD-8863-68F47D6C3938}"/>
              </a:ext>
            </a:extLst>
          </p:cNvPr>
          <p:cNvSpPr/>
          <p:nvPr/>
        </p:nvSpPr>
        <p:spPr>
          <a:xfrm>
            <a:off x="2281561" y="2586048"/>
            <a:ext cx="4962617" cy="33484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了解學習目標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引起學習興趣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WQSA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學習單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分拆步驟引導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適時給予回饋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整理並分析平台數據與預習成效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58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2" y="1688060"/>
            <a:ext cx="8508116" cy="38748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7886700" cy="6111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一、學生自學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44715" y="1988840"/>
            <a:ext cx="876275" cy="330741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4117" y="4280669"/>
            <a:ext cx="2472019" cy="386138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20882" y="4725145"/>
            <a:ext cx="2475254" cy="76050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直線圖說文字 1 11"/>
          <p:cNvSpPr/>
          <p:nvPr/>
        </p:nvSpPr>
        <p:spPr>
          <a:xfrm>
            <a:off x="6012160" y="3501008"/>
            <a:ext cx="1220820" cy="638780"/>
          </a:xfrm>
          <a:prstGeom prst="borderCallout1">
            <a:avLst>
              <a:gd name="adj1" fmla="val 18750"/>
              <a:gd name="adj2" fmla="val -8333"/>
              <a:gd name="adj3" fmla="val 137739"/>
              <a:gd name="adj4" fmla="val -50335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自主學習任務</a:t>
            </a:r>
          </a:p>
        </p:txBody>
      </p:sp>
      <p:sp>
        <p:nvSpPr>
          <p:cNvPr id="13" name="直線圖說文字 1 12"/>
          <p:cNvSpPr/>
          <p:nvPr/>
        </p:nvSpPr>
        <p:spPr>
          <a:xfrm>
            <a:off x="1631329" y="5285747"/>
            <a:ext cx="1267838" cy="625817"/>
          </a:xfrm>
          <a:prstGeom prst="borderCallout1">
            <a:avLst>
              <a:gd name="adj1" fmla="val 56250"/>
              <a:gd name="adj2" fmla="val 103548"/>
              <a:gd name="adj3" fmla="val 14548"/>
              <a:gd name="adj4" fmla="val 132550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回家作業任務</a:t>
            </a:r>
          </a:p>
        </p:txBody>
      </p:sp>
      <p:sp>
        <p:nvSpPr>
          <p:cNvPr id="7" name="矩形 6"/>
          <p:cNvSpPr/>
          <p:nvPr/>
        </p:nvSpPr>
        <p:spPr>
          <a:xfrm>
            <a:off x="414938" y="1038325"/>
            <a:ext cx="32079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進入我的任務</a:t>
            </a:r>
            <a:r>
              <a:rPr lang="en-US" altLang="zh-TW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定標</a:t>
            </a:r>
            <a:r>
              <a:rPr lang="en-US" altLang="zh-TW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br>
              <a:rPr lang="en-US" altLang="zh-TW" sz="24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lang="zh-TW" altLang="en-US" sz="24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5210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1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93" y="2022913"/>
            <a:ext cx="8439150" cy="2549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標題 1"/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7886700" cy="6111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、學生自學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43608" y="3072620"/>
            <a:ext cx="1318098" cy="41829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63047" y="3088531"/>
            <a:ext cx="515566" cy="41829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直線圖說文字 2 7"/>
          <p:cNvSpPr/>
          <p:nvPr/>
        </p:nvSpPr>
        <p:spPr>
          <a:xfrm>
            <a:off x="4494179" y="2393004"/>
            <a:ext cx="1371600" cy="4474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9654"/>
              <a:gd name="adj6" fmla="val -43637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完成顯示</a:t>
            </a:r>
          </a:p>
        </p:txBody>
      </p:sp>
      <p:sp>
        <p:nvSpPr>
          <p:cNvPr id="9" name="直線圖說文字 2 8"/>
          <p:cNvSpPr/>
          <p:nvPr/>
        </p:nvSpPr>
        <p:spPr>
          <a:xfrm>
            <a:off x="2509270" y="2227332"/>
            <a:ext cx="1245140" cy="4474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951"/>
              <a:gd name="adj6" fmla="val -37320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影片名稱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95193" y="1061724"/>
            <a:ext cx="351570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先觀看任務內容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定標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  <a:endParaRPr lang="zh-TW" altLang="en-US" kern="1200" dirty="0">
              <a:solidFill>
                <a:prstClr val="black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172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92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41" y="1351262"/>
            <a:ext cx="5804993" cy="48162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966668" y="2338797"/>
            <a:ext cx="3821457" cy="297290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65026" y="2338797"/>
            <a:ext cx="1872208" cy="297290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直線圖說文字 2 7"/>
          <p:cNvSpPr/>
          <p:nvPr/>
        </p:nvSpPr>
        <p:spPr>
          <a:xfrm>
            <a:off x="3996037" y="1699448"/>
            <a:ext cx="1245140" cy="4474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7520"/>
              <a:gd name="adj6" fmla="val -40659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教學影片</a:t>
            </a:r>
          </a:p>
        </p:txBody>
      </p:sp>
      <p:sp>
        <p:nvSpPr>
          <p:cNvPr id="9" name="直線圖說文字 2 8"/>
          <p:cNvSpPr/>
          <p:nvPr/>
        </p:nvSpPr>
        <p:spPr>
          <a:xfrm>
            <a:off x="6876357" y="1862184"/>
            <a:ext cx="1245140" cy="100124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007"/>
              <a:gd name="adj6" fmla="val -47335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影片問題</a:t>
            </a:r>
            <a:endParaRPr lang="en-US" altLang="zh-TW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 hangingPunct="1"/>
            <a:r>
              <a:rPr lang="en-US" altLang="zh-TW" sz="14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影片檢核點</a:t>
            </a:r>
            <a:r>
              <a:rPr lang="en-US" altLang="zh-TW" sz="14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7169" y="1999334"/>
            <a:ext cx="758987" cy="295173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288103" y="783990"/>
            <a:ext cx="41312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點選指派的學習影片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擇策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  <a:endParaRPr lang="zh-TW" altLang="en-US" kern="1200" dirty="0">
              <a:solidFill>
                <a:prstClr val="black"/>
              </a:solidFill>
            </a:endParaRPr>
          </a:p>
        </p:txBody>
      </p:sp>
      <p:sp>
        <p:nvSpPr>
          <p:cNvPr id="13" name="標題 1"/>
          <p:cNvSpPr>
            <a:spLocks noGrp="1"/>
          </p:cNvSpPr>
          <p:nvPr>
            <p:ph type="title" idx="4294967295"/>
          </p:nvPr>
        </p:nvSpPr>
        <p:spPr>
          <a:xfrm>
            <a:off x="167779" y="164951"/>
            <a:ext cx="4046371" cy="6111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、學生自學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172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7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50925"/>
            <a:ext cx="570128" cy="206996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68</a:t>
            </a:fld>
            <a:endParaRPr lang="zh-TW" altLang="en-US" dirty="0"/>
          </a:p>
        </p:txBody>
      </p:sp>
      <p:pic>
        <p:nvPicPr>
          <p:cNvPr id="3" name="Picture 4" descr="圖像裡可能有一或多人、電話和螢幕">
            <a:extLst>
              <a:ext uri="{FF2B5EF4-FFF2-40B4-BE49-F238E27FC236}">
                <a16:creationId xmlns:a16="http://schemas.microsoft.com/office/drawing/2014/main" xmlns="" id="{2611069B-7F6E-4961-B728-CACECF5F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01" y="1817023"/>
            <a:ext cx="7895402" cy="444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D3630A7-F151-4239-8450-B349C5EC5B01}"/>
              </a:ext>
            </a:extLst>
          </p:cNvPr>
          <p:cNvSpPr/>
          <p:nvPr/>
        </p:nvSpPr>
        <p:spPr>
          <a:xfrm>
            <a:off x="291421" y="850900"/>
            <a:ext cx="6272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利用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WQSA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學習單進行自學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擇策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HK" altLang="zh-TW" sz="28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xmlns="" id="{7A1AEF8A-1070-4AE7-A896-287092B9B436}"/>
              </a:ext>
            </a:extLst>
          </p:cNvPr>
          <p:cNvSpPr txBox="1">
            <a:spLocks/>
          </p:cNvSpPr>
          <p:nvPr/>
        </p:nvSpPr>
        <p:spPr>
          <a:xfrm>
            <a:off x="0" y="239713"/>
            <a:ext cx="7886700" cy="61118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一、學生自學 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59378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7120" y="1970385"/>
            <a:ext cx="4800000" cy="3600000"/>
          </a:xfrm>
          <a:prstGeom prst="rect">
            <a:avLst/>
          </a:prstGeom>
        </p:spPr>
      </p:pic>
      <p:pic>
        <p:nvPicPr>
          <p:cNvPr id="3074" name="Picture 2" descr="G:\00-107年度適性化核心學校\03自主學習\0920_606\相等的比-2018_09_20_180921_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443" y="2636195"/>
            <a:ext cx="4800479" cy="355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72178" y="1803235"/>
            <a:ext cx="463186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學生觀看影片並記錄自學的學習重點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06625" y="908720"/>
            <a:ext cx="3284874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記錄學習重點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擇策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</a:p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endParaRPr lang="zh-TW" altLang="en-US" kern="1200" dirty="0">
              <a:solidFill>
                <a:prstClr val="black"/>
              </a:solidFill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7886700" cy="6111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一、學生自學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9985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6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FBCA8E-5A27-4EE0-AD9A-759718D6F7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144000" cy="11850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自主學習的三種相關調節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(DiDonato, 2013; </a:t>
            </a:r>
            <a:r>
              <a:rPr lang="en-US" sz="18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Hadwin</a:t>
            </a:r>
            <a:r>
              <a:rPr 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et al., 2018; </a:t>
            </a:r>
            <a:r>
              <a:rPr lang="en-US" sz="18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Hadwin</a:t>
            </a:r>
            <a:r>
              <a:rPr 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and </a:t>
            </a:r>
            <a:r>
              <a:rPr lang="en-US" sz="18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Oshige</a:t>
            </a:r>
            <a:r>
              <a:rPr 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, 2011)</a:t>
            </a:r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B997CCD4-61EF-408C-94AE-B02D47D78B6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71952" y="1808014"/>
          <a:ext cx="7805979" cy="4447039"/>
        </p:xfrm>
        <a:graphic>
          <a:graphicData uri="http://schemas.openxmlformats.org/drawingml/2006/table">
            <a:tbl>
              <a:tblPr firstRow="1" firstCol="1" bandRow="1"/>
              <a:tblGrid>
                <a:gridCol w="2346926">
                  <a:extLst>
                    <a:ext uri="{9D8B030D-6E8A-4147-A177-3AD203B41FA5}">
                      <a16:colId xmlns:a16="http://schemas.microsoft.com/office/drawing/2014/main" xmlns="" val="3257048449"/>
                    </a:ext>
                  </a:extLst>
                </a:gridCol>
                <a:gridCol w="5459053">
                  <a:extLst>
                    <a:ext uri="{9D8B030D-6E8A-4147-A177-3AD203B41FA5}">
                      <a16:colId xmlns:a16="http://schemas.microsoft.com/office/drawing/2014/main" xmlns="" val="2802257854"/>
                    </a:ext>
                  </a:extLst>
                </a:gridCol>
              </a:tblGrid>
              <a:tr h="9351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自我調節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Self-regulation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一個人透過個別學習或互動學習</a:t>
                      </a:r>
                      <a:r>
                        <a:rPr lang="en-US" altLang="zh-TW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師生</a:t>
                      </a:r>
                      <a:r>
                        <a:rPr lang="en-US" altLang="zh-TW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同儕之間</a:t>
                      </a:r>
                      <a:r>
                        <a:rPr lang="en-US" altLang="zh-TW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之後自我調節學習</a:t>
                      </a:r>
                      <a:endParaRPr lang="en-US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3018572"/>
                  </a:ext>
                </a:extLst>
              </a:tr>
              <a:tr h="1950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共同調節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Coregulation</a:t>
                      </a:r>
                      <a:endParaRPr lang="en-US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兩個或更多人在過渡性協作學習過程中協調互動進行自我調節學習，調節能力較高者</a:t>
                      </a:r>
                      <a:r>
                        <a:rPr lang="en-US" altLang="zh-TW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成人</a:t>
                      </a:r>
                      <a:r>
                        <a:rPr lang="en-US" altLang="zh-TW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老師</a:t>
                      </a:r>
                      <a:r>
                        <a:rPr lang="en-US" altLang="zh-TW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同儕</a:t>
                      </a:r>
                      <a:r>
                        <a:rPr lang="en-US" altLang="zh-TW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電腦模擬導師</a:t>
                      </a:r>
                      <a:r>
                        <a:rPr lang="en-US" altLang="zh-TW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機器人</a:t>
                      </a:r>
                      <a:r>
                        <a:rPr lang="en-US" altLang="zh-TW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) MRP (more regulated peer) </a:t>
                      </a: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負責協助調節其他調節能力較低者 </a:t>
                      </a:r>
                      <a:r>
                        <a:rPr lang="en-US" altLang="zh-TW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LRP (less regulated peer) </a:t>
                      </a: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的自我調節學習</a:t>
                      </a:r>
                      <a:endParaRPr lang="en-US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6436237"/>
                  </a:ext>
                </a:extLst>
              </a:tr>
              <a:tr h="1561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社群</a:t>
                      </a:r>
                      <a:r>
                        <a:rPr lang="en-US" altLang="zh-TW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社會共享調節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Socially shared regulation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多個人在過渡性合作調節之後，以小組互動形式透過多角度交流、後設認知監察及調控、共同學習目標、任務投入及評估準則等互相調節學習</a:t>
                      </a:r>
                      <a:endParaRPr lang="en-US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6633356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6060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41" y="1613606"/>
            <a:ext cx="7888681" cy="47017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標題 1"/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7886700" cy="6111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、學生自學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28523" y="2412708"/>
            <a:ext cx="781454" cy="30804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72179" y="1004192"/>
            <a:ext cx="320792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練習題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監評、調節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  <a:endParaRPr lang="zh-TW" altLang="en-US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172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0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406" y="1545088"/>
            <a:ext cx="5726884" cy="47615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標題 1"/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7886700" cy="6111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、學生自學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3036" y="850900"/>
            <a:ext cx="465397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動態評量過程會引導學生正確思考路徑</a:t>
            </a:r>
            <a:r>
              <a:rPr lang="en-US" altLang="zh-TW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監評、調節</a:t>
            </a:r>
            <a:r>
              <a:rPr lang="en-US" altLang="zh-TW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lang="zh-TW" altLang="en-US" sz="2000" b="1" kern="1200" dirty="0">
              <a:solidFill>
                <a:srgbClr val="602E0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9985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71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07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79" y="1969472"/>
            <a:ext cx="8201025" cy="25225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標題 1"/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7886700" cy="6111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、學生自學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23617" y="3051320"/>
            <a:ext cx="781454" cy="30804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23617" y="4103452"/>
            <a:ext cx="781454" cy="30804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80312" y="3051320"/>
            <a:ext cx="781454" cy="30804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4664" y="3997422"/>
            <a:ext cx="2616740" cy="9257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sz="20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學生完成任務內容，系統會打勾確認。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72179" y="1094235"/>
            <a:ext cx="443903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檢查是否完成指派任務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監評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  <a:endParaRPr lang="zh-TW" altLang="en-US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9511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44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16" y="1470762"/>
            <a:ext cx="5135650" cy="29000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標題 1"/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7886700" cy="6111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、學生自學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372" y="3225047"/>
            <a:ext cx="4591304" cy="301835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5084107" y="4990137"/>
            <a:ext cx="3655391" cy="689041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03062" y="1624195"/>
            <a:ext cx="2616740" cy="9257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sz="20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學生自行檢視學習紀錄與完成度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72179" y="966086"/>
            <a:ext cx="320792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瀏覽自學紀錄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監評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  <a:endParaRPr lang="zh-TW" altLang="en-US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341715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8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未提供相片說明。">
            <a:extLst>
              <a:ext uri="{FF2B5EF4-FFF2-40B4-BE49-F238E27FC236}">
                <a16:creationId xmlns:a16="http://schemas.microsoft.com/office/drawing/2014/main" xmlns="" id="{68050FAB-4436-483D-B2C8-CF2B0572F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69" y="1593441"/>
            <a:ext cx="8146203" cy="50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xmlns="" id="{47307E1C-B043-4D87-B823-2B459E2136E0}"/>
              </a:ext>
            </a:extLst>
          </p:cNvPr>
          <p:cNvSpPr txBox="1">
            <a:spLocks/>
          </p:cNvSpPr>
          <p:nvPr/>
        </p:nvSpPr>
        <p:spPr>
          <a:xfrm>
            <a:off x="0" y="239713"/>
            <a:ext cx="7886700" cy="61118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22041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844082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266123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688164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A5002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一、學生自學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xmlns="" id="{DAA4E93A-1E52-4329-920A-2A0A70552EAD}"/>
              </a:ext>
            </a:extLst>
          </p:cNvPr>
          <p:cNvSpPr txBox="1">
            <a:spLocks/>
          </p:cNvSpPr>
          <p:nvPr/>
        </p:nvSpPr>
        <p:spPr>
          <a:xfrm>
            <a:off x="278375" y="967727"/>
            <a:ext cx="5054589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彙整學習難點教師給予回饋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調節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</a:p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endParaRPr lang="zh-TW" altLang="en-US" kern="1200" dirty="0">
              <a:solidFill>
                <a:prstClr val="black"/>
              </a:solidFill>
              <a:cs typeface="+mn-cs"/>
            </a:endParaRPr>
          </a:p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endParaRPr lang="zh-TW" altLang="en-US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E9F-4E92-4A10-891B-F37DEF16AEE8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6933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66" y="1372245"/>
            <a:ext cx="6449325" cy="48012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08000" y="910580"/>
            <a:ext cx="4532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觀看系統的獎勵紀錄（監評）</a:t>
            </a:r>
          </a:p>
        </p:txBody>
      </p:sp>
      <p:sp>
        <p:nvSpPr>
          <p:cNvPr id="9" name="直線圖說文字 1 8"/>
          <p:cNvSpPr/>
          <p:nvPr/>
        </p:nvSpPr>
        <p:spPr>
          <a:xfrm>
            <a:off x="6485294" y="2074116"/>
            <a:ext cx="1773585" cy="661480"/>
          </a:xfrm>
          <a:prstGeom prst="borderCallout1">
            <a:avLst>
              <a:gd name="adj1" fmla="val 18750"/>
              <a:gd name="adj2" fmla="val -8333"/>
              <a:gd name="adj3" fmla="val 123810"/>
              <a:gd name="adj4" fmla="val -35052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學生獎勵紀錄</a:t>
            </a: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一、</a:t>
            </a:r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</a:rPr>
              <a:t>學生自學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6081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7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 idx="4294967295"/>
          </p:nvPr>
        </p:nvSpPr>
        <p:spPr>
          <a:xfrm>
            <a:off x="-71021" y="441556"/>
            <a:ext cx="9144000" cy="2387600"/>
          </a:xfrm>
          <a:prstGeom prst="rect">
            <a:avLst/>
          </a:prstGeom>
        </p:spPr>
        <p:txBody>
          <a:bodyPr anchor="ctr"/>
          <a:lstStyle/>
          <a:p>
            <a:r>
              <a:rPr lang="zh-TW" altLang="en-US" sz="5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二、教師導入  </a:t>
            </a:r>
            <a:r>
              <a:rPr lang="en-US" altLang="zh-TW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5-10</a:t>
            </a:r>
            <a:r>
              <a:rPr lang="zh-TW" altLang="en-US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5210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76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DA1798D-ADCF-4022-A64B-2DF45B83A24C}"/>
              </a:ext>
            </a:extLst>
          </p:cNvPr>
          <p:cNvSpPr/>
          <p:nvPr/>
        </p:nvSpPr>
        <p:spPr>
          <a:xfrm>
            <a:off x="2512382" y="2631603"/>
            <a:ext cx="5060270" cy="27944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將預習與課堂學習做連結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重溫預習學習目標與大綱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反思個人與全班預習成效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找出學習難點導入課堂學習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擬定課題任務的學習重點與流程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24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55" y="2204864"/>
            <a:ext cx="8535090" cy="29907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6300192" y="3203724"/>
            <a:ext cx="884203" cy="279063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31640" y="4334418"/>
            <a:ext cx="6552728" cy="390726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72179" y="1175079"/>
            <a:ext cx="237757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觀看任務進度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二、教師導入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73730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9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未提供相片說明。">
            <a:extLst>
              <a:ext uri="{FF2B5EF4-FFF2-40B4-BE49-F238E27FC236}">
                <a16:creationId xmlns:a16="http://schemas.microsoft.com/office/drawing/2014/main" xmlns="" id="{84796F5D-D016-48CF-A7DE-344EAB800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2900" y="3575184"/>
            <a:ext cx="4108960" cy="307562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未提供相片說明。">
            <a:extLst>
              <a:ext uri="{FF2B5EF4-FFF2-40B4-BE49-F238E27FC236}">
                <a16:creationId xmlns:a16="http://schemas.microsoft.com/office/drawing/2014/main" xmlns="" id="{C368F76E-14FC-4B90-B070-EA036BE3F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374" y="3767150"/>
            <a:ext cx="4578547" cy="281767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4AD06BE-7AA3-4ACB-84A3-284E587D27CF}"/>
              </a:ext>
            </a:extLst>
          </p:cNvPr>
          <p:cNvSpPr/>
          <p:nvPr/>
        </p:nvSpPr>
        <p:spPr>
          <a:xfrm>
            <a:off x="1002986" y="5175987"/>
            <a:ext cx="243982" cy="1283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31A9778-EF26-4D4B-A7F9-D264F1C21C94}"/>
              </a:ext>
            </a:extLst>
          </p:cNvPr>
          <p:cNvSpPr/>
          <p:nvPr/>
        </p:nvSpPr>
        <p:spPr>
          <a:xfrm>
            <a:off x="7577715" y="3541137"/>
            <a:ext cx="1414145" cy="18362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BE472198-FAB7-4DBF-8A3E-94FDEF93815F}"/>
              </a:ext>
            </a:extLst>
          </p:cNvPr>
          <p:cNvSpPr/>
          <p:nvPr/>
        </p:nvSpPr>
        <p:spPr>
          <a:xfrm>
            <a:off x="2643768" y="4829978"/>
            <a:ext cx="901341" cy="17548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6" name="圖說文字: 向下箭號 5">
            <a:extLst>
              <a:ext uri="{FF2B5EF4-FFF2-40B4-BE49-F238E27FC236}">
                <a16:creationId xmlns:a16="http://schemas.microsoft.com/office/drawing/2014/main" xmlns="" id="{10A6699B-74EB-4578-B39B-C040CC4C9C83}"/>
              </a:ext>
            </a:extLst>
          </p:cNvPr>
          <p:cNvSpPr/>
          <p:nvPr/>
        </p:nvSpPr>
        <p:spPr>
          <a:xfrm>
            <a:off x="2410313" y="3019472"/>
            <a:ext cx="1338495" cy="1098959"/>
          </a:xfrm>
          <a:prstGeom prst="downArrowCallou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即時掌握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學習狀況</a:t>
            </a:r>
          </a:p>
        </p:txBody>
      </p:sp>
      <p:sp>
        <p:nvSpPr>
          <p:cNvPr id="13" name="圖說文字: 向下箭號 12">
            <a:extLst>
              <a:ext uri="{FF2B5EF4-FFF2-40B4-BE49-F238E27FC236}">
                <a16:creationId xmlns:a16="http://schemas.microsoft.com/office/drawing/2014/main" xmlns="" id="{8AA18165-CB8D-41F9-A42B-62DE2F9AC0F3}"/>
              </a:ext>
            </a:extLst>
          </p:cNvPr>
          <p:cNvSpPr/>
          <p:nvPr/>
        </p:nvSpPr>
        <p:spPr>
          <a:xfrm>
            <a:off x="7454479" y="2614938"/>
            <a:ext cx="1670360" cy="1098959"/>
          </a:xfrm>
          <a:prstGeom prst="downArrowCallou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彙整作答選項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了解學習難點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D609-0E23-43C1-90C7-8EF5254E2736}"/>
              </a:ext>
            </a:extLst>
          </p:cNvPr>
          <p:cNvSpPr/>
          <p:nvPr/>
        </p:nvSpPr>
        <p:spPr>
          <a:xfrm>
            <a:off x="540318" y="1869109"/>
            <a:ext cx="4572000" cy="1033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defTabSz="914400">
              <a:lnSpc>
                <a:spcPts val="2500"/>
              </a:lnSpc>
              <a:defRPr/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因材網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分析學生知識結構學習歷程資料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lnSpc>
                <a:spcPts val="2500"/>
              </a:lnSpc>
              <a:defRPr/>
            </a:pP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全班總表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完成度、答題次數、答對率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defTabSz="914400">
              <a:lnSpc>
                <a:spcPts val="2500"/>
              </a:lnSpc>
              <a:defRPr/>
            </a:pP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影片瀏覽報告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學習難點、錯誤類型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E05694A-DF34-480F-99A1-5E0DD9E11730}"/>
              </a:ext>
            </a:extLst>
          </p:cNvPr>
          <p:cNvSpPr/>
          <p:nvPr/>
        </p:nvSpPr>
        <p:spPr>
          <a:xfrm>
            <a:off x="5934593" y="705648"/>
            <a:ext cx="2732141" cy="10269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ts val="2500"/>
              </a:lnSpc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課堂巡視</a:t>
            </a:r>
            <a:endPara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ts val="2500"/>
              </a:lnSpc>
              <a:defRPr/>
            </a:pPr>
            <a:r>
              <a: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學習態度、調整進度</a:t>
            </a:r>
            <a:endPara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ts val="2500"/>
              </a:lnSpc>
              <a:defRPr/>
            </a:pPr>
            <a:r>
              <a: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檢視學習單、筆記內容</a:t>
            </a:r>
            <a:endPara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xmlns="" id="{792996F7-A2AD-4BCC-8099-D453C1F5F03D}"/>
              </a:ext>
            </a:extLst>
          </p:cNvPr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二、教師導入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xmlns="" id="{5E83C7F1-5C61-47D6-A204-80F3DD195E6B}"/>
              </a:ext>
            </a:extLst>
          </p:cNvPr>
          <p:cNvSpPr txBox="1">
            <a:spLocks/>
          </p:cNvSpPr>
          <p:nvPr/>
        </p:nvSpPr>
        <p:spPr>
          <a:xfrm>
            <a:off x="372179" y="1175079"/>
            <a:ext cx="237757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觀看任務進度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E9F-4E92-4A10-891B-F37DEF16AEE8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7218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753" y="4754416"/>
            <a:ext cx="4471652" cy="20805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4204926" y="724001"/>
            <a:ext cx="35346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教師分析學生影片瀏覽紀錄，掌握學生不理解的難點處。</a:t>
            </a: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372179" y="938249"/>
            <a:ext cx="237757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確認學習問題</a:t>
            </a: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二、教師導入</a:t>
            </a:r>
            <a:endParaRPr lang="zh-TW" altLang="en-US" sz="2400" b="1" dirty="0">
              <a:solidFill>
                <a:prstClr val="black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258879" y="6501046"/>
            <a:ext cx="42598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79</a:t>
            </a:fld>
            <a:endParaRPr lang="zh-TW" altLang="en-US"/>
          </a:p>
        </p:txBody>
      </p:sp>
      <p:pic>
        <p:nvPicPr>
          <p:cNvPr id="8" name="圖片 6" descr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487" y="1561280"/>
            <a:ext cx="5732919" cy="3098108"/>
          </a:xfrm>
          <a:prstGeom prst="rect">
            <a:avLst/>
          </a:prstGeom>
          <a:ln>
            <a:solidFill>
              <a:srgbClr val="BFBFBF"/>
            </a:solidFill>
          </a:ln>
        </p:spPr>
      </p:pic>
      <p:grpSp>
        <p:nvGrpSpPr>
          <p:cNvPr id="10" name="群組 5"/>
          <p:cNvGrpSpPr/>
          <p:nvPr/>
        </p:nvGrpSpPr>
        <p:grpSpPr>
          <a:xfrm>
            <a:off x="6143967" y="1561279"/>
            <a:ext cx="2739211" cy="2567890"/>
            <a:chOff x="0" y="18830"/>
            <a:chExt cx="2739210" cy="2567889"/>
          </a:xfrm>
        </p:grpSpPr>
        <p:pic>
          <p:nvPicPr>
            <p:cNvPr id="11" name="圖片 14" descr="圖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27" y="1744304"/>
              <a:ext cx="2062489" cy="325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直線單箭頭接點 11"/>
            <p:cNvSpPr/>
            <p:nvPr/>
          </p:nvSpPr>
          <p:spPr>
            <a:xfrm flipH="1" flipV="1">
              <a:off x="1668444" y="1579479"/>
              <a:ext cx="160424" cy="17686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00900" y="2248167"/>
              <a:ext cx="234935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602E04"/>
                  </a:solidFill>
                  <a:latin typeface="Adobe 繁黑體 Std B"/>
                  <a:ea typeface="Adobe 繁黑體 Std B"/>
                  <a:cs typeface="Adobe 繁黑體 Std B"/>
                  <a:sym typeface="Adobe 繁黑體 Std B"/>
                </a:defRPr>
              </a:lvl1pPr>
            </a:lstStyle>
            <a:p>
              <a:r>
                <a:rPr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觀看次數越多，顏色越深</a:t>
              </a:r>
            </a:p>
          </p:txBody>
        </p:sp>
        <p:sp>
          <p:nvSpPr>
            <p:cNvPr id="14" name="直線單箭頭接點 13"/>
            <p:cNvSpPr/>
            <p:nvPr/>
          </p:nvSpPr>
          <p:spPr>
            <a:xfrm flipV="1">
              <a:off x="1163865" y="1579480"/>
              <a:ext cx="111234" cy="163963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5"/>
            <p:cNvSpPr txBox="1"/>
            <p:nvPr/>
          </p:nvSpPr>
          <p:spPr>
            <a:xfrm>
              <a:off x="506084" y="1288643"/>
              <a:ext cx="193898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602E04"/>
                  </a:solidFill>
                  <a:latin typeface="Adobe 繁黑體 Std B"/>
                  <a:ea typeface="Adobe 繁黑體 Std B"/>
                  <a:cs typeface="Adobe 繁黑體 Std B"/>
                  <a:sym typeface="Adobe 繁黑體 Std B"/>
                </a:defRPr>
              </a:lvl1pPr>
            </a:lstStyle>
            <a:p>
              <a:r>
                <a:rPr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綠色線：影片檢核點</a:t>
              </a:r>
            </a:p>
          </p:txBody>
        </p:sp>
        <p:sp>
          <p:nvSpPr>
            <p:cNvPr id="16" name="直線單箭頭接點 18"/>
            <p:cNvSpPr/>
            <p:nvPr/>
          </p:nvSpPr>
          <p:spPr>
            <a:xfrm flipH="1">
              <a:off x="1822852" y="2064163"/>
              <a:ext cx="271209" cy="18400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8" name="群組 29"/>
            <p:cNvGrpSpPr/>
            <p:nvPr/>
          </p:nvGrpSpPr>
          <p:grpSpPr>
            <a:xfrm>
              <a:off x="0" y="368354"/>
              <a:ext cx="2739210" cy="846902"/>
              <a:chOff x="0" y="0"/>
              <a:chExt cx="2739208" cy="846901"/>
            </a:xfrm>
          </p:grpSpPr>
          <p:pic>
            <p:nvPicPr>
              <p:cNvPr id="25" name="圖片 21" descr="圖片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762" y="0"/>
                <a:ext cx="2406134" cy="3066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" name="直線單箭頭接點 23"/>
              <p:cNvSpPr/>
              <p:nvPr/>
            </p:nvSpPr>
            <p:spPr>
              <a:xfrm>
                <a:off x="2094059" y="321692"/>
                <a:ext cx="2837" cy="220284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直線單箭頭接點 26"/>
              <p:cNvSpPr/>
              <p:nvPr/>
            </p:nvSpPr>
            <p:spPr>
              <a:xfrm>
                <a:off x="678287" y="312580"/>
                <a:ext cx="2837" cy="220284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>
              <a:xfrm>
                <a:off x="0" y="483901"/>
                <a:ext cx="1323436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600">
                    <a:solidFill>
                      <a:srgbClr val="602E04"/>
                    </a:solidFill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lvl1pPr>
              </a:lstStyle>
              <a:p>
                <a:r>
                  <a:rPr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藍色：已觀看</a:t>
                </a:r>
              </a:p>
            </p:txBody>
          </p:sp>
          <p:sp>
            <p:nvSpPr>
              <p:cNvPr id="29" name="文字方塊 28"/>
              <p:cNvSpPr txBox="1"/>
              <p:nvPr/>
            </p:nvSpPr>
            <p:spPr>
              <a:xfrm>
                <a:off x="1415772" y="508349"/>
                <a:ext cx="1323436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600">
                    <a:solidFill>
                      <a:srgbClr val="602E04"/>
                    </a:solidFill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lvl1pPr>
              </a:lstStyle>
              <a:p>
                <a:r>
                  <a:rPr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白色：未觀看</a:t>
                </a:r>
              </a:p>
            </p:txBody>
          </p:sp>
        </p:grpSp>
        <p:grpSp>
          <p:nvGrpSpPr>
            <p:cNvPr id="19" name="文字方塊 33"/>
            <p:cNvGrpSpPr/>
            <p:nvPr/>
          </p:nvGrpSpPr>
          <p:grpSpPr>
            <a:xfrm>
              <a:off x="9669" y="18830"/>
              <a:ext cx="1620958" cy="307780"/>
              <a:chOff x="0" y="18831"/>
              <a:chExt cx="1620957" cy="307778"/>
            </a:xfrm>
          </p:grpSpPr>
          <p:sp>
            <p:nvSpPr>
              <p:cNvPr id="23" name="矩形"/>
              <p:cNvSpPr/>
              <p:nvPr/>
            </p:nvSpPr>
            <p:spPr>
              <a:xfrm>
                <a:off x="0" y="18831"/>
                <a:ext cx="1620957" cy="307778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solidFill>
                  <a:srgbClr val="98480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pPr>
                <a:endParaRPr sz="14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dobe 繁黑體 Std B"/>
                  <a:sym typeface="Adobe 繁黑體 Std B"/>
                </a:endParaRPr>
              </a:p>
            </p:txBody>
          </p:sp>
          <p:sp>
            <p:nvSpPr>
              <p:cNvPr id="24" name="影片觀看紀錄說明"/>
              <p:cNvSpPr txBox="1"/>
              <p:nvPr/>
            </p:nvSpPr>
            <p:spPr>
              <a:xfrm>
                <a:off x="0" y="18833"/>
                <a:ext cx="1620957" cy="307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>
                    <a:solidFill>
                      <a:srgbClr val="502800"/>
                    </a:solidFill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lvl1pPr>
              </a:lstStyle>
              <a:p>
                <a:r>
                  <a:rPr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影片觀看紀錄說明</a:t>
                </a:r>
              </a:p>
            </p:txBody>
          </p:sp>
        </p:grpSp>
        <p:sp>
          <p:nvSpPr>
            <p:cNvPr id="21" name="矩形 37"/>
            <p:cNvSpPr/>
            <p:nvPr/>
          </p:nvSpPr>
          <p:spPr>
            <a:xfrm>
              <a:off x="1749114" y="1753160"/>
              <a:ext cx="193323" cy="311004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dobe Arabic"/>
                  <a:ea typeface="Adobe Arabic"/>
                  <a:cs typeface="Adobe Arabic"/>
                  <a:sym typeface="Adobe Arabic"/>
                </a:defRPr>
              </a:pPr>
              <a:endParaRPr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Arabic"/>
                <a:sym typeface="Adobe Arabic"/>
              </a:endParaRPr>
            </a:p>
          </p:txBody>
        </p:sp>
        <p:sp>
          <p:nvSpPr>
            <p:cNvPr id="22" name="矩形 25"/>
            <p:cNvSpPr/>
            <p:nvPr/>
          </p:nvSpPr>
          <p:spPr>
            <a:xfrm>
              <a:off x="1000318" y="1770142"/>
              <a:ext cx="193323" cy="311004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dobe Arabic"/>
                  <a:ea typeface="Adobe Arabic"/>
                  <a:cs typeface="Adobe Arabic"/>
                  <a:sym typeface="Adobe Arabic"/>
                </a:defRPr>
              </a:pPr>
              <a:endParaRPr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Arabic"/>
                <a:sym typeface="Adobe Arabic"/>
              </a:endParaRPr>
            </a:p>
          </p:txBody>
        </p:sp>
      </p:grpSp>
      <p:sp>
        <p:nvSpPr>
          <p:cNvPr id="30" name="圓角矩形 2"/>
          <p:cNvSpPr/>
          <p:nvPr/>
        </p:nvSpPr>
        <p:spPr>
          <a:xfrm>
            <a:off x="4968267" y="2365651"/>
            <a:ext cx="201332" cy="2219817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dobe Arabic"/>
                <a:ea typeface="Adobe Arabic"/>
                <a:cs typeface="Adobe Arabic"/>
                <a:sym typeface="Adobe Arabic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dobe Arabic"/>
              <a:sym typeface="Adobe Arabic"/>
            </a:endParaRPr>
          </a:p>
        </p:txBody>
      </p:sp>
      <p:sp>
        <p:nvSpPr>
          <p:cNvPr id="31" name="圓角矩形 2"/>
          <p:cNvSpPr/>
          <p:nvPr/>
        </p:nvSpPr>
        <p:spPr>
          <a:xfrm>
            <a:off x="5339494" y="2362968"/>
            <a:ext cx="155940" cy="2219816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dobe Arabic"/>
                <a:ea typeface="Adobe Arabic"/>
                <a:cs typeface="Adobe Arabic"/>
                <a:sym typeface="Adobe Arabic"/>
              </a:defRPr>
            </a:pPr>
            <a:endParaRPr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dobe Arabic"/>
              <a:sym typeface="Adobe Arabic"/>
            </a:endParaRPr>
          </a:p>
        </p:txBody>
      </p:sp>
    </p:spTree>
    <p:extLst>
      <p:ext uri="{BB962C8B-B14F-4D97-AF65-F5344CB8AC3E}">
        <p14:creationId xmlns:p14="http://schemas.microsoft.com/office/powerpoint/2010/main" val="24712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4EAE33AE-3B99-491D-9CC1-1EC526C2956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8" y="264288"/>
            <a:ext cx="7847012" cy="58054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5D78BF-6DBB-4E9E-AD7C-D9A55C45514C}"/>
              </a:ext>
            </a:extLst>
          </p:cNvPr>
          <p:cNvSpPr/>
          <p:nvPr/>
        </p:nvSpPr>
        <p:spPr>
          <a:xfrm>
            <a:off x="700088" y="6057900"/>
            <a:ext cx="6299200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7000"/>
              </a:lnSpc>
              <a:spcAft>
                <a:spcPts val="800"/>
              </a:spcAft>
            </a:pPr>
            <a:r>
              <a:rPr lang="zh-TW" altLang="en-US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中文翻譯引自林堂馨 </a:t>
            </a:r>
            <a:r>
              <a:rPr lang="en-US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(2018) </a:t>
            </a:r>
            <a:r>
              <a:rPr lang="zh-TW" altLang="en-US" sz="140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。自主學習的五大發展趨勢。</a:t>
            </a:r>
            <a:endParaRPr lang="en-US" sz="140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6472052" y="486888"/>
            <a:ext cx="653143" cy="522514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368140" y="3002478"/>
            <a:ext cx="653143" cy="522514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141515" y="486888"/>
            <a:ext cx="653143" cy="522514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1206528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70" y="1810918"/>
            <a:ext cx="7715250" cy="39028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3108826" y="2057400"/>
            <a:ext cx="2400434" cy="75438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58900" y="1287567"/>
            <a:ext cx="38874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了解解題正確與錯誤的學生人數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72179" y="882655"/>
            <a:ext cx="47468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針對難點、</a:t>
            </a:r>
            <a:r>
              <a:rPr lang="zh-TW" altLang="en-US" kern="1200" dirty="0">
                <a:solidFill>
                  <a:prstClr val="black"/>
                </a:solidFill>
              </a:rPr>
              <a:t>澄清迷思概念</a:t>
            </a:r>
            <a:r>
              <a:rPr lang="en-US" altLang="zh-TW" kern="1200" dirty="0">
                <a:solidFill>
                  <a:prstClr val="black"/>
                </a:solidFill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</a:rPr>
              <a:t>調節</a:t>
            </a:r>
            <a:r>
              <a:rPr lang="en-US" altLang="zh-TW" kern="1200" dirty="0">
                <a:solidFill>
                  <a:prstClr val="black"/>
                </a:solidFill>
              </a:rPr>
              <a:t>)</a:t>
            </a:r>
          </a:p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endParaRPr lang="zh-TW" altLang="en-US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二、教師導入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34690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28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032" y="161709"/>
            <a:ext cx="3345769" cy="25098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224263" y="1185788"/>
            <a:ext cx="536236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找出學習難點，導入課堂學習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調節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  <a:endParaRPr lang="zh-TW" altLang="en-US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二、教師導入</a:t>
            </a:r>
            <a:endParaRPr lang="zh-TW" altLang="en-US" sz="2400" b="1" dirty="0">
              <a:solidFill>
                <a:prstClr val="black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9985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81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09" y="2755784"/>
            <a:ext cx="6979342" cy="35232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178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 idx="4294967295"/>
          </p:nvPr>
        </p:nvSpPr>
        <p:spPr>
          <a:xfrm>
            <a:off x="-88777" y="531396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三、組內共學 </a:t>
            </a:r>
            <a:r>
              <a:rPr lang="en-US" altLang="zh-TW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15-20</a:t>
            </a:r>
            <a:r>
              <a:rPr lang="zh-TW" altLang="en-US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172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82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44EBD7E-B8AC-4322-9CEB-D466966E7C99}"/>
              </a:ext>
            </a:extLst>
          </p:cNvPr>
          <p:cNvSpPr/>
          <p:nvPr/>
        </p:nvSpPr>
        <p:spPr>
          <a:xfrm>
            <a:off x="1775536" y="2541763"/>
            <a:ext cx="5770484" cy="27944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依序說明課題任務之學習目標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選擇適切的分組方式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分配工作任務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任務單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決定組員任務角色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制定小組討論之報告內容、流程與方式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68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3" y="940904"/>
            <a:ext cx="6279645" cy="30145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3" y="3917329"/>
            <a:ext cx="6463085" cy="27396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17157" y="2195043"/>
            <a:ext cx="187220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小組學生於上課前依照工作分配單進行學習任務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72179" y="774714"/>
            <a:ext cx="1762021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工作分配</a:t>
            </a:r>
            <a:endParaRPr lang="en-US" altLang="zh-TW" kern="1200" dirty="0">
              <a:solidFill>
                <a:prstClr val="black"/>
              </a:solidFill>
              <a:cs typeface="+mn-cs"/>
            </a:endParaRPr>
          </a:p>
          <a:p>
            <a:pPr defTabSz="914400" hangingPunct="1"/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    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定標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</a:p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endParaRPr lang="en-US" altLang="zh-TW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三、組內共學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172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4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79" y="2105190"/>
            <a:ext cx="5980113" cy="37734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520" y="2105190"/>
            <a:ext cx="2349716" cy="31329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39552" y="1124104"/>
            <a:ext cx="581274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4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學生依照因材網的討論題目進行小組討論</a:t>
            </a:r>
            <a:r>
              <a:rPr lang="en-US" altLang="zh-TW" sz="24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24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擇策</a:t>
            </a:r>
            <a:r>
              <a:rPr lang="en-US" altLang="zh-TW" sz="24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lang="zh-TW" altLang="en-US" sz="2400" b="1" kern="1200" dirty="0">
              <a:solidFill>
                <a:srgbClr val="602E0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三、組內共學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0856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02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3068960"/>
            <a:ext cx="4816793" cy="28752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17" y="1819838"/>
            <a:ext cx="3095502" cy="412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3913112" y="1819838"/>
            <a:ext cx="457208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4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學生依照因材網的討論題目進行小組討論由明星球員進行引導</a:t>
            </a:r>
            <a:endParaRPr lang="en-US" altLang="zh-TW" sz="2400" b="1" kern="1200" dirty="0">
              <a:solidFill>
                <a:srgbClr val="602E0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914400" hangingPunct="1"/>
            <a:r>
              <a:rPr lang="en-US" altLang="zh-TW" sz="24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24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擇策</a:t>
            </a:r>
            <a:r>
              <a:rPr lang="en-US" altLang="zh-TW" sz="24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lang="zh-TW" altLang="en-US" sz="2400" b="1" kern="1200" dirty="0">
              <a:solidFill>
                <a:srgbClr val="602E0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三、組內共學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9062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7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00-107年度適性化核心學校\03自主學習\1071113自主學習教學觀摩\20181115_181115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89" y="1411396"/>
            <a:ext cx="4352589" cy="326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00-107年度適性化核心學校\03自主學習\0329教學觀摩\2018-03-23 09.49.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1602" y="2712553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4992352" y="1443526"/>
            <a:ext cx="37209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學生依照分工紀錄表進行各自工作任務，準備資料上台報告</a:t>
            </a:r>
          </a:p>
        </p:txBody>
      </p:sp>
      <p:sp>
        <p:nvSpPr>
          <p:cNvPr id="10" name="矩形 9"/>
          <p:cNvSpPr/>
          <p:nvPr/>
        </p:nvSpPr>
        <p:spPr>
          <a:xfrm>
            <a:off x="371489" y="5017458"/>
            <a:ext cx="36163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報告資料由平板拍攝小組白板紀錄後上台無線投影至大螢幕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372179" y="836712"/>
            <a:ext cx="453201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小組分工紀錄（監評、調節）</a:t>
            </a:r>
            <a:endParaRPr lang="en-US" altLang="zh-TW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三、組內共學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34690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64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 idx="4294967295"/>
          </p:nvPr>
        </p:nvSpPr>
        <p:spPr>
          <a:xfrm>
            <a:off x="71021" y="722405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四、組間互學  </a:t>
            </a:r>
            <a:r>
              <a:rPr lang="en-US" altLang="zh-TW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20-25</a:t>
            </a:r>
            <a:r>
              <a:rPr lang="zh-TW" altLang="en-US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2598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87</a:t>
            </a:fld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F8E6EFB-A880-4086-BCE5-9C27796AC23F}"/>
              </a:ext>
            </a:extLst>
          </p:cNvPr>
          <p:cNvSpPr/>
          <p:nvPr/>
        </p:nvSpPr>
        <p:spPr>
          <a:xfrm>
            <a:off x="1775536" y="2541763"/>
            <a:ext cx="6285388" cy="33484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依序條列任務之學習表現完成的目標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講解組間互評表準則及示範評分方式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選擇分享方式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依情境挑選組別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運用互評表，進行提問、評估或補充修正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邀請其他組表示贊同或提出其他意見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透過互相詰問，提升後設認知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28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8" y="1433818"/>
            <a:ext cx="4076700" cy="30575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96295" y="1433818"/>
            <a:ext cx="34417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學生先將因材網中各組題目進行複誦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295" y="2949881"/>
            <a:ext cx="4425320" cy="331899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8000" y="4872205"/>
            <a:ext cx="3530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報告資料由平板拍攝小組白板紀錄後上台無線投影至大螢幕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66673" y="861094"/>
            <a:ext cx="320792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上台複誦題目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擇策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四、組間互學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2598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48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670050"/>
            <a:ext cx="4445000" cy="33305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681" y="2956431"/>
            <a:ext cx="4448376" cy="333628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095525" y="1670050"/>
            <a:ext cx="293268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8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學生上台進行</a:t>
            </a:r>
            <a:endParaRPr lang="en-US" altLang="zh-TW" sz="2800" b="1" kern="1200" dirty="0">
              <a:solidFill>
                <a:srgbClr val="602E0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914400" hangingPunct="1"/>
            <a:r>
              <a:rPr lang="zh-TW" altLang="en-US" sz="28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解題過程說明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72179" y="980728"/>
            <a:ext cx="320792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報告解題過程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擇策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四、組間互學 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17273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89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02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1113" y="1423194"/>
            <a:ext cx="9410387" cy="4942437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Self-directed Learning 	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自我導向學習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altLang="zh-TW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Long, </a:t>
            </a:r>
            <a:r>
              <a:rPr lang="en-US" altLang="zh-TW" sz="13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Guglielmino</a:t>
            </a:r>
            <a:r>
              <a:rPr lang="en-US" altLang="zh-TW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Tough, Brockett… for adults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Self-regulated Learning 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</a:t>
            </a:r>
            <a:r>
              <a:rPr 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</a:t>
            </a:r>
            <a:r>
              <a:rPr lang="en-HK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自律</a:t>
            </a:r>
            <a:r>
              <a:rPr lang="en-HK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altLang="zh-TW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Zimmerman .. for school children</a:t>
            </a:r>
            <a:endParaRPr lang="en-US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Autonomous learning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</a:t>
            </a:r>
            <a:r>
              <a:rPr lang="en-US" altLang="zh-TW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George Betts and Jolene Kercher… for gifted learners</a:t>
            </a:r>
            <a:endParaRPr lang="en-US" altLang="zh-TW" sz="13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Self-directed study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自我導向研究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Self-planned learning 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自我計畫學習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Self-management learning(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自我管理學習</a:t>
            </a:r>
            <a:r>
              <a:rPr lang="en-HK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HK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Self-monitoring learning 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自我監控學習</a:t>
            </a:r>
            <a:r>
              <a:rPr lang="en-HK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Independent learning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獨立學習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Individual learning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個別學習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 instruction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自我教導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Self-teaching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自我教學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Self-study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自我研究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Self-education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自我教育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Discovery learning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發現學習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Autodidactism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	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自學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1775" indent="-231775">
              <a:lnSpc>
                <a:spcPct val="80000"/>
              </a:lnSpc>
              <a:buSzPct val="80000"/>
              <a:tabLst>
                <a:tab pos="3140075" algn="l"/>
              </a:tabLst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 …</a:t>
            </a:r>
          </a:p>
          <a:p>
            <a:pPr>
              <a:lnSpc>
                <a:spcPct val="80000"/>
              </a:lnSpc>
              <a:buSzPct val="80000"/>
              <a:buFontTx/>
              <a:buNone/>
            </a:pP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80000"/>
              </a:lnSpc>
              <a:buSzPct val="80000"/>
              <a:buFontTx/>
              <a:buNone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Source: Brockett &amp; </a:t>
            </a:r>
            <a:r>
              <a:rPr lang="en-US" altLang="zh-TW" sz="16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Hiemestra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1991; </a:t>
            </a:r>
            <a:r>
              <a:rPr lang="en-US" altLang="zh-TW" sz="16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Guglielmino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1977; Tough, 1979; Gerstner 1992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7127" y="899974"/>
            <a:ext cx="472077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50000"/>
              </a:lnSpc>
              <a:spcAft>
                <a:spcPts val="1800"/>
              </a:spcAft>
            </a:pPr>
            <a:r>
              <a:rPr lang="en-US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b="1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Boekaerts</a:t>
            </a:r>
            <a:r>
              <a:rPr lang="en-US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&amp; </a:t>
            </a:r>
            <a:r>
              <a:rPr lang="en-US" b="1" kern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Corno</a:t>
            </a:r>
            <a:r>
              <a:rPr lang="en-US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2005, p. 199</a:t>
            </a:r>
            <a:r>
              <a:rPr lang="en-US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GB" sz="24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9041F6-C80F-405C-B96E-0EC647FABDF4}"/>
              </a:ext>
            </a:extLst>
          </p:cNvPr>
          <p:cNvSpPr/>
          <p:nvPr/>
        </p:nvSpPr>
        <p:spPr>
          <a:xfrm>
            <a:off x="429038" y="899974"/>
            <a:ext cx="2804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zh-TW" altLang="en-US" sz="28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相近的專業詞彙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0454181-22E6-4C48-B8A4-F84B7AC1393E}"/>
              </a:ext>
            </a:extLst>
          </p:cNvPr>
          <p:cNvSpPr/>
          <p:nvPr/>
        </p:nvSpPr>
        <p:spPr>
          <a:xfrm>
            <a:off x="868437" y="164551"/>
            <a:ext cx="7366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zh-TW" altLang="en-US" sz="32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自主學習</a:t>
            </a:r>
            <a:r>
              <a:rPr lang="en-US" altLang="zh-TW" sz="32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lang="zh-TW" altLang="en-US" sz="32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各家各派有不同的聚焦和定義</a:t>
            </a:r>
            <a:endParaRPr lang="en-GB" sz="32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7E9AD1E-CAD5-4675-B20A-4F5744ADD1BD}"/>
              </a:ext>
            </a:extLst>
          </p:cNvPr>
          <p:cNvSpPr/>
          <p:nvPr/>
        </p:nvSpPr>
        <p:spPr>
          <a:xfrm>
            <a:off x="13012" y="1713313"/>
            <a:ext cx="9130988" cy="305987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en-HK" kern="12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4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77" y="1447571"/>
            <a:ext cx="7573204" cy="48369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521619" y="3082282"/>
            <a:ext cx="24252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4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學生進行小組互評的評分規準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72179" y="836712"/>
            <a:ext cx="6901248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使用互評表進行小組檢核，強化後設認知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監評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</a:p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endParaRPr lang="en-US" altLang="zh-TW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四、組間互學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6" y="6526780"/>
            <a:ext cx="452107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11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1" y="1689908"/>
            <a:ext cx="9010368" cy="49996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四、組間互學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39985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91</a:t>
            </a:fld>
            <a:endParaRPr lang="zh-TW" altLang="en-US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72179" y="836712"/>
            <a:ext cx="6901248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使用互評表進行小組檢核，強化後設認知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監評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</a:p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endParaRPr lang="en-US" altLang="zh-TW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3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1638"/>
            <a:ext cx="4478338" cy="33591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164" y="2772383"/>
            <a:ext cx="4619905" cy="3464929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0" y="920505"/>
            <a:ext cx="84401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defTabSz="914400" hangingPunct="1">
              <a:buFont typeface="Wingdings" panose="05000000000000000000" pitchFamily="2" charset="2"/>
              <a:buChar char="l"/>
            </a:pP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其他小組上台發表疑問或看法，由報告小組說明解釋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(</a:t>
            </a:r>
            <a:r>
              <a:rPr lang="zh-TW" altLang="en-US" kern="1200" dirty="0">
                <a:solidFill>
                  <a:prstClr val="black"/>
                </a:solidFill>
                <a:cs typeface="+mn-cs"/>
              </a:rPr>
              <a:t>調節</a:t>
            </a:r>
            <a:r>
              <a:rPr lang="en-US" altLang="zh-TW" kern="1200" dirty="0">
                <a:solidFill>
                  <a:prstClr val="black"/>
                </a:solidFill>
                <a:cs typeface="+mn-cs"/>
              </a:rPr>
              <a:t>)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</a:rPr>
              <a:t>四、組間互學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0856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23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 idx="4294967295"/>
          </p:nvPr>
        </p:nvSpPr>
        <p:spPr>
          <a:xfrm>
            <a:off x="-215954" y="1204156"/>
            <a:ext cx="9144000" cy="147946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五、教師導學   </a:t>
            </a:r>
            <a:r>
              <a:rPr lang="en-US" altLang="zh-TW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5-10</a:t>
            </a:r>
            <a:r>
              <a:rPr lang="zh-TW" altLang="en-US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34690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93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A4B7800-00DE-40B2-87FD-1B87968134F7}"/>
              </a:ext>
            </a:extLst>
          </p:cNvPr>
          <p:cNvSpPr/>
          <p:nvPr/>
        </p:nvSpPr>
        <p:spPr>
          <a:xfrm>
            <a:off x="2463554" y="2859361"/>
            <a:ext cx="4727359" cy="27944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提問回饋、鷹架引導、點撥題點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回扣學習目標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總結及重點整理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反思學習進展及成效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派遣診斷測驗任務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37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77" y="1744868"/>
            <a:ext cx="4483100" cy="33591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/>
        </p:blipFill>
        <p:spPr>
          <a:xfrm>
            <a:off x="4833397" y="1744867"/>
            <a:ext cx="4000177" cy="335914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53941" y="5515100"/>
            <a:ext cx="515891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zh-TW" altLang="en-US" sz="2000" b="1" kern="1200" dirty="0">
                <a:solidFill>
                  <a:srgbClr val="602E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教師進行本節課重點整理與歸納。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91387" y="623037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五、教師導學</a:t>
            </a:r>
            <a:r>
              <a:rPr lang="en-US" altLang="zh-TW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總結反思（監評）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60816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8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4" y="1196752"/>
            <a:ext cx="9053371" cy="41137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560100" y="3717032"/>
            <a:ext cx="3583900" cy="12524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sz="22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學生到最新問題完成挑戰題與其他組題目，請同學回家練習，並記錄解題過程</a:t>
            </a:r>
          </a:p>
        </p:txBody>
      </p:sp>
      <p:sp>
        <p:nvSpPr>
          <p:cNvPr id="7" name="矩形 6"/>
          <p:cNvSpPr/>
          <p:nvPr/>
        </p:nvSpPr>
        <p:spPr>
          <a:xfrm>
            <a:off x="6305474" y="1700808"/>
            <a:ext cx="1218854" cy="38669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2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五、教師導學</a:t>
            </a:r>
            <a:r>
              <a:rPr lang="en-US" altLang="zh-TW" sz="32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派遣複習任務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6952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01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99" y="847994"/>
            <a:ext cx="8385242" cy="51620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506568" y="4213804"/>
            <a:ext cx="8303773" cy="838256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93374" y="2299781"/>
            <a:ext cx="2874745" cy="9978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sz="22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教師設定本節課測驗練習卷，讓學生回家進行測驗。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2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五、教師導學</a:t>
            </a:r>
            <a:r>
              <a:rPr lang="en-US" altLang="zh-TW" sz="32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派遣診斷測驗任務（定標</a:t>
            </a:r>
            <a:r>
              <a:rPr lang="en-US" altLang="zh-TW" sz="32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)</a:t>
            </a:r>
            <a:endParaRPr lang="zh-TW" altLang="en-US" sz="3200" b="1" dirty="0">
              <a:solidFill>
                <a:srgbClr val="4F81BD">
                  <a:lumMod val="50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69524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92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79" y="1250508"/>
            <a:ext cx="8356828" cy="33306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6516216" y="3921593"/>
            <a:ext cx="2437144" cy="16858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r>
              <a:rPr lang="zh-TW" altLang="en-US" sz="22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學生回家進行測驗卷練習，將打</a:t>
            </a:r>
            <a:r>
              <a:rPr lang="en-US" altLang="zh-TW" sz="22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22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的部分進行自主觀看影片與練習題</a:t>
            </a:r>
          </a:p>
        </p:txBody>
      </p:sp>
      <p:sp>
        <p:nvSpPr>
          <p:cNvPr id="7" name="矩形 6"/>
          <p:cNvSpPr/>
          <p:nvPr/>
        </p:nvSpPr>
        <p:spPr>
          <a:xfrm>
            <a:off x="986174" y="2401063"/>
            <a:ext cx="1889058" cy="44552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五、教師導學</a:t>
            </a:r>
            <a:r>
              <a:rPr lang="en-US" altLang="zh-TW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學生執行複習任務（監評、調節）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550920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13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 idx="4294967295"/>
          </p:nvPr>
        </p:nvSpPr>
        <p:spPr>
          <a:xfrm>
            <a:off x="0" y="1369122"/>
            <a:ext cx="9144000" cy="1727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zh-TW" altLang="en-US" sz="4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六、教師掌握學習狀態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178087" y="6526780"/>
            <a:ext cx="495650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98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DCF148-C059-45DF-8E48-D12EB7820260}"/>
              </a:ext>
            </a:extLst>
          </p:cNvPr>
          <p:cNvSpPr/>
          <p:nvPr/>
        </p:nvSpPr>
        <p:spPr>
          <a:xfrm>
            <a:off x="2393060" y="3125063"/>
            <a:ext cx="4727359" cy="16864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lvl="0" indent="-457200" defTabSz="914400">
              <a:lnSpc>
                <a:spcPct val="150000"/>
              </a:lnSpc>
              <a:buAutoNum type="arabicPeriod"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檢視學習成效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 defTabSz="914400">
              <a:lnSpc>
                <a:spcPct val="150000"/>
              </a:lnSpc>
              <a:buAutoNum type="arabicPeriod"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訂定補救任務或進度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 defTabSz="914400">
              <a:lnSpc>
                <a:spcPct val="150000"/>
              </a:lnSpc>
              <a:buAutoNum type="arabicPeriod"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準備下一課預習活動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14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79" y="1115853"/>
            <a:ext cx="6178550" cy="35131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372179" y="1226539"/>
            <a:ext cx="933855" cy="26913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733" y="2020528"/>
            <a:ext cx="6456964" cy="43250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2402733" y="4662648"/>
            <a:ext cx="5742562" cy="1670351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02733" y="2526806"/>
            <a:ext cx="5742562" cy="1669857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hangingPunct="1"/>
            <a:endParaRPr lang="zh-TW" altLang="en-US" kern="1200">
              <a:ln w="12700">
                <a:solidFill>
                  <a:srgbClr val="FF0000"/>
                </a:solidFill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16818" y="850255"/>
            <a:ext cx="3010933" cy="9978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 hangingPunct="1"/>
            <a:r>
              <a:rPr lang="zh-TW" altLang="en-US" sz="20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教師了解班級學生學習進度差異原因，並適時提醒學生掌握學習進度。</a:t>
            </a: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72179" y="239396"/>
            <a:ext cx="7886700" cy="61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ndara" panose="020E05020303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六、教師掌握學習狀態</a:t>
            </a:r>
            <a:r>
              <a:rPr lang="en-US" altLang="zh-TW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3600" b="1" dirty="0">
                <a:solidFill>
                  <a:srgbClr val="4F81BD">
                    <a:lumMod val="50000"/>
                  </a:srgbClr>
                </a:solidFill>
                <a:latin typeface="微軟正黑體" panose="020B0604030504040204" pitchFamily="34" charset="-120"/>
              </a:rPr>
              <a:t>學習狀態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>
          <a:xfrm>
            <a:off x="8258879" y="6517981"/>
            <a:ext cx="510652" cy="231141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372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ITRI限閱級_樣式A">
  <a:themeElements>
    <a:clrScheme name="ITRI限閱級_樣式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ITRI限閱級_樣式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TRI限閱級_樣式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回顧">
  <a:themeElements>
    <a:clrScheme name="回顧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5.xml><?xml version="1.0" encoding="utf-8"?>
<a:theme xmlns:a="http://schemas.openxmlformats.org/drawingml/2006/main" name="2_ITRI限閱級_樣式A">
  <a:themeElements>
    <a:clrScheme name="ITRI限閱級_樣式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ITRI限閱級_樣式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TRI限閱級_樣式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回顧">
  <a:themeElements>
    <a:clrScheme name="回顧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顧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TRI限閱級_樣式A">
  <a:themeElements>
    <a:clrScheme name="ITRI限閱級_樣式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ITRI限閱級_樣式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TRI限閱級_樣式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15719</TotalTime>
  <Words>8547</Words>
  <Application>Microsoft Office PowerPoint</Application>
  <PresentationFormat>如螢幕大小 (4:3)</PresentationFormat>
  <Paragraphs>1542</Paragraphs>
  <Slides>139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139</vt:i4>
      </vt:variant>
    </vt:vector>
  </HeadingPairs>
  <TitlesOfParts>
    <vt:vector size="164" baseType="lpstr">
      <vt:lpstr>Adobe Arabic</vt:lpstr>
      <vt:lpstr>Adobe 繁黑體 Std B</vt:lpstr>
      <vt:lpstr>Microsoft YaHei</vt:lpstr>
      <vt:lpstr>微軟正黑體</vt:lpstr>
      <vt:lpstr>新細明體</vt:lpstr>
      <vt:lpstr>標楷體</vt:lpstr>
      <vt:lpstr>Arial</vt:lpstr>
      <vt:lpstr>Arial Narrow</vt:lpstr>
      <vt:lpstr>Calibri</vt:lpstr>
      <vt:lpstr>Calibri Light</vt:lpstr>
      <vt:lpstr>Cambria</vt:lpstr>
      <vt:lpstr>Candara</vt:lpstr>
      <vt:lpstr>Helvetica</vt:lpstr>
      <vt:lpstr>Times New Roman</vt:lpstr>
      <vt:lpstr>Trebuchet MS</vt:lpstr>
      <vt:lpstr>Verdana</vt:lpstr>
      <vt:lpstr>Wingdings</vt:lpstr>
      <vt:lpstr>Wingdings 2</vt:lpstr>
      <vt:lpstr>Wingdings 3</vt:lpstr>
      <vt:lpstr>ITRI限閱級_樣式A</vt:lpstr>
      <vt:lpstr>Office Theme</vt:lpstr>
      <vt:lpstr>Office 佈景主題</vt:lpstr>
      <vt:lpstr>回顧</vt:lpstr>
      <vt:lpstr>2_ITRI限閱級_樣式A</vt:lpstr>
      <vt:lpstr>1_回顧</vt:lpstr>
      <vt:lpstr>PowerPoint 簡報</vt:lpstr>
      <vt:lpstr>自主學習的定義</vt:lpstr>
      <vt:lpstr>PowerPoint 簡報</vt:lpstr>
      <vt:lpstr>PowerPoint 簡報</vt:lpstr>
      <vt:lpstr>PowerPoint 簡報</vt:lpstr>
      <vt:lpstr>PowerPoint 簡報</vt:lpstr>
      <vt:lpstr>自主學習的三種相關調節 (DiDonato, 2013; Hadwin et al., 2018; Hadwin and Oshige, 2011) </vt:lpstr>
      <vt:lpstr>PowerPoint 簡報</vt:lpstr>
      <vt:lpstr>PowerPoint 簡報</vt:lpstr>
      <vt:lpstr>PowerPoint 簡報</vt:lpstr>
      <vt:lpstr>PowerPoint 簡報</vt:lpstr>
      <vt:lpstr>PowerPoint 簡報</vt:lpstr>
      <vt:lpstr>自主學習的重要性</vt:lpstr>
      <vt:lpstr>廿一世紀教育重點：終身學習</vt:lpstr>
      <vt:lpstr>對終身學習能力的培養至關重要</vt:lpstr>
      <vt:lpstr>2018年某直轄市 學力檢測結果</vt:lpstr>
      <vt:lpstr>學生構念與學力檢測相關探討</vt:lpstr>
      <vt:lpstr>自主學習、回饋訊息運用及毅力 與國語學力表現之相關</vt:lpstr>
      <vt:lpstr>自主學習、回饋訊息運用及毅力 與數學學力表現之相關</vt:lpstr>
      <vt:lpstr>自主學習、回饋訊息運用及毅力 與英語學力表現之相關</vt:lpstr>
      <vt:lpstr>2019年8縣市學力檢測結果</vt:lpstr>
      <vt:lpstr>學生構念與學力檢測相關分析</vt:lpstr>
      <vt:lpstr>三、五及九年級 學生構念及其國語科學力表現之相關探究</vt:lpstr>
      <vt:lpstr>三、五及九年級 學生構念及其數學科學力表現之相關探究</vt:lpstr>
      <vt:lpstr>五年級及九年級 學生構念及其英語科學力表現之相關探究</vt:lpstr>
      <vt:lpstr>五年級及九年級 學生構念及其自然科學力表現之相關探究</vt:lpstr>
      <vt:lpstr>PowerPoint 簡報</vt:lpstr>
      <vt:lpstr>PowerPoint 簡報</vt:lpstr>
      <vt:lpstr>PowerPoint 簡報</vt:lpstr>
      <vt:lpstr>PowerPoint 簡報</vt:lpstr>
      <vt:lpstr>自主學習與適性學習</vt:lpstr>
      <vt:lpstr>PowerPoint 簡報</vt:lpstr>
      <vt:lpstr>「先進個人化學習」為美國國家工程院所列未來14個 Grand Challenges 之一</vt:lpstr>
      <vt:lpstr>美國「邁向顛峰計畫」證實 個人化學習可提升學習成效 適性測驗有助於改善教學</vt:lpstr>
      <vt:lpstr>PowerPoint 簡報</vt:lpstr>
      <vt:lpstr>PowerPoint 簡報</vt:lpstr>
      <vt:lpstr>PowerPoint 簡報</vt:lpstr>
      <vt:lpstr>教科文組織會員國政府及其他利益攸關方的建議</vt:lpstr>
      <vt:lpstr>自主學習策略與進行方式</vt:lpstr>
      <vt:lpstr>自主學習的指導原則    (修改自何世敏,2017)</vt:lpstr>
      <vt:lpstr>PowerPoint 簡報</vt:lpstr>
      <vt:lpstr>自主學習的課堂應用模式</vt:lpstr>
      <vt:lpstr>自主學習的課堂應用模式</vt:lpstr>
      <vt:lpstr>PowerPoint 簡報</vt:lpstr>
      <vt:lpstr>PowerPoint 簡報</vt:lpstr>
      <vt:lpstr>科技輔助自主學習實作 ──以因材網為例</vt:lpstr>
      <vt:lpstr>PowerPoint 簡報</vt:lpstr>
      <vt:lpstr>正確使用數位學習平台</vt:lpstr>
      <vt:lpstr>PowerPoint 簡報</vt:lpstr>
      <vt:lpstr>PowerPoint 簡報</vt:lpstr>
      <vt:lpstr>PowerPoint 簡報</vt:lpstr>
      <vt:lpstr>PowerPoint 簡報</vt:lpstr>
      <vt:lpstr>教師課前準備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一、學生自學15~20分鐘</vt:lpstr>
      <vt:lpstr>一、學生自學</vt:lpstr>
      <vt:lpstr>一、學生自學</vt:lpstr>
      <vt:lpstr>一、學生自學</vt:lpstr>
      <vt:lpstr>PowerPoint 簡報</vt:lpstr>
      <vt:lpstr>一、學生自學</vt:lpstr>
      <vt:lpstr>一、學生自學</vt:lpstr>
      <vt:lpstr>一、學生自學</vt:lpstr>
      <vt:lpstr>一、學生自學</vt:lpstr>
      <vt:lpstr>一、學生自學</vt:lpstr>
      <vt:lpstr>PowerPoint 簡報</vt:lpstr>
      <vt:lpstr>觀看系統的獎勵紀錄（監評）</vt:lpstr>
      <vt:lpstr>二、教師導入  5-10分鐘</vt:lpstr>
      <vt:lpstr>PowerPoint 簡報</vt:lpstr>
      <vt:lpstr>PowerPoint 簡報</vt:lpstr>
      <vt:lpstr>PowerPoint 簡報</vt:lpstr>
      <vt:lpstr>PowerPoint 簡報</vt:lpstr>
      <vt:lpstr>PowerPoint 簡報</vt:lpstr>
      <vt:lpstr>三、組內共學 15-20分鐘</vt:lpstr>
      <vt:lpstr>PowerPoint 簡報</vt:lpstr>
      <vt:lpstr>PowerPoint 簡報</vt:lpstr>
      <vt:lpstr>PowerPoint 簡報</vt:lpstr>
      <vt:lpstr>PowerPoint 簡報</vt:lpstr>
      <vt:lpstr>四、組間互學  20-25分鐘</vt:lpstr>
      <vt:lpstr>PowerPoint 簡報</vt:lpstr>
      <vt:lpstr>PowerPoint 簡報</vt:lpstr>
      <vt:lpstr>PowerPoint 簡報</vt:lpstr>
      <vt:lpstr>PowerPoint 簡報</vt:lpstr>
      <vt:lpstr>PowerPoint 簡報</vt:lpstr>
      <vt:lpstr>五、教師導學   5-10分鐘</vt:lpstr>
      <vt:lpstr>PowerPoint 簡報</vt:lpstr>
      <vt:lpstr>PowerPoint 簡報</vt:lpstr>
      <vt:lpstr>PowerPoint 簡報</vt:lpstr>
      <vt:lpstr>PowerPoint 簡報</vt:lpstr>
      <vt:lpstr>六、教師掌握學習狀態</vt:lpstr>
      <vt:lpstr>PowerPoint 簡報</vt:lpstr>
      <vt:lpstr>PowerPoint 簡報</vt:lpstr>
      <vt:lpstr>因材網強化學習扶助教學</vt:lpstr>
      <vt:lpstr>因材網有效強化學習扶助教學</vt:lpstr>
      <vt:lpstr>因材網有效強化學習扶助教學</vt:lpstr>
      <vt:lpstr>因材網有效強化學習扶助教學</vt:lpstr>
      <vt:lpstr>PowerPoint 簡報</vt:lpstr>
      <vt:lpstr>科技化評量系統學習扶助施測通過標準</vt:lpstr>
      <vt:lpstr>PowerPoint 簡報</vt:lpstr>
      <vt:lpstr>PowerPoint 簡報</vt:lpstr>
      <vt:lpstr>數學科學習扶助-學生端</vt:lpstr>
      <vt:lpstr>下修測驗搜尋弱點 智慧型適性診斷系統</vt:lpstr>
      <vt:lpstr>跨年級縱貫診斷報告</vt:lpstr>
      <vt:lpstr>PowerPoint 簡報</vt:lpstr>
      <vt:lpstr>1.監控班級(導師班、學扶班)總表。 2.教師視個別補救進度情況，指派[適性省題]作業給學生進行下修測驗。</vt:lpstr>
      <vt:lpstr> 1.選擇[學生名字]、[未通過、部分未通過的能力指標]，派送[診斷補救卷]。 2.編輯[任務名稱]派送[診斷補救卷]給個別學生。 3.請學生到[我的任務/教師指派]收任務。</vt:lpstr>
      <vt:lpstr> 1.進入[我的任務][教師指派的任務]點選[診斷補救卷]。 2.進行診斷找導自己的學習弱點精準補救扶助。</vt:lpstr>
      <vt:lpstr>因材網-學習扶助教學注意事項</vt:lpstr>
      <vt:lpstr>利用八格本，記下學習進度與解題歷程</vt:lpstr>
      <vt:lpstr>利用學習單，記下學習進度、內容與解題歷程</vt:lpstr>
      <vt:lpstr>因材網輔助自主學習成效</vt:lpstr>
      <vt:lpstr>2017/12 彰化縣田中國小數學成效</vt:lpstr>
      <vt:lpstr>PowerPoint 簡報</vt:lpstr>
      <vt:lpstr>臺中市北屯國小國語單元成效</vt:lpstr>
      <vt:lpstr>PowerPoint 簡報</vt:lpstr>
      <vt:lpstr>PowerPoint 簡報</vt:lpstr>
      <vt:lpstr>識字量大幅提升</vt:lpstr>
      <vt:lpstr>數學學習從學習落後轉為進度超前</vt:lpstr>
      <vt:lpstr>數學學習從學習落後轉為進度超前</vt:lpstr>
      <vt:lpstr>107與108年縣市基本學力檢測排名進步分析（因材網使用成效）</vt:lpstr>
      <vt:lpstr>分析結果</vt:lpstr>
      <vt:lpstr>分析結果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109年研習計畫說明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kbc</dc:creator>
  <cp:lastModifiedBy>bestpandys</cp:lastModifiedBy>
  <cp:revision>362</cp:revision>
  <cp:lastPrinted>2020-05-14T21:54:50Z</cp:lastPrinted>
  <dcterms:modified xsi:type="dcterms:W3CDTF">2020-05-14T22:11:30Z</dcterms:modified>
</cp:coreProperties>
</file>