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8" r:id="rId5"/>
    <p:sldId id="259" r:id="rId6"/>
    <p:sldId id="261" r:id="rId7"/>
    <p:sldId id="257" r:id="rId8"/>
    <p:sldId id="260" r:id="rId9"/>
    <p:sldId id="278" r:id="rId10"/>
    <p:sldId id="279" r:id="rId11"/>
    <p:sldId id="271" r:id="rId12"/>
    <p:sldId id="272" r:id="rId13"/>
    <p:sldId id="277" r:id="rId14"/>
    <p:sldId id="280" r:id="rId15"/>
    <p:sldId id="281" r:id="rId1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41" autoAdjust="0"/>
  </p:normalViewPr>
  <p:slideViewPr>
    <p:cSldViewPr>
      <p:cViewPr varScale="1">
        <p:scale>
          <a:sx n="65" d="100"/>
          <a:sy n="65" d="100"/>
        </p:scale>
        <p:origin x="5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291A67-B55D-42FD-85D2-FA798F8C8B62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14692C1-DB1A-42EA-9D94-229EB1D73B07}">
      <dgm:prSet phldrT="[文字]" custT="1"/>
      <dgm:spPr/>
      <dgm:t>
        <a:bodyPr/>
        <a:lstStyle/>
        <a:p>
          <a:pPr algn="ctr"/>
          <a:r>
            <a:rPr lang="zh-TW" altLang="en-US" sz="2400" dirty="0">
              <a:latin typeface="文鼎中楷" pitchFamily="65" charset="-120"/>
              <a:ea typeface="文鼎中楷" pitchFamily="65" charset="-120"/>
            </a:rPr>
            <a:t>拍攝影片並利用威力導演進行剪輯</a:t>
          </a:r>
          <a:endParaRPr lang="en-US" altLang="zh-TW" sz="2400" dirty="0">
            <a:latin typeface="文鼎中楷" pitchFamily="65" charset="-120"/>
            <a:ea typeface="文鼎中楷" pitchFamily="65" charset="-120"/>
          </a:endParaRPr>
        </a:p>
      </dgm:t>
    </dgm:pt>
    <dgm:pt modelId="{DA76C8AB-4C25-4BEF-ADAC-0A2F2CD47EE0}" type="parTrans" cxnId="{0910025D-9ABE-4B4F-AB7B-A27B304F47B4}">
      <dgm:prSet/>
      <dgm:spPr/>
      <dgm:t>
        <a:bodyPr/>
        <a:lstStyle/>
        <a:p>
          <a:endParaRPr lang="zh-TW" altLang="en-US"/>
        </a:p>
      </dgm:t>
    </dgm:pt>
    <dgm:pt modelId="{1F52ADF2-A5D9-4782-BD55-8CF40A76BCBA}" type="sibTrans" cxnId="{0910025D-9ABE-4B4F-AB7B-A27B304F47B4}">
      <dgm:prSet/>
      <dgm:spPr/>
      <dgm:t>
        <a:bodyPr/>
        <a:lstStyle/>
        <a:p>
          <a:endParaRPr lang="zh-TW" altLang="en-US"/>
        </a:p>
      </dgm:t>
    </dgm:pt>
    <dgm:pt modelId="{EE431761-0F5D-4EE3-9058-F02A1955E2FD}">
      <dgm:prSet phldrT="[文字]"/>
      <dgm:spPr/>
      <dgm:t>
        <a:bodyPr/>
        <a:lstStyle/>
        <a:p>
          <a:endParaRPr lang="zh-TW" altLang="en-US" dirty="0"/>
        </a:p>
      </dgm:t>
    </dgm:pt>
    <dgm:pt modelId="{87DDD1FA-DE44-4C01-A64F-5972C08216E7}" type="parTrans" cxnId="{411375EA-F598-4807-9BA7-76DA9A0EA698}">
      <dgm:prSet/>
      <dgm:spPr/>
      <dgm:t>
        <a:bodyPr/>
        <a:lstStyle/>
        <a:p>
          <a:endParaRPr lang="zh-TW" altLang="en-US"/>
        </a:p>
      </dgm:t>
    </dgm:pt>
    <dgm:pt modelId="{0FF4AAC7-AE9C-4214-80FB-2CC24819E01A}" type="sibTrans" cxnId="{411375EA-F598-4807-9BA7-76DA9A0EA698}">
      <dgm:prSet/>
      <dgm:spPr/>
      <dgm:t>
        <a:bodyPr/>
        <a:lstStyle/>
        <a:p>
          <a:endParaRPr lang="zh-TW" altLang="en-US"/>
        </a:p>
      </dgm:t>
    </dgm:pt>
    <dgm:pt modelId="{E88DF10A-0DDF-409A-B7D2-A817330DD8FE}">
      <dgm:prSet phldrT="[文字]" custT="1"/>
      <dgm:spPr>
        <a:gradFill rotWithShape="0">
          <a:gsLst>
            <a:gs pos="0">
              <a:schemeClr val="accent2"/>
            </a:gs>
            <a:gs pos="100000">
              <a:schemeClr val="accent4">
                <a:lumMod val="75000"/>
              </a:schemeClr>
            </a:gs>
          </a:gsLst>
        </a:gradFill>
      </dgm:spPr>
      <dgm:t>
        <a:bodyPr/>
        <a:lstStyle/>
        <a:p>
          <a:pPr algn="ctr"/>
          <a:r>
            <a:rPr 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培養學生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認識、</a:t>
          </a:r>
          <a:r>
            <a:rPr 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尊重與關懷不同的文化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516F6B8-0955-4A17-9624-CA64651813DD}" type="parTrans" cxnId="{C2270A14-C389-4530-BF83-44A27E2FB5E7}">
      <dgm:prSet/>
      <dgm:spPr/>
      <dgm:t>
        <a:bodyPr/>
        <a:lstStyle/>
        <a:p>
          <a:endParaRPr lang="zh-TW" altLang="en-US"/>
        </a:p>
      </dgm:t>
    </dgm:pt>
    <dgm:pt modelId="{67C52E78-09FF-4C2F-B898-B08AFE86EDF1}" type="sibTrans" cxnId="{C2270A14-C389-4530-BF83-44A27E2FB5E7}">
      <dgm:prSet/>
      <dgm:spPr/>
      <dgm:t>
        <a:bodyPr/>
        <a:lstStyle/>
        <a:p>
          <a:endParaRPr lang="zh-TW" altLang="en-US"/>
        </a:p>
      </dgm:t>
    </dgm:pt>
    <dgm:pt modelId="{9771D9F2-49F6-4D38-BBB1-32644C5BB4F6}">
      <dgm:prSet phldrT="[文字]" custT="1"/>
      <dgm:spPr/>
      <dgm:t>
        <a:bodyPr/>
        <a:lstStyle/>
        <a:p>
          <a:pPr algn="ctr"/>
          <a:r>
            <a:rPr lang="zh-TW" altLang="en-US" sz="2400" dirty="0">
              <a:latin typeface="文鼎中楷" pitchFamily="65" charset="-120"/>
              <a:ea typeface="文鼎中楷" pitchFamily="65" charset="-120"/>
            </a:rPr>
            <a:t>設計並利用雷雕機製作成品</a:t>
          </a:r>
        </a:p>
      </dgm:t>
    </dgm:pt>
    <dgm:pt modelId="{0F90CF7E-2621-4D77-A0CD-75C80112EAA3}" type="parTrans" cxnId="{D69815D6-7063-4E30-BEA0-3F750C0CEC9C}">
      <dgm:prSet/>
      <dgm:spPr/>
      <dgm:t>
        <a:bodyPr/>
        <a:lstStyle/>
        <a:p>
          <a:endParaRPr lang="zh-TW" altLang="en-US"/>
        </a:p>
      </dgm:t>
    </dgm:pt>
    <dgm:pt modelId="{3FD1B9AC-7B78-41A4-96E0-984E43724BE2}" type="sibTrans" cxnId="{D69815D6-7063-4E30-BEA0-3F750C0CEC9C}">
      <dgm:prSet/>
      <dgm:spPr/>
      <dgm:t>
        <a:bodyPr/>
        <a:lstStyle/>
        <a:p>
          <a:endParaRPr lang="zh-TW" altLang="en-US"/>
        </a:p>
      </dgm:t>
    </dgm:pt>
    <dgm:pt modelId="{8E0902A0-0761-475F-8513-748E84DA527A}">
      <dgm:prSet phldrT="[文字]"/>
      <dgm:spPr/>
      <dgm:t>
        <a:bodyPr/>
        <a:lstStyle/>
        <a:p>
          <a:endParaRPr lang="zh-TW" altLang="en-US" dirty="0"/>
        </a:p>
      </dgm:t>
    </dgm:pt>
    <dgm:pt modelId="{A5C4C00C-75E1-4D6B-8CE9-23B34701437A}" type="parTrans" cxnId="{DA456583-30C7-4CBF-9F35-898568E1EFBF}">
      <dgm:prSet/>
      <dgm:spPr/>
      <dgm:t>
        <a:bodyPr/>
        <a:lstStyle/>
        <a:p>
          <a:endParaRPr lang="zh-TW" altLang="en-US"/>
        </a:p>
      </dgm:t>
    </dgm:pt>
    <dgm:pt modelId="{5346771F-B157-4D3E-88AD-C7C5499DCB4C}" type="sibTrans" cxnId="{DA456583-30C7-4CBF-9F35-898568E1EFBF}">
      <dgm:prSet/>
      <dgm:spPr/>
      <dgm:t>
        <a:bodyPr/>
        <a:lstStyle/>
        <a:p>
          <a:endParaRPr lang="zh-TW" altLang="en-US"/>
        </a:p>
      </dgm:t>
    </dgm:pt>
    <dgm:pt modelId="{87BA72BB-90F9-447F-92E4-404222F08C8F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能用英語自我介紹</a:t>
          </a:r>
          <a:r>
            <a:rPr 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與巴基斯坦的學生互動交流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A94882-DD58-453E-B818-D62A7BC62E77}" type="parTrans" cxnId="{B47A4952-F20D-47A7-8D57-0FAD228D4DE6}">
      <dgm:prSet/>
      <dgm:spPr/>
      <dgm:t>
        <a:bodyPr/>
        <a:lstStyle/>
        <a:p>
          <a:endParaRPr lang="zh-TW" altLang="en-US"/>
        </a:p>
      </dgm:t>
    </dgm:pt>
    <dgm:pt modelId="{42EE8100-7783-4005-8285-93ADA780BE0E}" type="sibTrans" cxnId="{B47A4952-F20D-47A7-8D57-0FAD228D4DE6}">
      <dgm:prSet/>
      <dgm:spPr/>
      <dgm:t>
        <a:bodyPr/>
        <a:lstStyle/>
        <a:p>
          <a:endParaRPr lang="zh-TW" altLang="en-US"/>
        </a:p>
      </dgm:t>
    </dgm:pt>
    <dgm:pt modelId="{B7460B5F-FCA3-4671-89A5-843E93DB4718}" type="pres">
      <dgm:prSet presAssocID="{A1291A67-B55D-42FD-85D2-FA798F8C8B62}" presName="linear" presStyleCnt="0">
        <dgm:presLayoutVars>
          <dgm:animLvl val="lvl"/>
          <dgm:resizeHandles val="exact"/>
        </dgm:presLayoutVars>
      </dgm:prSet>
      <dgm:spPr/>
    </dgm:pt>
    <dgm:pt modelId="{EF400CBC-7036-4874-8DFB-E188A68DC199}" type="pres">
      <dgm:prSet presAssocID="{314692C1-DB1A-42EA-9D94-229EB1D73B07}" presName="parentText" presStyleLbl="node1" presStyleIdx="0" presStyleCnt="4" custScaleY="80645" custLinFactNeighborY="97904">
        <dgm:presLayoutVars>
          <dgm:chMax val="0"/>
          <dgm:bulletEnabled val="1"/>
        </dgm:presLayoutVars>
      </dgm:prSet>
      <dgm:spPr/>
    </dgm:pt>
    <dgm:pt modelId="{8BB60387-3CDD-4319-B596-EFCD3673FB2D}" type="pres">
      <dgm:prSet presAssocID="{314692C1-DB1A-42EA-9D94-229EB1D73B07}" presName="childText" presStyleLbl="revTx" presStyleIdx="0" presStyleCnt="1">
        <dgm:presLayoutVars>
          <dgm:bulletEnabled val="1"/>
        </dgm:presLayoutVars>
      </dgm:prSet>
      <dgm:spPr/>
    </dgm:pt>
    <dgm:pt modelId="{7377D336-FAF8-460A-AF52-E8002B40E828}" type="pres">
      <dgm:prSet presAssocID="{E88DF10A-0DDF-409A-B7D2-A817330DD8FE}" presName="parentText" presStyleLbl="node1" presStyleIdx="1" presStyleCnt="4" custScaleY="87719" custLinFactY="419" custLinFactNeighborX="5" custLinFactNeighborY="100000">
        <dgm:presLayoutVars>
          <dgm:chMax val="0"/>
          <dgm:bulletEnabled val="1"/>
        </dgm:presLayoutVars>
      </dgm:prSet>
      <dgm:spPr/>
    </dgm:pt>
    <dgm:pt modelId="{ED380E8B-4E40-4C0D-9575-7689215D1808}" type="pres">
      <dgm:prSet presAssocID="{67C52E78-09FF-4C2F-B898-B08AFE86EDF1}" presName="spacer" presStyleCnt="0"/>
      <dgm:spPr/>
    </dgm:pt>
    <dgm:pt modelId="{D9B56F15-CF7A-4C1B-8454-ED8D1E93CBE5}" type="pres">
      <dgm:prSet presAssocID="{9771D9F2-49F6-4D38-BBB1-32644C5BB4F6}" presName="parentText" presStyleLbl="node1" presStyleIdx="2" presStyleCnt="4" custScaleY="87719" custLinFactNeighborX="81" custLinFactNeighborY="90520">
        <dgm:presLayoutVars>
          <dgm:chMax val="0"/>
          <dgm:bulletEnabled val="1"/>
        </dgm:presLayoutVars>
      </dgm:prSet>
      <dgm:spPr/>
    </dgm:pt>
    <dgm:pt modelId="{2B72DC6D-D959-428D-9DC0-A2E818BBF54B}" type="pres">
      <dgm:prSet presAssocID="{3FD1B9AC-7B78-41A4-96E0-984E43724BE2}" presName="spacer" presStyleCnt="0"/>
      <dgm:spPr/>
    </dgm:pt>
    <dgm:pt modelId="{D9AB0677-8ECE-4D05-8C88-1F5CDD55A73A}" type="pres">
      <dgm:prSet presAssocID="{87BA72BB-90F9-447F-92E4-404222F08C8F}" presName="parentText" presStyleLbl="node1" presStyleIdx="3" presStyleCnt="4" custScaleY="80645" custLinFactY="-324568" custLinFactNeighborX="-2693" custLinFactNeighborY="-400000">
        <dgm:presLayoutVars>
          <dgm:chMax val="0"/>
          <dgm:bulletEnabled val="1"/>
        </dgm:presLayoutVars>
      </dgm:prSet>
      <dgm:spPr/>
    </dgm:pt>
  </dgm:ptLst>
  <dgm:cxnLst>
    <dgm:cxn modelId="{B26D7702-2F6C-4A2F-A469-899F7E945ECF}" type="presOf" srcId="{9771D9F2-49F6-4D38-BBB1-32644C5BB4F6}" destId="{D9B56F15-CF7A-4C1B-8454-ED8D1E93CBE5}" srcOrd="0" destOrd="0" presId="urn:microsoft.com/office/officeart/2005/8/layout/vList2"/>
    <dgm:cxn modelId="{C2270A14-C389-4530-BF83-44A27E2FB5E7}" srcId="{A1291A67-B55D-42FD-85D2-FA798F8C8B62}" destId="{E88DF10A-0DDF-409A-B7D2-A817330DD8FE}" srcOrd="1" destOrd="0" parTransId="{7516F6B8-0955-4A17-9624-CA64651813DD}" sibTransId="{67C52E78-09FF-4C2F-B898-B08AFE86EDF1}"/>
    <dgm:cxn modelId="{4F3E6B21-C02C-4452-9596-C49CE2AC67E0}" type="presOf" srcId="{8E0902A0-0761-475F-8513-748E84DA527A}" destId="{8BB60387-3CDD-4319-B596-EFCD3673FB2D}" srcOrd="0" destOrd="1" presId="urn:microsoft.com/office/officeart/2005/8/layout/vList2"/>
    <dgm:cxn modelId="{0910025D-9ABE-4B4F-AB7B-A27B304F47B4}" srcId="{A1291A67-B55D-42FD-85D2-FA798F8C8B62}" destId="{314692C1-DB1A-42EA-9D94-229EB1D73B07}" srcOrd="0" destOrd="0" parTransId="{DA76C8AB-4C25-4BEF-ADAC-0A2F2CD47EE0}" sibTransId="{1F52ADF2-A5D9-4782-BD55-8CF40A76BCBA}"/>
    <dgm:cxn modelId="{B47A4952-F20D-47A7-8D57-0FAD228D4DE6}" srcId="{A1291A67-B55D-42FD-85D2-FA798F8C8B62}" destId="{87BA72BB-90F9-447F-92E4-404222F08C8F}" srcOrd="3" destOrd="0" parTransId="{E3A94882-DD58-453E-B818-D62A7BC62E77}" sibTransId="{42EE8100-7783-4005-8285-93ADA780BE0E}"/>
    <dgm:cxn modelId="{85088D59-4145-4729-B64B-198E71CFD528}" type="presOf" srcId="{E88DF10A-0DDF-409A-B7D2-A817330DD8FE}" destId="{7377D336-FAF8-460A-AF52-E8002B40E828}" srcOrd="0" destOrd="0" presId="urn:microsoft.com/office/officeart/2005/8/layout/vList2"/>
    <dgm:cxn modelId="{DA456583-30C7-4CBF-9F35-898568E1EFBF}" srcId="{314692C1-DB1A-42EA-9D94-229EB1D73B07}" destId="{8E0902A0-0761-475F-8513-748E84DA527A}" srcOrd="1" destOrd="0" parTransId="{A5C4C00C-75E1-4D6B-8CE9-23B34701437A}" sibTransId="{5346771F-B157-4D3E-88AD-C7C5499DCB4C}"/>
    <dgm:cxn modelId="{D9162C9F-89DA-4CEF-9B14-DCCED25D7D3A}" type="presOf" srcId="{A1291A67-B55D-42FD-85D2-FA798F8C8B62}" destId="{B7460B5F-FCA3-4671-89A5-843E93DB4718}" srcOrd="0" destOrd="0" presId="urn:microsoft.com/office/officeart/2005/8/layout/vList2"/>
    <dgm:cxn modelId="{E3C2D7CC-9DB4-4F71-A55B-3602690A3ED0}" type="presOf" srcId="{EE431761-0F5D-4EE3-9058-F02A1955E2FD}" destId="{8BB60387-3CDD-4319-B596-EFCD3673FB2D}" srcOrd="0" destOrd="0" presId="urn:microsoft.com/office/officeart/2005/8/layout/vList2"/>
    <dgm:cxn modelId="{D69815D6-7063-4E30-BEA0-3F750C0CEC9C}" srcId="{A1291A67-B55D-42FD-85D2-FA798F8C8B62}" destId="{9771D9F2-49F6-4D38-BBB1-32644C5BB4F6}" srcOrd="2" destOrd="0" parTransId="{0F90CF7E-2621-4D77-A0CD-75C80112EAA3}" sibTransId="{3FD1B9AC-7B78-41A4-96E0-984E43724BE2}"/>
    <dgm:cxn modelId="{FB78B3D7-0035-4AC0-AEA8-C06C4B89B836}" type="presOf" srcId="{314692C1-DB1A-42EA-9D94-229EB1D73B07}" destId="{EF400CBC-7036-4874-8DFB-E188A68DC199}" srcOrd="0" destOrd="0" presId="urn:microsoft.com/office/officeart/2005/8/layout/vList2"/>
    <dgm:cxn modelId="{2F63F0E3-C083-44CA-86A5-DEC6FA0A9278}" type="presOf" srcId="{87BA72BB-90F9-447F-92E4-404222F08C8F}" destId="{D9AB0677-8ECE-4D05-8C88-1F5CDD55A73A}" srcOrd="0" destOrd="0" presId="urn:microsoft.com/office/officeart/2005/8/layout/vList2"/>
    <dgm:cxn modelId="{411375EA-F598-4807-9BA7-76DA9A0EA698}" srcId="{314692C1-DB1A-42EA-9D94-229EB1D73B07}" destId="{EE431761-0F5D-4EE3-9058-F02A1955E2FD}" srcOrd="0" destOrd="0" parTransId="{87DDD1FA-DE44-4C01-A64F-5972C08216E7}" sibTransId="{0FF4AAC7-AE9C-4214-80FB-2CC24819E01A}"/>
    <dgm:cxn modelId="{90E16023-19EB-4FF9-BD39-D1A3B5B49BD1}" type="presParOf" srcId="{B7460B5F-FCA3-4671-89A5-843E93DB4718}" destId="{EF400CBC-7036-4874-8DFB-E188A68DC199}" srcOrd="0" destOrd="0" presId="urn:microsoft.com/office/officeart/2005/8/layout/vList2"/>
    <dgm:cxn modelId="{DB5417C0-2292-4504-8082-725FE05533A6}" type="presParOf" srcId="{B7460B5F-FCA3-4671-89A5-843E93DB4718}" destId="{8BB60387-3CDD-4319-B596-EFCD3673FB2D}" srcOrd="1" destOrd="0" presId="urn:microsoft.com/office/officeart/2005/8/layout/vList2"/>
    <dgm:cxn modelId="{51F75A0D-49A6-432E-ADBB-BF3FC9C7060D}" type="presParOf" srcId="{B7460B5F-FCA3-4671-89A5-843E93DB4718}" destId="{7377D336-FAF8-460A-AF52-E8002B40E828}" srcOrd="2" destOrd="0" presId="urn:microsoft.com/office/officeart/2005/8/layout/vList2"/>
    <dgm:cxn modelId="{9CD17EEB-49FE-463B-882C-AA444A48056C}" type="presParOf" srcId="{B7460B5F-FCA3-4671-89A5-843E93DB4718}" destId="{ED380E8B-4E40-4C0D-9575-7689215D1808}" srcOrd="3" destOrd="0" presId="urn:microsoft.com/office/officeart/2005/8/layout/vList2"/>
    <dgm:cxn modelId="{186C5264-B5C6-4E41-B7CC-AE1223F62F92}" type="presParOf" srcId="{B7460B5F-FCA3-4671-89A5-843E93DB4718}" destId="{D9B56F15-CF7A-4C1B-8454-ED8D1E93CBE5}" srcOrd="4" destOrd="0" presId="urn:microsoft.com/office/officeart/2005/8/layout/vList2"/>
    <dgm:cxn modelId="{1C675A4E-9DED-4056-9BCB-905FEEC3006A}" type="presParOf" srcId="{B7460B5F-FCA3-4671-89A5-843E93DB4718}" destId="{2B72DC6D-D959-428D-9DC0-A2E818BBF54B}" srcOrd="5" destOrd="0" presId="urn:microsoft.com/office/officeart/2005/8/layout/vList2"/>
    <dgm:cxn modelId="{604B3315-7C77-467E-8038-32E7343C9267}" type="presParOf" srcId="{B7460B5F-FCA3-4671-89A5-843E93DB4718}" destId="{D9AB0677-8ECE-4D05-8C88-1F5CDD55A73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00CBC-7036-4874-8DFB-E188A68DC199}">
      <dsp:nvSpPr>
        <dsp:cNvPr id="0" name=""/>
        <dsp:cNvSpPr/>
      </dsp:nvSpPr>
      <dsp:spPr>
        <a:xfrm>
          <a:off x="0" y="1530989"/>
          <a:ext cx="8021867" cy="86051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文鼎中楷" pitchFamily="65" charset="-120"/>
              <a:ea typeface="文鼎中楷" pitchFamily="65" charset="-120"/>
            </a:rPr>
            <a:t>拍攝影片並利用威力導演進行剪輯</a:t>
          </a:r>
          <a:endParaRPr lang="en-US" altLang="zh-TW" sz="2400" kern="1200" dirty="0">
            <a:latin typeface="文鼎中楷" pitchFamily="65" charset="-120"/>
            <a:ea typeface="文鼎中楷" pitchFamily="65" charset="-120"/>
          </a:endParaRPr>
        </a:p>
      </dsp:txBody>
      <dsp:txXfrm>
        <a:off x="42007" y="1572996"/>
        <a:ext cx="7937853" cy="776500"/>
      </dsp:txXfrm>
    </dsp:sp>
    <dsp:sp modelId="{8BB60387-3CDD-4319-B596-EFCD3673FB2D}">
      <dsp:nvSpPr>
        <dsp:cNvPr id="0" name=""/>
        <dsp:cNvSpPr/>
      </dsp:nvSpPr>
      <dsp:spPr>
        <a:xfrm>
          <a:off x="0" y="889784"/>
          <a:ext cx="8021867" cy="1533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694" tIns="72390" rIns="405384" bIns="7239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4400" kern="1200" dirty="0"/>
        </a:p>
      </dsp:txBody>
      <dsp:txXfrm>
        <a:off x="0" y="889784"/>
        <a:ext cx="8021867" cy="1533870"/>
      </dsp:txXfrm>
    </dsp:sp>
    <dsp:sp modelId="{7377D336-FAF8-460A-AF52-E8002B40E828}">
      <dsp:nvSpPr>
        <dsp:cNvPr id="0" name=""/>
        <dsp:cNvSpPr/>
      </dsp:nvSpPr>
      <dsp:spPr>
        <a:xfrm>
          <a:off x="0" y="2592285"/>
          <a:ext cx="8021867" cy="935996"/>
        </a:xfrm>
        <a:prstGeom prst="roundRect">
          <a:avLst/>
        </a:prstGeom>
        <a:gradFill rotWithShape="0">
          <a:gsLst>
            <a:gs pos="0">
              <a:schemeClr val="accent2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培養學生認識、尊重與關懷不同的文化</a:t>
          </a:r>
        </a:p>
      </dsp:txBody>
      <dsp:txXfrm>
        <a:off x="45692" y="2637977"/>
        <a:ext cx="7930483" cy="844612"/>
      </dsp:txXfrm>
    </dsp:sp>
    <dsp:sp modelId="{D9B56F15-CF7A-4C1B-8454-ED8D1E93CBE5}">
      <dsp:nvSpPr>
        <dsp:cNvPr id="0" name=""/>
        <dsp:cNvSpPr/>
      </dsp:nvSpPr>
      <dsp:spPr>
        <a:xfrm>
          <a:off x="0" y="3672408"/>
          <a:ext cx="8021867" cy="935996"/>
        </a:xfrm>
        <a:prstGeom prst="round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文鼎中楷" pitchFamily="65" charset="-120"/>
              <a:ea typeface="文鼎中楷" pitchFamily="65" charset="-120"/>
            </a:rPr>
            <a:t>設計並利用雷雕機製作成品</a:t>
          </a:r>
        </a:p>
      </dsp:txBody>
      <dsp:txXfrm>
        <a:off x="45692" y="3718100"/>
        <a:ext cx="7930483" cy="844612"/>
      </dsp:txXfrm>
    </dsp:sp>
    <dsp:sp modelId="{D9AB0677-8ECE-4D05-8C88-1F5CDD55A73A}">
      <dsp:nvSpPr>
        <dsp:cNvPr id="0" name=""/>
        <dsp:cNvSpPr/>
      </dsp:nvSpPr>
      <dsp:spPr>
        <a:xfrm>
          <a:off x="0" y="504057"/>
          <a:ext cx="8021867" cy="860514"/>
        </a:xfrm>
        <a:prstGeom prst="round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能用英語自我介紹與巴基斯坦的學生互動交流</a:t>
          </a:r>
        </a:p>
      </dsp:txBody>
      <dsp:txXfrm>
        <a:off x="42007" y="546064"/>
        <a:ext cx="7937853" cy="776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44163-5C8E-4306-8FDE-17B920D37C12}" type="datetimeFigureOut">
              <a:rPr lang="zh-TW" altLang="en-US" smtClean="0"/>
              <a:t>2020/7/2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574E7-0D20-4E0C-A26D-4D2F4FE400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27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5ABBC0-CE8C-439A-A276-68F3284E6BA1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/>
              <a:t>主題專案課程是由國語、英語與資訊共同整合而成，教學目標是</a:t>
            </a:r>
          </a:p>
        </p:txBody>
      </p:sp>
      <p:sp>
        <p:nvSpPr>
          <p:cNvPr id="4505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4D1642-26D7-4249-83F8-4760EE66C5B0}" type="slidenum">
              <a:rPr lang="zh-TW" altLang="en-US">
                <a:solidFill>
                  <a:prstClr val="black"/>
                </a:solidFill>
              </a:rPr>
              <a:pPr/>
              <a:t>4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9" name="Google Shape;3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9" name="Google Shape;3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53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DA05-4880-4AA1-B333-1D4969958B2D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AA022-4757-4186-882C-BB77D156493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5413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86813-6C4D-4B88-BAA1-0C8BD8978645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F8C56-AB46-4058-B7DC-A3B036FCEDD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60265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E3F68-9C98-492F-A8BE-3B9A6539C548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4A09-13E2-4D52-886A-D25435E37E7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3785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447D9-5DC5-496B-B39F-B5ADEC1C8CC3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5671C-BC5D-44F6-AE2F-5528C65293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77113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14163-90F7-4AC7-9D60-51B2FBC8D769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993F0-8B63-4943-ACEB-8CCADDC471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4085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5C83E-C5BF-4DCA-AC34-D8A697DAC9AF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98FF7-C827-49C8-AB83-C0BE98BAEF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9532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02E20-50FB-4836-B52B-505C3F5E159B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1C574-48CF-4D94-A091-9DF05EE531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3545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FD2E4-BE81-4D24-9E8E-3A5FFFB76BBC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B7818-1E2D-4781-A1DB-6E505B5E39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284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CE5AD-3E39-42CC-BAE6-7572069BC39B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A6D63-A64A-4E82-AE8F-094FED1F01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146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C6F3A-67C7-48B1-A554-8E55EC447168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F4584-5BB9-4C24-8838-12884893A3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6376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917D0-528A-4C1C-A3A1-1A017FFB4D86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AF77A-5396-40D8-B710-061B11CB3E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45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9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8B717B6-E627-4A60-A5C6-A64CC197F40C}" type="datetimeFigureOut">
              <a:rPr lang="zh-TW" altLang="en-US"/>
              <a:pPr>
                <a:defRPr/>
              </a:pPr>
              <a:t>2020/7/2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9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5BD6D08-4F78-4609-B2DF-4586D77B47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2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3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24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fif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1.png"/><Relationship Id="rId18" Type="http://schemas.openxmlformats.org/officeDocument/2006/relationships/image" Target="../media/image9.jfif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8.png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20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6.png"/><Relationship Id="rId10" Type="http://schemas.openxmlformats.org/officeDocument/2006/relationships/image" Target="../media/image19.jpeg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3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4.png"/><Relationship Id="rId7" Type="http://schemas.openxmlformats.org/officeDocument/2006/relationships/image" Target="../media/image39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7000"/>
            <a:lum/>
          </a:blip>
          <a:srcRect/>
          <a:stretch>
            <a:fillRect l="-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2555775" y="290774"/>
            <a:ext cx="6557495" cy="3799944"/>
            <a:chOff x="2813433" y="289409"/>
            <a:chExt cx="6557137" cy="3799738"/>
          </a:xfrm>
        </p:grpSpPr>
        <p:sp>
          <p:nvSpPr>
            <p:cNvPr id="2" name="矩形 1"/>
            <p:cNvSpPr/>
            <p:nvPr/>
          </p:nvSpPr>
          <p:spPr>
            <a:xfrm>
              <a:off x="3605479" y="289409"/>
              <a:ext cx="5765091" cy="523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800" b="1" dirty="0">
                  <a:ln w="15875">
                    <a:solidFill>
                      <a:schemeClr val="bg1"/>
                    </a:solidFill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黃惠琪、陳建宇、張麗芬、張嘉倫</a:t>
              </a:r>
              <a:endParaRPr kumimoji="0" lang="en-US" altLang="zh-TW" sz="2800" b="1" dirty="0">
                <a:ln w="15875">
                  <a:solidFill>
                    <a:schemeClr val="bg1"/>
                  </a:solidFill>
                </a:ln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813433" y="2765780"/>
              <a:ext cx="5616316" cy="132336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morning" dir="t"/>
              </a:scene3d>
              <a:sp3d extrusionH="114300" contourW="25400" prstMaterial="softEdge">
                <a:bevelB w="38100" h="38100" prst="relaxedInset"/>
                <a:extrusionClr>
                  <a:schemeClr val="accent1"/>
                </a:extrusionClr>
                <a:contourClr>
                  <a:schemeClr val="bg1">
                    <a:lumMod val="95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8000" b="1" dirty="0">
                  <a:ln w="31750">
                    <a:solidFill>
                      <a:srgbClr val="7030A0"/>
                    </a:solidFill>
                  </a:ln>
                  <a:solidFill>
                    <a:schemeClr val="accent2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127000" dist="50800" dir="21540000" sx="109000" sy="109000" algn="bl" rotWithShape="0">
                      <a:prstClr val="black">
                        <a:alpha val="71000"/>
                      </a:prstClr>
                    </a:outerShdw>
                  </a:effectLst>
                  <a:latin typeface="文鼎板刻ＰＯＰ體E" panose="040B0900000000000000" pitchFamily="82" charset="-120"/>
                  <a:ea typeface="文鼎板刻ＰＯＰ體E" panose="040B0900000000000000" pitchFamily="82" charset="-120"/>
                </a:rPr>
                <a:t>世界一家親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1584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-24981"/>
            <a:ext cx="9169179" cy="6882981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68618" y="187385"/>
            <a:ext cx="2481068" cy="427877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1782" y="159023"/>
            <a:ext cx="224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內容版面配置區 3">
            <a:extLst>
              <a:ext uri="{FF2B5EF4-FFF2-40B4-BE49-F238E27FC236}">
                <a16:creationId xmlns:a16="http://schemas.microsoft.com/office/drawing/2014/main" id="{BD4C22F8-CEA0-4A1A-9BFE-4851EE620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252" t="13039" r="22293" b="8716"/>
          <a:stretch/>
        </p:blipFill>
        <p:spPr>
          <a:xfrm>
            <a:off x="419301" y="1689570"/>
            <a:ext cx="1929200" cy="175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17D97EB-06EF-4832-8AC7-2F4E93D0F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40" y="1768116"/>
            <a:ext cx="1921809" cy="175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495B25FD-F7D3-4E3E-BE8A-B513C0AF9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19" y="1768116"/>
            <a:ext cx="1978272" cy="175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17256562-AC09-44AB-B050-5A8D36965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80" y="1768116"/>
            <a:ext cx="1693670" cy="175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D81DBF93-D394-48B4-913F-1AA70B024A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t="6627" r="22977" b="21642"/>
          <a:stretch/>
        </p:blipFill>
        <p:spPr>
          <a:xfrm>
            <a:off x="403470" y="4228112"/>
            <a:ext cx="2140711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C1C4D2E0-4758-4C93-8996-A930F99433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38" y="4228112"/>
            <a:ext cx="1999573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橢圓形圖說文字 16">
            <a:extLst>
              <a:ext uri="{FF2B5EF4-FFF2-40B4-BE49-F238E27FC236}">
                <a16:creationId xmlns:a16="http://schemas.microsoft.com/office/drawing/2014/main" id="{36FFE50F-A37F-4187-8DF5-54D4E90CCC72}"/>
              </a:ext>
            </a:extLst>
          </p:cNvPr>
          <p:cNvSpPr/>
          <p:nvPr/>
        </p:nvSpPr>
        <p:spPr>
          <a:xfrm>
            <a:off x="7362272" y="1187682"/>
            <a:ext cx="1703765" cy="514064"/>
          </a:xfrm>
          <a:prstGeom prst="wedgeEllipseCallout">
            <a:avLst>
              <a:gd name="adj1" fmla="val -33112"/>
              <a:gd name="adj2" fmla="val 7019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認真思考並詳細回答</a:t>
            </a:r>
          </a:p>
        </p:txBody>
      </p:sp>
      <p:sp>
        <p:nvSpPr>
          <p:cNvPr id="28" name="橢圓形圖說文字 17">
            <a:extLst>
              <a:ext uri="{FF2B5EF4-FFF2-40B4-BE49-F238E27FC236}">
                <a16:creationId xmlns:a16="http://schemas.microsoft.com/office/drawing/2014/main" id="{DC8BBF69-F978-4A4D-B51F-46AE6BA11F66}"/>
              </a:ext>
            </a:extLst>
          </p:cNvPr>
          <p:cNvSpPr/>
          <p:nvPr/>
        </p:nvSpPr>
        <p:spPr>
          <a:xfrm>
            <a:off x="2991589" y="1122794"/>
            <a:ext cx="1978272" cy="591645"/>
          </a:xfrm>
          <a:prstGeom prst="wedgeEllipseCallout">
            <a:avLst>
              <a:gd name="adj1" fmla="val -30768"/>
              <a:gd name="adj2" fmla="val 7019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請學生先閱讀再摘要分享</a:t>
            </a:r>
          </a:p>
        </p:txBody>
      </p:sp>
      <p:sp>
        <p:nvSpPr>
          <p:cNvPr id="29" name="橢圓形圖說文字 18">
            <a:extLst>
              <a:ext uri="{FF2B5EF4-FFF2-40B4-BE49-F238E27FC236}">
                <a16:creationId xmlns:a16="http://schemas.microsoft.com/office/drawing/2014/main" id="{CDC1797B-4374-4418-B623-01DB1A731DB1}"/>
              </a:ext>
            </a:extLst>
          </p:cNvPr>
          <p:cNvSpPr/>
          <p:nvPr/>
        </p:nvSpPr>
        <p:spPr>
          <a:xfrm>
            <a:off x="5137147" y="1122794"/>
            <a:ext cx="1921809" cy="569758"/>
          </a:xfrm>
          <a:prstGeom prst="wedgeEllipseCallout">
            <a:avLst>
              <a:gd name="adj1" fmla="val -33112"/>
              <a:gd name="adj2" fmla="val 7019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遊戲式測驗</a:t>
            </a:r>
            <a:endParaRPr lang="en-US" altLang="zh-TW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效果佳又有趣</a:t>
            </a:r>
            <a:endParaRPr lang="zh-TW" altLang="en-US" sz="1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橢圓形圖說文字 23">
            <a:extLst>
              <a:ext uri="{FF2B5EF4-FFF2-40B4-BE49-F238E27FC236}">
                <a16:creationId xmlns:a16="http://schemas.microsoft.com/office/drawing/2014/main" id="{349F32CF-31C3-4093-98FC-BEC35B2429E5}"/>
              </a:ext>
            </a:extLst>
          </p:cNvPr>
          <p:cNvSpPr/>
          <p:nvPr/>
        </p:nvSpPr>
        <p:spPr>
          <a:xfrm>
            <a:off x="1248438" y="1153300"/>
            <a:ext cx="1604254" cy="514064"/>
          </a:xfrm>
          <a:prstGeom prst="wedgeEllipseCallout">
            <a:avLst>
              <a:gd name="adj1" fmla="val -33112"/>
              <a:gd name="adj2" fmla="val 7019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1500" b="1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NEARPOD</a:t>
            </a: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備好教材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5AAA9B20-E4C6-4DE6-8225-763CB29CD5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197" r="18023"/>
          <a:stretch/>
        </p:blipFill>
        <p:spPr>
          <a:xfrm>
            <a:off x="4706298" y="3619463"/>
            <a:ext cx="3521563" cy="2228649"/>
          </a:xfrm>
          <a:prstGeom prst="rect">
            <a:avLst/>
          </a:prstGeom>
        </p:spPr>
      </p:pic>
      <p:sp>
        <p:nvSpPr>
          <p:cNvPr id="32" name="橢圓形圖說文字 28">
            <a:extLst>
              <a:ext uri="{FF2B5EF4-FFF2-40B4-BE49-F238E27FC236}">
                <a16:creationId xmlns:a16="http://schemas.microsoft.com/office/drawing/2014/main" id="{EFBFC98F-7B2D-4ABA-A93A-56B252148BEC}"/>
              </a:ext>
            </a:extLst>
          </p:cNvPr>
          <p:cNvSpPr/>
          <p:nvPr/>
        </p:nvSpPr>
        <p:spPr>
          <a:xfrm>
            <a:off x="306058" y="3626447"/>
            <a:ext cx="4201133" cy="459486"/>
          </a:xfrm>
          <a:prstGeom prst="wedgeEllipseCallout">
            <a:avLst>
              <a:gd name="adj1" fmla="val 2784"/>
              <a:gd name="adj2" fmla="val 103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適逢肺炎疫情，學生有人飢己飢，人溺己溺之胸懷。</a:t>
            </a:r>
          </a:p>
        </p:txBody>
      </p:sp>
      <p:sp>
        <p:nvSpPr>
          <p:cNvPr id="33" name="矩形圖說文字 2">
            <a:extLst>
              <a:ext uri="{FF2B5EF4-FFF2-40B4-BE49-F238E27FC236}">
                <a16:creationId xmlns:a16="http://schemas.microsoft.com/office/drawing/2014/main" id="{0664D2E4-DA3A-4D45-A3BC-05373696FC3B}"/>
              </a:ext>
            </a:extLst>
          </p:cNvPr>
          <p:cNvSpPr/>
          <p:nvPr/>
        </p:nvSpPr>
        <p:spPr>
          <a:xfrm>
            <a:off x="8300402" y="3503508"/>
            <a:ext cx="693096" cy="2312751"/>
          </a:xfrm>
          <a:prstGeom prst="wedgeRectCallout">
            <a:avLst>
              <a:gd name="adj1" fmla="val -265043"/>
              <a:gd name="adj2" fmla="val 256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B3F2F37-FB85-4410-8529-602CE435500C}"/>
              </a:ext>
            </a:extLst>
          </p:cNvPr>
          <p:cNvSpPr txBox="1"/>
          <p:nvPr/>
        </p:nvSpPr>
        <p:spPr>
          <a:xfrm flipH="1">
            <a:off x="8315055" y="3586513"/>
            <a:ext cx="75098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這樣的閱讀課，學生喜歡，且效果佳，達到</a:t>
            </a:r>
            <a:r>
              <a:rPr lang="en-US" altLang="zh-TW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&lt;</a:t>
            </a:r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世界一家親</a:t>
            </a:r>
            <a:r>
              <a:rPr lang="en-US" altLang="zh-TW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的教學目標。</a:t>
            </a:r>
          </a:p>
        </p:txBody>
      </p:sp>
    </p:spTree>
    <p:extLst>
      <p:ext uri="{BB962C8B-B14F-4D97-AF65-F5344CB8AC3E}">
        <p14:creationId xmlns:p14="http://schemas.microsoft.com/office/powerpoint/2010/main" val="94061730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71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96" y="-24981"/>
            <a:ext cx="9169179" cy="688298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6"/>
          <p:cNvSpPr txBox="1"/>
          <p:nvPr/>
        </p:nvSpPr>
        <p:spPr>
          <a:xfrm>
            <a:off x="168618" y="187385"/>
            <a:ext cx="2481068" cy="427877"/>
          </a:xfrm>
          <a:prstGeom prst="rect">
            <a:avLst/>
          </a:prstGeom>
          <a:gradFill>
            <a:gsLst>
              <a:gs pos="0">
                <a:srgbClr val="FF969E"/>
              </a:gs>
              <a:gs pos="50000">
                <a:srgbClr val="FFBDC2"/>
              </a:gs>
              <a:gs pos="100000">
                <a:srgbClr val="FFDFE0"/>
              </a:gs>
            </a:gsLst>
            <a:lin ang="135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1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5" name="Google Shape;365;p16"/>
          <p:cNvSpPr/>
          <p:nvPr/>
        </p:nvSpPr>
        <p:spPr>
          <a:xfrm>
            <a:off x="281782" y="159023"/>
            <a:ext cx="22461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學習歷程(</a:t>
            </a:r>
            <a:r>
              <a:rPr lang="zh-TW" altLang="en-US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資訊</a:t>
            </a:r>
            <a:r>
              <a:rPr 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24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2" y="3910756"/>
            <a:ext cx="3240000" cy="18225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2" y="1041663"/>
            <a:ext cx="3240000" cy="182250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42" y="738866"/>
            <a:ext cx="3240000" cy="1822500"/>
          </a:xfrm>
          <a:prstGeom prst="rect">
            <a:avLst/>
          </a:prstGeom>
        </p:spPr>
      </p:pic>
      <p:sp>
        <p:nvSpPr>
          <p:cNvPr id="12" name="Google Shape;251;p7"/>
          <p:cNvSpPr txBox="1"/>
          <p:nvPr/>
        </p:nvSpPr>
        <p:spPr>
          <a:xfrm>
            <a:off x="323528" y="3068960"/>
            <a:ext cx="3936258" cy="338554"/>
          </a:xfrm>
          <a:prstGeom prst="rect">
            <a:avLst/>
          </a:prstGeom>
          <a:solidFill>
            <a:srgbClr val="FF9999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學生將英語課所拍攝的影片匯入威力導演</a:t>
            </a:r>
            <a:endParaRPr dirty="0"/>
          </a:p>
        </p:txBody>
      </p:sp>
      <p:sp>
        <p:nvSpPr>
          <p:cNvPr id="15" name="Google Shape;1041;p1">
            <a:extLst>
              <a:ext uri="{FF2B5EF4-FFF2-40B4-BE49-F238E27FC236}">
                <a16:creationId xmlns:a16="http://schemas.microsoft.com/office/drawing/2014/main" id="{33FB8045-10E6-467E-9214-84D6EBFA78DE}"/>
              </a:ext>
            </a:extLst>
          </p:cNvPr>
          <p:cNvSpPr txBox="1"/>
          <p:nvPr/>
        </p:nvSpPr>
        <p:spPr>
          <a:xfrm>
            <a:off x="4747041" y="2726672"/>
            <a:ext cx="3795855" cy="338514"/>
          </a:xfrm>
          <a:prstGeom prst="rect">
            <a:avLst/>
          </a:prstGeom>
          <a:solidFill>
            <a:srgbClr val="67D3F5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利用威力導演將自我介紹影片加上字幕</a:t>
            </a:r>
            <a:endParaRPr lang="zh-TW" altLang="en-US" sz="1600" dirty="0"/>
          </a:p>
        </p:txBody>
      </p:sp>
      <p:sp>
        <p:nvSpPr>
          <p:cNvPr id="16" name="Google Shape;1042;p1">
            <a:extLst>
              <a:ext uri="{FF2B5EF4-FFF2-40B4-BE49-F238E27FC236}">
                <a16:creationId xmlns:a16="http://schemas.microsoft.com/office/drawing/2014/main" id="{2DBD50CC-585C-4ADB-9E70-269A8BF0B3A1}"/>
              </a:ext>
            </a:extLst>
          </p:cNvPr>
          <p:cNvSpPr txBox="1"/>
          <p:nvPr/>
        </p:nvSpPr>
        <p:spPr>
          <a:xfrm>
            <a:off x="539952" y="5877272"/>
            <a:ext cx="3600000" cy="584735"/>
          </a:xfrm>
          <a:prstGeom prst="rect">
            <a:avLst/>
          </a:prstGeom>
          <a:solidFill>
            <a:srgbClr val="A9DA74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利用威力導演將自我介紹中所提到的物品用子母畫面加入影片</a:t>
            </a:r>
            <a:endParaRPr lang="zh-TW" altLang="en-US" sz="1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54FFEAB-9580-4788-82C1-59E17E463C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24" y="3789040"/>
            <a:ext cx="3600000" cy="2250000"/>
          </a:xfrm>
          <a:prstGeom prst="rect">
            <a:avLst/>
          </a:prstGeom>
        </p:spPr>
      </p:pic>
      <p:sp>
        <p:nvSpPr>
          <p:cNvPr id="17" name="Google Shape;1037;p1">
            <a:extLst>
              <a:ext uri="{FF2B5EF4-FFF2-40B4-BE49-F238E27FC236}">
                <a16:creationId xmlns:a16="http://schemas.microsoft.com/office/drawing/2014/main" id="{9E7A71FD-3AC0-446B-B0A6-0ADFC674D498}"/>
              </a:ext>
            </a:extLst>
          </p:cNvPr>
          <p:cNvSpPr txBox="1"/>
          <p:nvPr/>
        </p:nvSpPr>
        <p:spPr>
          <a:xfrm>
            <a:off x="5148064" y="6114936"/>
            <a:ext cx="2880000" cy="307736"/>
          </a:xfrm>
          <a:prstGeom prst="rect">
            <a:avLst/>
          </a:prstGeom>
          <a:solidFill>
            <a:srgbClr val="FFFF00">
              <a:alpha val="89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4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剪輯後的英語自我介紹影片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71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96" y="-24981"/>
            <a:ext cx="9169179" cy="688298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6"/>
          <p:cNvSpPr txBox="1"/>
          <p:nvPr/>
        </p:nvSpPr>
        <p:spPr>
          <a:xfrm>
            <a:off x="168618" y="187385"/>
            <a:ext cx="2481068" cy="427877"/>
          </a:xfrm>
          <a:prstGeom prst="rect">
            <a:avLst/>
          </a:prstGeom>
          <a:gradFill>
            <a:gsLst>
              <a:gs pos="0">
                <a:srgbClr val="FF969E"/>
              </a:gs>
              <a:gs pos="50000">
                <a:srgbClr val="FFBDC2"/>
              </a:gs>
              <a:gs pos="100000">
                <a:srgbClr val="FFDFE0"/>
              </a:gs>
            </a:gsLst>
            <a:lin ang="135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1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5" name="Google Shape;365;p16"/>
          <p:cNvSpPr/>
          <p:nvPr/>
        </p:nvSpPr>
        <p:spPr>
          <a:xfrm>
            <a:off x="281782" y="159023"/>
            <a:ext cx="22461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學習歷程(</a:t>
            </a:r>
            <a:r>
              <a:rPr lang="zh-TW" altLang="en-US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資訊</a:t>
            </a:r>
            <a:r>
              <a:rPr 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24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8" y="4018216"/>
            <a:ext cx="4443141" cy="249926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576">
            <a:off x="428616" y="692054"/>
            <a:ext cx="4471515" cy="267420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038">
            <a:off x="4621304" y="1253173"/>
            <a:ext cx="4284210" cy="2555023"/>
          </a:xfrm>
          <a:prstGeom prst="rect">
            <a:avLst/>
          </a:prstGeom>
        </p:spPr>
      </p:pic>
      <p:sp>
        <p:nvSpPr>
          <p:cNvPr id="12" name="Google Shape;251;p7"/>
          <p:cNvSpPr txBox="1"/>
          <p:nvPr/>
        </p:nvSpPr>
        <p:spPr>
          <a:xfrm>
            <a:off x="460774" y="3151895"/>
            <a:ext cx="2980530" cy="584735"/>
          </a:xfrm>
          <a:prstGeom prst="rect">
            <a:avLst/>
          </a:prstGeom>
          <a:solidFill>
            <a:srgbClr val="FF9999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將綜合課設計的圖案利用</a:t>
            </a:r>
            <a:r>
              <a:rPr lang="en-US" altLang="zh-TW" sz="1600" b="1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Inkscape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轉成向量圖形</a:t>
            </a:r>
            <a:endParaRPr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r="28780"/>
          <a:stretch/>
        </p:blipFill>
        <p:spPr>
          <a:xfrm>
            <a:off x="5774615" y="3480361"/>
            <a:ext cx="2472054" cy="2478772"/>
          </a:xfrm>
          <a:prstGeom prst="rect">
            <a:avLst/>
          </a:prstGeom>
        </p:spPr>
      </p:pic>
      <p:sp>
        <p:nvSpPr>
          <p:cNvPr id="15" name="Google Shape;1041;p1">
            <a:extLst>
              <a:ext uri="{FF2B5EF4-FFF2-40B4-BE49-F238E27FC236}">
                <a16:creationId xmlns:a16="http://schemas.microsoft.com/office/drawing/2014/main" id="{51672529-9B05-4FC9-A063-28FE3CFF11CD}"/>
              </a:ext>
            </a:extLst>
          </p:cNvPr>
          <p:cNvSpPr txBox="1"/>
          <p:nvPr/>
        </p:nvSpPr>
        <p:spPr>
          <a:xfrm>
            <a:off x="5240641" y="540009"/>
            <a:ext cx="3795855" cy="584735"/>
          </a:xfrm>
          <a:prstGeom prst="rect">
            <a:avLst/>
          </a:prstGeom>
          <a:solidFill>
            <a:srgbClr val="67D3F5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學生使用</a:t>
            </a:r>
            <a:r>
              <a:rPr lang="en-US" altLang="zh-TW" sz="1600" b="1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Laserbox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將作品做成明信片的格式，並設定雕刻與切割的區域</a:t>
            </a:r>
            <a:endParaRPr lang="zh-TW" altLang="en-US" sz="1600" dirty="0"/>
          </a:p>
        </p:txBody>
      </p:sp>
      <p:sp>
        <p:nvSpPr>
          <p:cNvPr id="16" name="Google Shape;1042;p1">
            <a:extLst>
              <a:ext uri="{FF2B5EF4-FFF2-40B4-BE49-F238E27FC236}">
                <a16:creationId xmlns:a16="http://schemas.microsoft.com/office/drawing/2014/main" id="{B5990643-92A0-49C5-8988-728770A5BF17}"/>
              </a:ext>
            </a:extLst>
          </p:cNvPr>
          <p:cNvSpPr txBox="1"/>
          <p:nvPr/>
        </p:nvSpPr>
        <p:spPr>
          <a:xfrm>
            <a:off x="2339752" y="6330846"/>
            <a:ext cx="2880000" cy="338514"/>
          </a:xfrm>
          <a:prstGeom prst="rect">
            <a:avLst/>
          </a:prstGeom>
          <a:solidFill>
            <a:srgbClr val="A9DA74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實際使用雷雕機切割作品</a:t>
            </a:r>
            <a:endParaRPr lang="zh-TW" altLang="en-US" sz="1600" dirty="0"/>
          </a:p>
        </p:txBody>
      </p:sp>
      <p:sp>
        <p:nvSpPr>
          <p:cNvPr id="17" name="Google Shape;1037;p1">
            <a:extLst>
              <a:ext uri="{FF2B5EF4-FFF2-40B4-BE49-F238E27FC236}">
                <a16:creationId xmlns:a16="http://schemas.microsoft.com/office/drawing/2014/main" id="{7FD58928-FAA8-4076-87BC-591510F5F33C}"/>
              </a:ext>
            </a:extLst>
          </p:cNvPr>
          <p:cNvSpPr txBox="1"/>
          <p:nvPr/>
        </p:nvSpPr>
        <p:spPr>
          <a:xfrm>
            <a:off x="5930642" y="6114936"/>
            <a:ext cx="2160000" cy="338400"/>
          </a:xfrm>
          <a:prstGeom prst="rect">
            <a:avLst/>
          </a:prstGeom>
          <a:solidFill>
            <a:srgbClr val="FFFF00">
              <a:alpha val="89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臺灣主題明信片成品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59104247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323528" y="1412776"/>
            <a:ext cx="8496944" cy="525658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000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以「世界一家親」為主題，結合教室連結網絡社群計畫，利用</a:t>
            </a:r>
            <a:r>
              <a:rPr lang="en-US" altLang="zh-TW" sz="4000" dirty="0" err="1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Flipgrid</a:t>
            </a:r>
            <a:r>
              <a:rPr lang="zh-TW" altLang="en-US" sz="4000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網路平台與巴基斯坦的學生互動交流，以英語拍攝自我介紹，並利用資訊課教授學生使用威力導演剪輯後製；閱讀繪本、查詢資料，了解不同國家的文化與生活方式，以及運用雷射雕刻機製作給外國友人的紀念品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23528" y="476672"/>
            <a:ext cx="2862127" cy="702366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課程設計理念</a:t>
            </a:r>
          </a:p>
        </p:txBody>
      </p:sp>
    </p:spTree>
    <p:extLst>
      <p:ext uri="{BB962C8B-B14F-4D97-AF65-F5344CB8AC3E}">
        <p14:creationId xmlns:p14="http://schemas.microsoft.com/office/powerpoint/2010/main" val="20553838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" y="18204"/>
            <a:ext cx="913184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75656" y="116632"/>
            <a:ext cx="60704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TW" altLang="en-US" sz="4000" dirty="0">
                <a:latin typeface="Times New Roman" pitchFamily="18" charset="0"/>
                <a:ea typeface="華康中圓體(P)" pitchFamily="34" charset="-120"/>
                <a:cs typeface="Times New Roman" pitchFamily="18" charset="0"/>
              </a:rPr>
              <a:t>跨領域課程架構</a:t>
            </a:r>
          </a:p>
        </p:txBody>
      </p:sp>
      <p:sp>
        <p:nvSpPr>
          <p:cNvPr id="10" name="橢圓 9"/>
          <p:cNvSpPr/>
          <p:nvPr/>
        </p:nvSpPr>
        <p:spPr>
          <a:xfrm>
            <a:off x="3671980" y="2348880"/>
            <a:ext cx="1800200" cy="1800000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世界</a:t>
            </a:r>
            <a:endParaRPr lang="en-US" altLang="zh-TW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/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一家親</a:t>
            </a:r>
          </a:p>
        </p:txBody>
      </p:sp>
      <p:sp>
        <p:nvSpPr>
          <p:cNvPr id="11" name="橢圓 10"/>
          <p:cNvSpPr/>
          <p:nvPr/>
        </p:nvSpPr>
        <p:spPr>
          <a:xfrm>
            <a:off x="5268588" y="3267635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國語</a:t>
            </a:r>
            <a:endParaRPr lang="en-US" altLang="zh-TW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/>
            <a:r>
              <a:rPr lang="en-US" altLang="zh-TW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(2</a:t>
            </a:r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堂</a:t>
            </a:r>
            <a:r>
              <a:rPr lang="en-US" altLang="zh-TW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)</a:t>
            </a:r>
            <a:endParaRPr lang="zh-TW" altLang="en-US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839843" y="4722675"/>
            <a:ext cx="1969308" cy="720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不一樣的○○作文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15613" y="299391"/>
            <a:ext cx="2160224" cy="720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我的巴基斯坦網友</a:t>
            </a:r>
            <a:endParaRPr lang="en-US" altLang="zh-TW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820360" y="1268800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英文</a:t>
            </a:r>
            <a:endParaRPr lang="en-US" altLang="zh-TW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/>
            <a:r>
              <a:rPr lang="en-US" altLang="zh-TW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(5</a:t>
            </a:r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堂</a:t>
            </a:r>
            <a:r>
              <a:rPr lang="en-US" altLang="zh-TW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)</a:t>
            </a:r>
            <a:endParaRPr lang="zh-TW" altLang="en-US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3455892" y="5738157"/>
            <a:ext cx="2160224" cy="57598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四隻腳兩隻鞋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6762419" y="731270"/>
            <a:ext cx="2124156" cy="86169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不一樣的生活繪本閱讀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121432" y="3320828"/>
            <a:ext cx="2124156" cy="93626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剪輯英語</a:t>
            </a:r>
            <a:endParaRPr lang="en-US" altLang="zh-TW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自我介紹影片</a:t>
            </a:r>
          </a:p>
        </p:txBody>
      </p:sp>
      <p:sp>
        <p:nvSpPr>
          <p:cNvPr id="19" name="橢圓 18"/>
          <p:cNvSpPr/>
          <p:nvPr/>
        </p:nvSpPr>
        <p:spPr>
          <a:xfrm>
            <a:off x="2339912" y="3068960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電腦</a:t>
            </a:r>
            <a:endParaRPr lang="en-US" altLang="zh-TW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/>
            <a:r>
              <a:rPr lang="en-US" altLang="zh-TW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(4</a:t>
            </a:r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堂</a:t>
            </a:r>
            <a:r>
              <a:rPr lang="en-US" altLang="zh-TW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)</a:t>
            </a:r>
            <a:endParaRPr lang="zh-TW" altLang="en-US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64995" y="1467555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綜合</a:t>
            </a:r>
            <a:endParaRPr lang="en-US" altLang="zh-TW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/>
            <a:r>
              <a:rPr lang="en-US" altLang="zh-TW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(4</a:t>
            </a:r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堂</a:t>
            </a:r>
            <a:r>
              <a:rPr lang="en-US" altLang="zh-TW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)</a:t>
            </a:r>
            <a:endParaRPr lang="zh-TW" altLang="en-US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815996" y="4149080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閱讀</a:t>
            </a:r>
            <a:endParaRPr lang="en-US" altLang="zh-TW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/>
            <a:r>
              <a:rPr lang="en-US" altLang="zh-TW" sz="27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(2</a:t>
            </a:r>
            <a:r>
              <a:rPr lang="zh-TW" altLang="en-US" sz="27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堂</a:t>
            </a:r>
            <a:r>
              <a:rPr lang="en-US" altLang="zh-TW" sz="27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)</a:t>
            </a:r>
          </a:p>
        </p:txBody>
      </p:sp>
      <p:cxnSp>
        <p:nvCxnSpPr>
          <p:cNvPr id="23" name="直線接點 22"/>
          <p:cNvCxnSpPr>
            <a:cxnSpLocks/>
            <a:stCxn id="20" idx="6"/>
            <a:endCxn id="17" idx="1"/>
          </p:cNvCxnSpPr>
          <p:nvPr/>
        </p:nvCxnSpPr>
        <p:spPr>
          <a:xfrm flipV="1">
            <a:off x="6504995" y="1162117"/>
            <a:ext cx="257424" cy="10254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cxnSpLocks/>
            <a:stCxn id="19" idx="2"/>
            <a:endCxn id="18" idx="3"/>
          </p:cNvCxnSpPr>
          <p:nvPr/>
        </p:nvCxnSpPr>
        <p:spPr>
          <a:xfrm flipH="1">
            <a:off x="2245588" y="3788960"/>
            <a:ext cx="943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>
            <a:cxnSpLocks/>
            <a:stCxn id="14" idx="2"/>
            <a:endCxn id="15" idx="2"/>
          </p:cNvCxnSpPr>
          <p:nvPr/>
        </p:nvCxnSpPr>
        <p:spPr>
          <a:xfrm>
            <a:off x="1295725" y="1019391"/>
            <a:ext cx="1524635" cy="9694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>
            <a:cxnSpLocks/>
            <a:stCxn id="16" idx="0"/>
            <a:endCxn id="21" idx="4"/>
          </p:cNvCxnSpPr>
          <p:nvPr/>
        </p:nvCxnSpPr>
        <p:spPr>
          <a:xfrm flipH="1" flipV="1">
            <a:off x="4535996" y="5589080"/>
            <a:ext cx="8" cy="1490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>
            <a:cxnSpLocks/>
            <a:stCxn id="11" idx="5"/>
            <a:endCxn id="12" idx="1"/>
          </p:cNvCxnSpPr>
          <p:nvPr/>
        </p:nvCxnSpPr>
        <p:spPr>
          <a:xfrm>
            <a:off x="6497705" y="4496752"/>
            <a:ext cx="342138" cy="58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圓角矩形 13">
            <a:extLst>
              <a:ext uri="{FF2B5EF4-FFF2-40B4-BE49-F238E27FC236}">
                <a16:creationId xmlns:a16="http://schemas.microsoft.com/office/drawing/2014/main" id="{C53C732E-563E-4A00-B8F0-66A0E20B5356}"/>
              </a:ext>
            </a:extLst>
          </p:cNvPr>
          <p:cNvSpPr/>
          <p:nvPr/>
        </p:nvSpPr>
        <p:spPr>
          <a:xfrm>
            <a:off x="132525" y="1955366"/>
            <a:ext cx="2160225" cy="57598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英語自我介紹</a:t>
            </a:r>
            <a:endParaRPr lang="en-US" altLang="zh-TW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34" name="圓角矩形 17">
            <a:extLst>
              <a:ext uri="{FF2B5EF4-FFF2-40B4-BE49-F238E27FC236}">
                <a16:creationId xmlns:a16="http://schemas.microsoft.com/office/drawing/2014/main" id="{EEABA4E8-8B25-49FB-8083-8A44FAC4C9EF}"/>
              </a:ext>
            </a:extLst>
          </p:cNvPr>
          <p:cNvSpPr/>
          <p:nvPr/>
        </p:nvSpPr>
        <p:spPr>
          <a:xfrm>
            <a:off x="668908" y="5159612"/>
            <a:ext cx="2124156" cy="93626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臺灣主題</a:t>
            </a:r>
            <a:endParaRPr lang="en-US" altLang="zh-TW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明信片設計</a:t>
            </a:r>
          </a:p>
        </p:txBody>
      </p:sp>
      <p:sp>
        <p:nvSpPr>
          <p:cNvPr id="39" name="圓角矩形 16">
            <a:extLst>
              <a:ext uri="{FF2B5EF4-FFF2-40B4-BE49-F238E27FC236}">
                <a16:creationId xmlns:a16="http://schemas.microsoft.com/office/drawing/2014/main" id="{615DF486-47AD-4E5A-824C-52BA1200930C}"/>
              </a:ext>
            </a:extLst>
          </p:cNvPr>
          <p:cNvSpPr/>
          <p:nvPr/>
        </p:nvSpPr>
        <p:spPr>
          <a:xfrm>
            <a:off x="6803900" y="2536439"/>
            <a:ext cx="2124156" cy="86169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不一樣的○○</a:t>
            </a:r>
            <a:endParaRPr lang="en-US" altLang="zh-TW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小組報告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829A48D-AAC0-4449-9E20-256A0BB2DE61}"/>
              </a:ext>
            </a:extLst>
          </p:cNvPr>
          <p:cNvCxnSpPr>
            <a:cxnSpLocks/>
            <a:stCxn id="20" idx="6"/>
            <a:endCxn id="39" idx="1"/>
          </p:cNvCxnSpPr>
          <p:nvPr/>
        </p:nvCxnSpPr>
        <p:spPr>
          <a:xfrm>
            <a:off x="6504995" y="2187555"/>
            <a:ext cx="298905" cy="7797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A619197B-87CC-4BB4-A16E-59C9D6D4FED6}"/>
              </a:ext>
            </a:extLst>
          </p:cNvPr>
          <p:cNvCxnSpPr>
            <a:cxnSpLocks/>
            <a:stCxn id="32" idx="3"/>
            <a:endCxn id="15" idx="2"/>
          </p:cNvCxnSpPr>
          <p:nvPr/>
        </p:nvCxnSpPr>
        <p:spPr>
          <a:xfrm flipV="1">
            <a:off x="2292750" y="1988800"/>
            <a:ext cx="527610" cy="2545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8CC87B67-9761-411E-9AD1-7A7F2153F5F9}"/>
              </a:ext>
            </a:extLst>
          </p:cNvPr>
          <p:cNvCxnSpPr>
            <a:cxnSpLocks/>
            <a:stCxn id="19" idx="3"/>
            <a:endCxn id="34" idx="0"/>
          </p:cNvCxnSpPr>
          <p:nvPr/>
        </p:nvCxnSpPr>
        <p:spPr>
          <a:xfrm flipH="1">
            <a:off x="1730986" y="4298077"/>
            <a:ext cx="819809" cy="86153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圖片 66">
            <a:extLst>
              <a:ext uri="{FF2B5EF4-FFF2-40B4-BE49-F238E27FC236}">
                <a16:creationId xmlns:a16="http://schemas.microsoft.com/office/drawing/2014/main" id="{9B5DF411-EEEF-4AB7-A741-18C4BDE955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6" r="72038" b="23006"/>
          <a:stretch/>
        </p:blipFill>
        <p:spPr>
          <a:xfrm>
            <a:off x="4355976" y="6392370"/>
            <a:ext cx="367257" cy="396000"/>
          </a:xfrm>
          <a:prstGeom prst="rect">
            <a:avLst/>
          </a:prstGeom>
        </p:spPr>
      </p:pic>
      <p:pic>
        <p:nvPicPr>
          <p:cNvPr id="101" name="圖片 100">
            <a:extLst>
              <a:ext uri="{FF2B5EF4-FFF2-40B4-BE49-F238E27FC236}">
                <a16:creationId xmlns:a16="http://schemas.microsoft.com/office/drawing/2014/main" id="{6E9424B1-A915-408F-AA25-2D215AFED9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6" r="72038" b="23006"/>
          <a:stretch/>
        </p:blipFill>
        <p:spPr>
          <a:xfrm>
            <a:off x="7596336" y="1676730"/>
            <a:ext cx="367257" cy="396000"/>
          </a:xfrm>
          <a:prstGeom prst="rect">
            <a:avLst/>
          </a:prstGeom>
        </p:spPr>
      </p:pic>
      <p:pic>
        <p:nvPicPr>
          <p:cNvPr id="104" name="圖片 103">
            <a:extLst>
              <a:ext uri="{FF2B5EF4-FFF2-40B4-BE49-F238E27FC236}">
                <a16:creationId xmlns:a16="http://schemas.microsoft.com/office/drawing/2014/main" id="{2A471169-58C9-423E-8648-8F115D9AE7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74" t="50207" r="66128" b="36143"/>
          <a:stretch/>
        </p:blipFill>
        <p:spPr>
          <a:xfrm>
            <a:off x="7926741" y="3479660"/>
            <a:ext cx="340324" cy="396000"/>
          </a:xfrm>
          <a:prstGeom prst="rect">
            <a:avLst/>
          </a:prstGeom>
        </p:spPr>
      </p:pic>
      <p:pic>
        <p:nvPicPr>
          <p:cNvPr id="105" name="圖片 104">
            <a:extLst>
              <a:ext uri="{FF2B5EF4-FFF2-40B4-BE49-F238E27FC236}">
                <a16:creationId xmlns:a16="http://schemas.microsoft.com/office/drawing/2014/main" id="{39C9583B-6292-4ACD-BDBD-F475785955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18" t="53766" r="20061" b="32528"/>
          <a:stretch/>
        </p:blipFill>
        <p:spPr>
          <a:xfrm>
            <a:off x="7524328" y="3479660"/>
            <a:ext cx="332161" cy="396000"/>
          </a:xfrm>
          <a:prstGeom prst="rect">
            <a:avLst/>
          </a:prstGeom>
        </p:spPr>
      </p:pic>
      <p:pic>
        <p:nvPicPr>
          <p:cNvPr id="106" name="圖片 105">
            <a:extLst>
              <a:ext uri="{FF2B5EF4-FFF2-40B4-BE49-F238E27FC236}">
                <a16:creationId xmlns:a16="http://schemas.microsoft.com/office/drawing/2014/main" id="{0D3AC4EF-757E-46F0-9657-6345CD69C3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18" t="53766" r="20061" b="32528"/>
          <a:stretch/>
        </p:blipFill>
        <p:spPr>
          <a:xfrm>
            <a:off x="7696223" y="5540157"/>
            <a:ext cx="332161" cy="396000"/>
          </a:xfrm>
          <a:prstGeom prst="rect">
            <a:avLst/>
          </a:prstGeom>
        </p:spPr>
      </p:pic>
      <p:pic>
        <p:nvPicPr>
          <p:cNvPr id="109" name="圖片 108">
            <a:extLst>
              <a:ext uri="{FF2B5EF4-FFF2-40B4-BE49-F238E27FC236}">
                <a16:creationId xmlns:a16="http://schemas.microsoft.com/office/drawing/2014/main" id="{D6ACAEA0-90A1-4C72-93F2-86BD9B43CA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0" y="4355051"/>
            <a:ext cx="396000" cy="396000"/>
          </a:xfrm>
          <a:prstGeom prst="rect">
            <a:avLst/>
          </a:prstGeom>
        </p:spPr>
      </p:pic>
      <p:pic>
        <p:nvPicPr>
          <p:cNvPr id="111" name="圖片 110">
            <a:extLst>
              <a:ext uri="{FF2B5EF4-FFF2-40B4-BE49-F238E27FC236}">
                <a16:creationId xmlns:a16="http://schemas.microsoft.com/office/drawing/2014/main" id="{E849A6DB-AF3C-4A28-AE47-4B5A410D60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198609"/>
            <a:ext cx="396000" cy="396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5A0D15F-C368-475C-9ECD-C41BA299FC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t="15628" r="15421" b="14203"/>
          <a:stretch/>
        </p:blipFill>
        <p:spPr>
          <a:xfrm>
            <a:off x="905050" y="1124784"/>
            <a:ext cx="390040" cy="3960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673B5BD1-AB57-4269-A43F-DDE724E8AE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640" y="2587005"/>
            <a:ext cx="457240" cy="4572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71F0CBE-42C2-4D7B-BA9B-D272731226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28" y="6201352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4006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0"/>
            <a:ext cx="9131840" cy="6858000"/>
          </a:xfrm>
          <a:prstGeom prst="rect">
            <a:avLst/>
          </a:prstGeom>
        </p:spPr>
      </p:pic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234885100"/>
              </p:ext>
            </p:extLst>
          </p:nvPr>
        </p:nvGraphicFramePr>
        <p:xfrm>
          <a:off x="561066" y="1196752"/>
          <a:ext cx="8021867" cy="551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323528" y="476672"/>
            <a:ext cx="2862127" cy="702366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教學目標</a:t>
            </a:r>
          </a:p>
        </p:txBody>
      </p:sp>
    </p:spTree>
    <p:extLst>
      <p:ext uri="{BB962C8B-B14F-4D97-AF65-F5344CB8AC3E}">
        <p14:creationId xmlns:p14="http://schemas.microsoft.com/office/powerpoint/2010/main" val="326882830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0"/>
            <a:ext cx="9131840" cy="6858000"/>
          </a:xfrm>
          <a:prstGeom prst="rect">
            <a:avLst/>
          </a:prstGeom>
        </p:spPr>
      </p:pic>
      <p:pic>
        <p:nvPicPr>
          <p:cNvPr id="117" name="圖片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7777" b="4075"/>
          <a:stretch/>
        </p:blipFill>
        <p:spPr>
          <a:xfrm>
            <a:off x="251520" y="332656"/>
            <a:ext cx="8642620" cy="6318539"/>
          </a:xfrm>
          <a:prstGeom prst="rect">
            <a:avLst/>
          </a:prstGeom>
        </p:spPr>
      </p:pic>
      <p:sp>
        <p:nvSpPr>
          <p:cNvPr id="51" name="文字方塊 50"/>
          <p:cNvSpPr txBox="1"/>
          <p:nvPr/>
        </p:nvSpPr>
        <p:spPr>
          <a:xfrm>
            <a:off x="433165" y="2445196"/>
            <a:ext cx="1537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TW" sz="20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Flipgrid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網路平台與巴基斯坦的學生互動交流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2032176" y="2410213"/>
            <a:ext cx="16356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閱讀世界一家親相關繪本故事，並撰寫英語自我介紹。</a:t>
            </a:r>
          </a:p>
          <a:p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3717920" y="2393630"/>
            <a:ext cx="1629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rgbClr val="000000"/>
                </a:solidFill>
              </a:rPr>
              <a:t>各組製作小組報告，拍攝並剪輯英語自我介紹影片，設計明信片。</a:t>
            </a:r>
            <a:endParaRPr lang="zh-TW" altLang="en-US" dirty="0"/>
          </a:p>
        </p:txBody>
      </p:sp>
      <p:sp>
        <p:nvSpPr>
          <p:cNvPr id="54" name="文字方塊 53"/>
          <p:cNvSpPr txBox="1"/>
          <p:nvPr/>
        </p:nvSpPr>
        <p:spPr>
          <a:xfrm>
            <a:off x="5415869" y="2434357"/>
            <a:ext cx="157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小組報告簡報與作文、英語自我介紹影片、臺灣主題明信片</a:t>
            </a:r>
          </a:p>
        </p:txBody>
      </p:sp>
      <p:sp>
        <p:nvSpPr>
          <p:cNvPr id="55" name="文字方塊 54"/>
          <p:cNvSpPr txBox="1"/>
          <p:nvPr/>
        </p:nvSpPr>
        <p:spPr>
          <a:xfrm>
            <a:off x="7062134" y="2454769"/>
            <a:ext cx="1684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小組利用</a:t>
            </a:r>
            <a:r>
              <a:rPr lang="en-US" altLang="zh-TW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Google</a:t>
            </a:r>
            <a:r>
              <a:rPr lang="zh-TW" altLang="en-US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簡報口頭報告</a:t>
            </a:r>
            <a:endParaRPr lang="en-US" altLang="zh-TW" sz="2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D47D09FA-DFCE-480D-9965-B590335D6D8F}"/>
              </a:ext>
            </a:extLst>
          </p:cNvPr>
          <p:cNvGrpSpPr/>
          <p:nvPr/>
        </p:nvGrpSpPr>
        <p:grpSpPr>
          <a:xfrm>
            <a:off x="5635526" y="6049139"/>
            <a:ext cx="1269599" cy="356373"/>
            <a:chOff x="1125077" y="5202966"/>
            <a:chExt cx="1252430" cy="426883"/>
          </a:xfrm>
        </p:grpSpPr>
        <p:sp>
          <p:nvSpPr>
            <p:cNvPr id="85" name="矩形: 圓角 158">
              <a:extLst>
                <a:ext uri="{FF2B5EF4-FFF2-40B4-BE49-F238E27FC236}">
                  <a16:creationId xmlns:a16="http://schemas.microsoft.com/office/drawing/2014/main" id="{33BE339E-7066-4F71-8D6E-F64BF8868A1F}"/>
                </a:ext>
              </a:extLst>
            </p:cNvPr>
            <p:cNvSpPr/>
            <p:nvPr/>
          </p:nvSpPr>
          <p:spPr>
            <a:xfrm>
              <a:off x="1125077" y="5202966"/>
              <a:ext cx="1186331" cy="426883"/>
            </a:xfrm>
            <a:prstGeom prst="roundRect">
              <a:avLst/>
            </a:prstGeom>
            <a:solidFill>
              <a:srgbClr val="B996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文字方塊 85">
              <a:extLst>
                <a:ext uri="{FF2B5EF4-FFF2-40B4-BE49-F238E27FC236}">
                  <a16:creationId xmlns:a16="http://schemas.microsoft.com/office/drawing/2014/main" id="{B3365915-087A-498A-B488-A9821B7FDA87}"/>
                </a:ext>
              </a:extLst>
            </p:cNvPr>
            <p:cNvSpPr txBox="1"/>
            <p:nvPr/>
          </p:nvSpPr>
          <p:spPr>
            <a:xfrm>
              <a:off x="1203294" y="5217122"/>
              <a:ext cx="1174213" cy="40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創新應變</a:t>
              </a: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481B9A5D-2C87-4D6C-93C1-D160D14C00AF}"/>
              </a:ext>
            </a:extLst>
          </p:cNvPr>
          <p:cNvGrpSpPr/>
          <p:nvPr/>
        </p:nvGrpSpPr>
        <p:grpSpPr>
          <a:xfrm>
            <a:off x="990469" y="6044081"/>
            <a:ext cx="1186331" cy="360852"/>
            <a:chOff x="1125077" y="5629849"/>
            <a:chExt cx="1186331" cy="426883"/>
          </a:xfrm>
          <a:solidFill>
            <a:srgbClr val="00FF99"/>
          </a:solidFill>
        </p:grpSpPr>
        <p:sp>
          <p:nvSpPr>
            <p:cNvPr id="83" name="矩形: 圓角 154">
              <a:extLst>
                <a:ext uri="{FF2B5EF4-FFF2-40B4-BE49-F238E27FC236}">
                  <a16:creationId xmlns:a16="http://schemas.microsoft.com/office/drawing/2014/main" id="{1AC9E91F-0741-4951-A705-6150C03904AE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id="{3852AF5C-DB58-4FAD-A1F2-6A45F7339C0E}"/>
                </a:ext>
              </a:extLst>
            </p:cNvPr>
            <p:cNvSpPr txBox="1"/>
            <p:nvPr/>
          </p:nvSpPr>
          <p:spPr>
            <a:xfrm>
              <a:off x="1217262" y="5646405"/>
              <a:ext cx="1060990" cy="4020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解決問題</a:t>
              </a:r>
            </a:p>
          </p:txBody>
        </p: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32D8EC13-135E-44C5-ABEE-3B64582EDEAC}"/>
              </a:ext>
            </a:extLst>
          </p:cNvPr>
          <p:cNvGrpSpPr/>
          <p:nvPr/>
        </p:nvGrpSpPr>
        <p:grpSpPr>
          <a:xfrm>
            <a:off x="7153909" y="6034984"/>
            <a:ext cx="1186331" cy="360852"/>
            <a:chOff x="1125077" y="5629849"/>
            <a:chExt cx="1186331" cy="426883"/>
          </a:xfrm>
        </p:grpSpPr>
        <p:sp>
          <p:nvSpPr>
            <p:cNvPr id="81" name="矩形: 圓角 177">
              <a:extLst>
                <a:ext uri="{FF2B5EF4-FFF2-40B4-BE49-F238E27FC236}">
                  <a16:creationId xmlns:a16="http://schemas.microsoft.com/office/drawing/2014/main" id="{AC528F3C-BE85-4B02-AE66-C4A4652D0903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solidFill>
              <a:srgbClr val="66FF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19BAB9FA-6820-4AFC-9C7B-8F8F0809766C}"/>
                </a:ext>
              </a:extLst>
            </p:cNvPr>
            <p:cNvSpPr txBox="1"/>
            <p:nvPr/>
          </p:nvSpPr>
          <p:spPr>
            <a:xfrm>
              <a:off x="1164601" y="5642695"/>
              <a:ext cx="1060990" cy="402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科技資訊</a:t>
              </a:r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953E310C-89B1-49B6-ABF9-456CF3BF7E4C}"/>
              </a:ext>
            </a:extLst>
          </p:cNvPr>
          <p:cNvGrpSpPr/>
          <p:nvPr/>
        </p:nvGrpSpPr>
        <p:grpSpPr>
          <a:xfrm>
            <a:off x="2500973" y="6059238"/>
            <a:ext cx="1186331" cy="360852"/>
            <a:chOff x="1125077" y="5629849"/>
            <a:chExt cx="1186331" cy="426883"/>
          </a:xfrm>
          <a:solidFill>
            <a:srgbClr val="FF6699"/>
          </a:solidFill>
        </p:grpSpPr>
        <p:sp>
          <p:nvSpPr>
            <p:cNvPr id="79" name="矩形: 圓角 189">
              <a:extLst>
                <a:ext uri="{FF2B5EF4-FFF2-40B4-BE49-F238E27FC236}">
                  <a16:creationId xmlns:a16="http://schemas.microsoft.com/office/drawing/2014/main" id="{97AFA5D6-C006-4E26-AD4E-9C996C454798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B08E95E0-4538-4C7F-8E8B-DC7DA9E22830}"/>
                </a:ext>
              </a:extLst>
            </p:cNvPr>
            <p:cNvSpPr txBox="1"/>
            <p:nvPr/>
          </p:nvSpPr>
          <p:spPr>
            <a:xfrm>
              <a:off x="1205253" y="5666884"/>
              <a:ext cx="1060990" cy="369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溝通表達</a:t>
              </a:r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EBB5CE49-946E-4E9A-B1AE-1AC1ED71F649}"/>
              </a:ext>
            </a:extLst>
          </p:cNvPr>
          <p:cNvGrpSpPr/>
          <p:nvPr/>
        </p:nvGrpSpPr>
        <p:grpSpPr>
          <a:xfrm>
            <a:off x="4089576" y="6069315"/>
            <a:ext cx="1186331" cy="360852"/>
            <a:chOff x="1125077" y="5629849"/>
            <a:chExt cx="1186331" cy="426883"/>
          </a:xfrm>
          <a:solidFill>
            <a:srgbClr val="FFC000"/>
          </a:solidFill>
        </p:grpSpPr>
        <p:sp>
          <p:nvSpPr>
            <p:cNvPr id="77" name="矩形: 圓角 187">
              <a:extLst>
                <a:ext uri="{FF2B5EF4-FFF2-40B4-BE49-F238E27FC236}">
                  <a16:creationId xmlns:a16="http://schemas.microsoft.com/office/drawing/2014/main" id="{931B2824-C492-4103-A169-36A2CF44CD8C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5797881A-2602-48E0-8E02-143B9DC02FFA}"/>
                </a:ext>
              </a:extLst>
            </p:cNvPr>
            <p:cNvSpPr txBox="1"/>
            <p:nvPr/>
          </p:nvSpPr>
          <p:spPr>
            <a:xfrm>
              <a:off x="1217262" y="5646411"/>
              <a:ext cx="1060990" cy="3828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團隊合作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62040" y="391869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E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ngage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539056" y="641753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>
            <a:off x="1607414" y="646516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字方塊 75"/>
          <p:cNvSpPr txBox="1"/>
          <p:nvPr/>
        </p:nvSpPr>
        <p:spPr>
          <a:xfrm>
            <a:off x="2381130" y="391869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M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ission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cxnSp>
        <p:nvCxnSpPr>
          <p:cNvPr id="87" name="直線接點 86"/>
          <p:cNvCxnSpPr/>
          <p:nvPr/>
        </p:nvCxnSpPr>
        <p:spPr>
          <a:xfrm>
            <a:off x="2211486" y="641753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>
            <a:off x="3279844" y="646516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/>
          <p:cNvSpPr txBox="1"/>
          <p:nvPr/>
        </p:nvSpPr>
        <p:spPr>
          <a:xfrm>
            <a:off x="3869753" y="396261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J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oin </a:t>
            </a:r>
            <a:r>
              <a:rPr lang="en-US" altLang="zh-TW" sz="1600" b="1" dirty="0">
                <a:solidFill>
                  <a:srgbClr val="FF0000"/>
                </a:solidFill>
                <a:latin typeface="Book Antiqua Italic" panose="020405020503050A0304" pitchFamily="18" charset="0"/>
              </a:rPr>
              <a:t>E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ngineer 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5740878" y="391869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E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valuate</a:t>
            </a:r>
          </a:p>
        </p:txBody>
      </p:sp>
      <p:sp>
        <p:nvSpPr>
          <p:cNvPr id="106" name="文字方塊 105"/>
          <p:cNvSpPr txBox="1"/>
          <p:nvPr/>
        </p:nvSpPr>
        <p:spPr>
          <a:xfrm>
            <a:off x="7592348" y="391869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S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hare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cxnSp>
        <p:nvCxnSpPr>
          <p:cNvPr id="119" name="直線接點 118"/>
          <p:cNvCxnSpPr/>
          <p:nvPr/>
        </p:nvCxnSpPr>
        <p:spPr>
          <a:xfrm>
            <a:off x="5156269" y="661161"/>
            <a:ext cx="149938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接點 119"/>
          <p:cNvCxnSpPr/>
          <p:nvPr/>
        </p:nvCxnSpPr>
        <p:spPr>
          <a:xfrm>
            <a:off x="5566473" y="641753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/>
          <p:cNvCxnSpPr/>
          <p:nvPr/>
        </p:nvCxnSpPr>
        <p:spPr>
          <a:xfrm>
            <a:off x="6673159" y="641753"/>
            <a:ext cx="183463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/>
          <p:cNvCxnSpPr/>
          <p:nvPr/>
        </p:nvCxnSpPr>
        <p:spPr>
          <a:xfrm>
            <a:off x="7278157" y="641753"/>
            <a:ext cx="314191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/>
          <p:cNvCxnSpPr/>
          <p:nvPr/>
        </p:nvCxnSpPr>
        <p:spPr>
          <a:xfrm>
            <a:off x="8302799" y="641753"/>
            <a:ext cx="262268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/>
          <p:cNvCxnSpPr/>
          <p:nvPr/>
        </p:nvCxnSpPr>
        <p:spPr>
          <a:xfrm>
            <a:off x="3810390" y="661161"/>
            <a:ext cx="149938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211486" y="99598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sz="2600"/>
          </a:p>
        </p:txBody>
      </p:sp>
      <p:pic>
        <p:nvPicPr>
          <p:cNvPr id="129" name="圖片 1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15106" r="73308" b="78627"/>
          <a:stretch/>
        </p:blipFill>
        <p:spPr>
          <a:xfrm>
            <a:off x="381419" y="795681"/>
            <a:ext cx="1640541" cy="429775"/>
          </a:xfrm>
          <a:prstGeom prst="rect">
            <a:avLst/>
          </a:prstGeom>
        </p:spPr>
      </p:pic>
      <p:pic>
        <p:nvPicPr>
          <p:cNvPr id="130" name="圖片 1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1" t="14650" b="79608"/>
          <a:stretch/>
        </p:blipFill>
        <p:spPr>
          <a:xfrm>
            <a:off x="7247841" y="735187"/>
            <a:ext cx="1597979" cy="393759"/>
          </a:xfrm>
          <a:prstGeom prst="rect">
            <a:avLst/>
          </a:prstGeom>
        </p:spPr>
      </p:pic>
      <p:pic>
        <p:nvPicPr>
          <p:cNvPr id="131" name="圖片 1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3" t="14855" r="19658" b="77678"/>
          <a:stretch/>
        </p:blipFill>
        <p:spPr>
          <a:xfrm>
            <a:off x="5557632" y="767572"/>
            <a:ext cx="1425388" cy="512064"/>
          </a:xfrm>
          <a:prstGeom prst="rect">
            <a:avLst/>
          </a:prstGeom>
        </p:spPr>
      </p:pic>
      <p:sp>
        <p:nvSpPr>
          <p:cNvPr id="132" name="矩形 131"/>
          <p:cNvSpPr/>
          <p:nvPr/>
        </p:nvSpPr>
        <p:spPr>
          <a:xfrm>
            <a:off x="527897" y="5778166"/>
            <a:ext cx="1169894" cy="255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4C3A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核心素養</a:t>
            </a:r>
          </a:p>
        </p:txBody>
      </p:sp>
      <p:sp>
        <p:nvSpPr>
          <p:cNvPr id="133" name="矩形 132"/>
          <p:cNvSpPr/>
          <p:nvPr/>
        </p:nvSpPr>
        <p:spPr>
          <a:xfrm>
            <a:off x="3885359" y="4703659"/>
            <a:ext cx="1169894" cy="3204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4C3A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教學資源</a:t>
            </a:r>
          </a:p>
        </p:txBody>
      </p:sp>
      <p:pic>
        <p:nvPicPr>
          <p:cNvPr id="134" name="圖片 1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98" y="611441"/>
            <a:ext cx="1719221" cy="701101"/>
          </a:xfrm>
          <a:prstGeom prst="rect">
            <a:avLst/>
          </a:prstGeom>
        </p:spPr>
      </p:pic>
      <p:pic>
        <p:nvPicPr>
          <p:cNvPr id="135" name="圖片 1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40" y="618283"/>
            <a:ext cx="1719221" cy="7071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1" y="1328307"/>
            <a:ext cx="1470931" cy="11031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81" y="1325479"/>
            <a:ext cx="1495721" cy="112179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25" y="1325481"/>
            <a:ext cx="1495720" cy="11217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3" y="1315353"/>
            <a:ext cx="1542221" cy="1156665"/>
          </a:xfrm>
          <a:prstGeom prst="rect">
            <a:avLst/>
          </a:prstGeom>
        </p:spPr>
      </p:pic>
      <p:pic>
        <p:nvPicPr>
          <p:cNvPr id="90" name="圖片 8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09" y="1354264"/>
            <a:ext cx="1411158" cy="1058368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57105" y="4393761"/>
            <a:ext cx="11357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2C95D8"/>
                </a:solidFill>
              </a:rPr>
              <a:t>英</a:t>
            </a:r>
          </a:p>
        </p:txBody>
      </p:sp>
      <p:sp>
        <p:nvSpPr>
          <p:cNvPr id="94" name="文字方塊 93"/>
          <p:cNvSpPr txBox="1"/>
          <p:nvPr/>
        </p:nvSpPr>
        <p:spPr>
          <a:xfrm>
            <a:off x="2232777" y="4332622"/>
            <a:ext cx="11357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2C95D8"/>
                </a:solidFill>
              </a:rPr>
              <a:t>綜</a:t>
            </a:r>
            <a:r>
              <a:rPr lang="en-US" altLang="zh-TW" dirty="0">
                <a:solidFill>
                  <a:srgbClr val="2C95D8"/>
                </a:solidFill>
              </a:rPr>
              <a:t>-</a:t>
            </a:r>
            <a:r>
              <a:rPr lang="zh-TW" altLang="en-US" dirty="0">
                <a:solidFill>
                  <a:srgbClr val="2C95D8"/>
                </a:solidFill>
              </a:rPr>
              <a:t>閱</a:t>
            </a:r>
            <a:r>
              <a:rPr lang="en-US" altLang="zh-TW" dirty="0">
                <a:solidFill>
                  <a:srgbClr val="2C95D8"/>
                </a:solidFill>
              </a:rPr>
              <a:t>-</a:t>
            </a:r>
            <a:r>
              <a:rPr lang="zh-TW" altLang="en-US" dirty="0">
                <a:solidFill>
                  <a:srgbClr val="2C95D8"/>
                </a:solidFill>
              </a:rPr>
              <a:t>英</a:t>
            </a:r>
          </a:p>
        </p:txBody>
      </p:sp>
      <p:sp>
        <p:nvSpPr>
          <p:cNvPr id="99" name="文字方塊 98"/>
          <p:cNvSpPr txBox="1"/>
          <p:nvPr/>
        </p:nvSpPr>
        <p:spPr>
          <a:xfrm>
            <a:off x="3779912" y="4295671"/>
            <a:ext cx="146551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2C95D8"/>
                </a:solidFill>
              </a:rPr>
              <a:t> 綜</a:t>
            </a:r>
            <a:r>
              <a:rPr lang="en-US" altLang="zh-TW" dirty="0">
                <a:solidFill>
                  <a:srgbClr val="2C95D8"/>
                </a:solidFill>
              </a:rPr>
              <a:t>-</a:t>
            </a:r>
            <a:r>
              <a:rPr lang="zh-TW" altLang="en-US" dirty="0">
                <a:solidFill>
                  <a:srgbClr val="2C95D8"/>
                </a:solidFill>
              </a:rPr>
              <a:t>國</a:t>
            </a:r>
            <a:r>
              <a:rPr lang="en-US" altLang="zh-TW" dirty="0">
                <a:solidFill>
                  <a:srgbClr val="2C95D8"/>
                </a:solidFill>
              </a:rPr>
              <a:t>-</a:t>
            </a:r>
            <a:r>
              <a:rPr lang="zh-TW" altLang="en-US" dirty="0">
                <a:solidFill>
                  <a:srgbClr val="2C95D8"/>
                </a:solidFill>
              </a:rPr>
              <a:t>英</a:t>
            </a:r>
            <a:r>
              <a:rPr lang="en-US" altLang="zh-TW" dirty="0">
                <a:solidFill>
                  <a:srgbClr val="2C95D8"/>
                </a:solidFill>
              </a:rPr>
              <a:t>-</a:t>
            </a:r>
            <a:r>
              <a:rPr lang="zh-TW" altLang="en-US" dirty="0">
                <a:solidFill>
                  <a:srgbClr val="2C95D8"/>
                </a:solidFill>
              </a:rPr>
              <a:t>資</a:t>
            </a:r>
          </a:p>
        </p:txBody>
      </p:sp>
      <p:sp>
        <p:nvSpPr>
          <p:cNvPr id="108" name="文字方塊 107"/>
          <p:cNvSpPr txBox="1"/>
          <p:nvPr/>
        </p:nvSpPr>
        <p:spPr>
          <a:xfrm>
            <a:off x="5497744" y="4332622"/>
            <a:ext cx="13785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2C95D8"/>
                </a:solidFill>
              </a:rPr>
              <a:t>綜</a:t>
            </a:r>
            <a:r>
              <a:rPr lang="en-US" altLang="zh-TW" dirty="0">
                <a:solidFill>
                  <a:srgbClr val="2C95D8"/>
                </a:solidFill>
              </a:rPr>
              <a:t>-</a:t>
            </a:r>
            <a:r>
              <a:rPr lang="zh-TW" altLang="en-US" dirty="0">
                <a:solidFill>
                  <a:srgbClr val="2C95D8"/>
                </a:solidFill>
              </a:rPr>
              <a:t>國</a:t>
            </a:r>
            <a:r>
              <a:rPr lang="en-US" altLang="zh-TW" dirty="0">
                <a:solidFill>
                  <a:srgbClr val="2C95D8"/>
                </a:solidFill>
              </a:rPr>
              <a:t>-</a:t>
            </a:r>
            <a:r>
              <a:rPr lang="zh-TW" altLang="en-US" dirty="0">
                <a:solidFill>
                  <a:srgbClr val="2C95D8"/>
                </a:solidFill>
              </a:rPr>
              <a:t>英</a:t>
            </a:r>
            <a:r>
              <a:rPr lang="en-US" altLang="zh-TW" dirty="0">
                <a:solidFill>
                  <a:srgbClr val="2C95D8"/>
                </a:solidFill>
              </a:rPr>
              <a:t>-</a:t>
            </a:r>
            <a:r>
              <a:rPr lang="zh-TW" altLang="en-US" dirty="0">
                <a:solidFill>
                  <a:srgbClr val="2C95D8"/>
                </a:solidFill>
              </a:rPr>
              <a:t>資</a:t>
            </a:r>
          </a:p>
        </p:txBody>
      </p:sp>
      <p:sp>
        <p:nvSpPr>
          <p:cNvPr id="100" name="文字方塊 99"/>
          <p:cNvSpPr txBox="1"/>
          <p:nvPr/>
        </p:nvSpPr>
        <p:spPr>
          <a:xfrm>
            <a:off x="7253027" y="4332622"/>
            <a:ext cx="119841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2C95D8"/>
                </a:solidFill>
              </a:rPr>
              <a:t>綜</a:t>
            </a:r>
          </a:p>
        </p:txBody>
      </p:sp>
      <p:sp>
        <p:nvSpPr>
          <p:cNvPr id="96" name="標題 1"/>
          <p:cNvSpPr txBox="1">
            <a:spLocks/>
          </p:cNvSpPr>
          <p:nvPr/>
        </p:nvSpPr>
        <p:spPr>
          <a:xfrm>
            <a:off x="170698" y="11970"/>
            <a:ext cx="2082777" cy="427877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EMJES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教學模式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3808" y="5037749"/>
            <a:ext cx="457240" cy="457240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87A54DD7-98E8-472D-8B17-3C53173430B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6" r="72038" b="23006"/>
          <a:stretch/>
        </p:blipFill>
        <p:spPr>
          <a:xfrm>
            <a:off x="1691680" y="5060032"/>
            <a:ext cx="424015" cy="457200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50CCFECF-4DDE-46D3-8BFB-79A7104C9A2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074" t="50207" r="66128" b="36143"/>
          <a:stretch/>
        </p:blipFill>
        <p:spPr>
          <a:xfrm>
            <a:off x="7668344" y="5060032"/>
            <a:ext cx="392920" cy="457200"/>
          </a:xfrm>
          <a:prstGeom prst="rect">
            <a:avLst/>
          </a:prstGeom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id="{AD0C3946-FD28-48FB-8109-80974FC4B60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1318" t="53766" r="20061" b="32528"/>
          <a:stretch/>
        </p:blipFill>
        <p:spPr>
          <a:xfrm>
            <a:off x="6852801" y="5060032"/>
            <a:ext cx="383495" cy="457200"/>
          </a:xfrm>
          <a:prstGeom prst="rect">
            <a:avLst/>
          </a:prstGeom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C08A52CD-5527-4176-BB5F-EBAC389CC26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085184"/>
            <a:ext cx="457200" cy="457200"/>
          </a:xfrm>
          <a:prstGeom prst="rect">
            <a:avLst/>
          </a:prstGeom>
        </p:spPr>
      </p:pic>
      <p:pic>
        <p:nvPicPr>
          <p:cNvPr id="97" name="圖片 96">
            <a:extLst>
              <a:ext uri="{FF2B5EF4-FFF2-40B4-BE49-F238E27FC236}">
                <a16:creationId xmlns:a16="http://schemas.microsoft.com/office/drawing/2014/main" id="{6D326CEA-03BA-42B9-9917-C7E6E5333DD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060032"/>
            <a:ext cx="457200" cy="457200"/>
          </a:xfrm>
          <a:prstGeom prst="rect">
            <a:avLst/>
          </a:prstGeom>
        </p:spPr>
      </p:pic>
      <p:pic>
        <p:nvPicPr>
          <p:cNvPr id="98" name="圖片 97">
            <a:extLst>
              <a:ext uri="{FF2B5EF4-FFF2-40B4-BE49-F238E27FC236}">
                <a16:creationId xmlns:a16="http://schemas.microsoft.com/office/drawing/2014/main" id="{EDB883AD-8EF3-4849-BE02-B6DEA766A49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t="15628" r="15421" b="14203"/>
          <a:stretch/>
        </p:blipFill>
        <p:spPr>
          <a:xfrm>
            <a:off x="809313" y="5013176"/>
            <a:ext cx="450319" cy="45720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8271364A-2BA9-480C-80C8-A466B57759E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00" y="5096353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0674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033" name="Google Shape;1033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71108" y="1825625"/>
            <a:ext cx="5801700" cy="43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"/>
          <p:cNvPicPr preferRelativeResize="0"/>
          <p:nvPr/>
        </p:nvPicPr>
        <p:blipFill rotWithShape="1">
          <a:blip r:embed="rId4">
            <a:alphaModFix/>
          </a:blip>
          <a:srcRect t="1700" b="-1700"/>
          <a:stretch/>
        </p:blipFill>
        <p:spPr>
          <a:xfrm>
            <a:off x="35495" y="0"/>
            <a:ext cx="9169177" cy="688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"/>
          <p:cNvSpPr txBox="1"/>
          <p:nvPr/>
        </p:nvSpPr>
        <p:spPr>
          <a:xfrm>
            <a:off x="168618" y="187385"/>
            <a:ext cx="2481000" cy="427800"/>
          </a:xfrm>
          <a:prstGeom prst="rect">
            <a:avLst/>
          </a:prstGeom>
          <a:gradFill>
            <a:gsLst>
              <a:gs pos="0">
                <a:srgbClr val="FF969E"/>
              </a:gs>
              <a:gs pos="50000">
                <a:srgbClr val="FFBDC2"/>
              </a:gs>
              <a:gs pos="100000">
                <a:srgbClr val="FFDFE0"/>
              </a:gs>
            </a:gsLst>
            <a:lin ang="13500032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1" i="0" u="none" strike="noStrike" cap="none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36" name="Google Shape;1036;p1"/>
          <p:cNvSpPr/>
          <p:nvPr/>
        </p:nvSpPr>
        <p:spPr>
          <a:xfrm>
            <a:off x="281782" y="159023"/>
            <a:ext cx="2246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學習歷程</a:t>
            </a:r>
            <a:r>
              <a:rPr lang="en-US" altLang="zh-TW" sz="24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24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</a:t>
            </a:r>
            <a:r>
              <a:rPr lang="en-US" altLang="zh-TW" sz="24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2400" b="1" i="0" u="none" strike="noStrike" cap="none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37" name="Google Shape;1037;p1"/>
          <p:cNvSpPr txBox="1"/>
          <p:nvPr/>
        </p:nvSpPr>
        <p:spPr>
          <a:xfrm>
            <a:off x="35495" y="3188134"/>
            <a:ext cx="4400700" cy="338400"/>
          </a:xfrm>
          <a:prstGeom prst="rect">
            <a:avLst/>
          </a:prstGeom>
          <a:solidFill>
            <a:srgbClr val="FF9999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透過i-EARN 與巴基斯坦學校來一場文化交流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38" name="Google Shape;103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000" y="1035577"/>
            <a:ext cx="3123775" cy="214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9035" y="959377"/>
            <a:ext cx="3066094" cy="21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9147" y="3869268"/>
            <a:ext cx="5390886" cy="2184398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"/>
          <p:cNvSpPr txBox="1"/>
          <p:nvPr/>
        </p:nvSpPr>
        <p:spPr>
          <a:xfrm>
            <a:off x="5178922" y="3130652"/>
            <a:ext cx="3526200" cy="338400"/>
          </a:xfrm>
          <a:prstGeom prst="rect">
            <a:avLst/>
          </a:prstGeom>
          <a:solidFill>
            <a:srgbClr val="67D3F5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分享學習照片、交流學校環境的不同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"/>
          <p:cNvSpPr txBox="1"/>
          <p:nvPr/>
        </p:nvSpPr>
        <p:spPr>
          <a:xfrm>
            <a:off x="2527910" y="6188744"/>
            <a:ext cx="4693200" cy="338400"/>
          </a:xfrm>
          <a:prstGeom prst="rect">
            <a:avLst/>
          </a:prstGeom>
          <a:solidFill>
            <a:srgbClr val="A9DA74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對方利用Flipgrid上傳了各自的自我介紹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3" name="Google Shape;353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71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96" y="-61195"/>
            <a:ext cx="9169179" cy="688298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5"/>
          <p:cNvSpPr txBox="1"/>
          <p:nvPr/>
        </p:nvSpPr>
        <p:spPr>
          <a:xfrm>
            <a:off x="168618" y="187385"/>
            <a:ext cx="2481068" cy="427877"/>
          </a:xfrm>
          <a:prstGeom prst="rect">
            <a:avLst/>
          </a:prstGeom>
          <a:gradFill>
            <a:gsLst>
              <a:gs pos="0">
                <a:srgbClr val="FF969E"/>
              </a:gs>
              <a:gs pos="50000">
                <a:srgbClr val="FFBDC2"/>
              </a:gs>
              <a:gs pos="100000">
                <a:srgbClr val="FFDFE0"/>
              </a:gs>
            </a:gsLst>
            <a:lin ang="135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000" b="1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6" name="Google Shape;356;p15"/>
          <p:cNvSpPr/>
          <p:nvPr/>
        </p:nvSpPr>
        <p:spPr>
          <a:xfrm>
            <a:off x="281782" y="159023"/>
            <a:ext cx="22461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學習歷程</a:t>
            </a:r>
            <a:r>
              <a:rPr lang="en-US" alt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</a:t>
            </a:r>
            <a:r>
              <a:rPr lang="en-US" alt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24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 descr="C:\Users\Chloe\Downloads\IMG202006040858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1" y="829734"/>
            <a:ext cx="1723452" cy="22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37;p6"/>
          <p:cNvSpPr txBox="1"/>
          <p:nvPr/>
        </p:nvSpPr>
        <p:spPr>
          <a:xfrm>
            <a:off x="65739" y="3127670"/>
            <a:ext cx="2693115" cy="338554"/>
          </a:xfrm>
          <a:prstGeom prst="rect">
            <a:avLst/>
          </a:prstGeom>
          <a:solidFill>
            <a:srgbClr val="F0E188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老師示範與指導完成學習單</a:t>
            </a:r>
            <a:endParaRPr dirty="0"/>
          </a:p>
        </p:txBody>
      </p:sp>
      <p:pic>
        <p:nvPicPr>
          <p:cNvPr id="1027" name="Picture 3" descr="C:\Users\Chloe\Downloads\IMG202005141554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32675" y="309708"/>
            <a:ext cx="2297936" cy="306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loe\Downloads\IMG202005141535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55224" y="-356486"/>
            <a:ext cx="2406665" cy="320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51;p7"/>
          <p:cNvSpPr txBox="1"/>
          <p:nvPr/>
        </p:nvSpPr>
        <p:spPr>
          <a:xfrm>
            <a:off x="2961217" y="2780928"/>
            <a:ext cx="5801783" cy="646290"/>
          </a:xfrm>
          <a:prstGeom prst="rect">
            <a:avLst/>
          </a:prstGeom>
          <a:solidFill>
            <a:srgbClr val="FF9999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透過七個問句回答與自己相關的事物。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將七個句子合併起來完成一篇小短文自介，並加上喜歡的插圖。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9" name="Picture 5" descr="C:\Users\Chloe\Desktop\行動學習教案\IMG201910221006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54" y="3721515"/>
            <a:ext cx="3558864" cy="266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52;p7"/>
          <p:cNvSpPr txBox="1"/>
          <p:nvPr/>
        </p:nvSpPr>
        <p:spPr>
          <a:xfrm>
            <a:off x="2175933" y="6290344"/>
            <a:ext cx="5278357" cy="338514"/>
          </a:xfrm>
          <a:prstGeom prst="rect">
            <a:avLst/>
          </a:prstGeom>
          <a:solidFill>
            <a:srgbClr val="A9DA74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將英語自我介紹背起來。矯正英語發音及練習不會的字彙。</a:t>
            </a:r>
            <a:endParaRPr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-24981"/>
            <a:ext cx="9169179" cy="6882981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68618" y="187385"/>
            <a:ext cx="2481068" cy="427877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1782" y="159023"/>
            <a:ext cx="224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DD1E86D-B979-4E30-AD6C-F04DEDD58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02" y="1049949"/>
            <a:ext cx="3600000" cy="202484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AE3264A-D741-4167-9326-CC3EB8B53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02" y="3924439"/>
            <a:ext cx="3600000" cy="202484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B6BED65-325E-4A82-B665-74D57E688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567" y="828095"/>
            <a:ext cx="3600000" cy="202484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C13C936-10C2-402E-9680-D8D5F0A142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903" t="53949" r="8176" b="26961"/>
          <a:stretch/>
        </p:blipFill>
        <p:spPr bwMode="auto">
          <a:xfrm>
            <a:off x="5027000" y="3886637"/>
            <a:ext cx="2819809" cy="202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Google Shape;1037;p1">
            <a:extLst>
              <a:ext uri="{FF2B5EF4-FFF2-40B4-BE49-F238E27FC236}">
                <a16:creationId xmlns:a16="http://schemas.microsoft.com/office/drawing/2014/main" id="{0C557D3A-3F78-49F3-93F8-E588A40F4A9B}"/>
              </a:ext>
            </a:extLst>
          </p:cNvPr>
          <p:cNvSpPr txBox="1"/>
          <p:nvPr/>
        </p:nvSpPr>
        <p:spPr>
          <a:xfrm>
            <a:off x="539952" y="3188134"/>
            <a:ext cx="3600000" cy="338400"/>
          </a:xfrm>
          <a:prstGeom prst="rect">
            <a:avLst/>
          </a:prstGeom>
          <a:solidFill>
            <a:srgbClr val="FF9999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利用平板閱讀</a:t>
            </a:r>
            <a:r>
              <a:rPr lang="en-US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〈</a:t>
            </a: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不一樣的生活</a:t>
            </a:r>
            <a:r>
              <a:rPr lang="en-US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〉</a:t>
            </a: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繪本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Google Shape;1041;p1">
            <a:extLst>
              <a:ext uri="{FF2B5EF4-FFF2-40B4-BE49-F238E27FC236}">
                <a16:creationId xmlns:a16="http://schemas.microsoft.com/office/drawing/2014/main" id="{B5A4EFA7-B91D-4A0B-B47F-FAF1A0FB54E7}"/>
              </a:ext>
            </a:extLst>
          </p:cNvPr>
          <p:cNvSpPr txBox="1"/>
          <p:nvPr/>
        </p:nvSpPr>
        <p:spPr>
          <a:xfrm>
            <a:off x="4790216" y="3060289"/>
            <a:ext cx="3526200" cy="584735"/>
          </a:xfrm>
          <a:prstGeom prst="rect">
            <a:avLst/>
          </a:prstGeom>
          <a:solidFill>
            <a:srgbClr val="67D3F5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利用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Nearpod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中的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Time to Climb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即時回饋功能，進行繪本內容問答遊戲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42;p1">
            <a:extLst>
              <a:ext uri="{FF2B5EF4-FFF2-40B4-BE49-F238E27FC236}">
                <a16:creationId xmlns:a16="http://schemas.microsoft.com/office/drawing/2014/main" id="{10A33AE6-677F-4E00-A3C2-1A5442C8323C}"/>
              </a:ext>
            </a:extLst>
          </p:cNvPr>
          <p:cNvSpPr txBox="1"/>
          <p:nvPr/>
        </p:nvSpPr>
        <p:spPr>
          <a:xfrm>
            <a:off x="539952" y="6084625"/>
            <a:ext cx="3600000" cy="584735"/>
          </a:xfrm>
          <a:prstGeom prst="rect">
            <a:avLst/>
          </a:prstGeom>
          <a:solidFill>
            <a:srgbClr val="A9DA74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利用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Nearpod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中的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Collaborate!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即時回饋功能，蒐集學生回饋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037;p1">
            <a:extLst>
              <a:ext uri="{FF2B5EF4-FFF2-40B4-BE49-F238E27FC236}">
                <a16:creationId xmlns:a16="http://schemas.microsoft.com/office/drawing/2014/main" id="{2385885C-2813-4F87-85B0-9CEF346A2AF8}"/>
              </a:ext>
            </a:extLst>
          </p:cNvPr>
          <p:cNvSpPr txBox="1"/>
          <p:nvPr/>
        </p:nvSpPr>
        <p:spPr>
          <a:xfrm>
            <a:off x="4716016" y="6114936"/>
            <a:ext cx="3600000" cy="338400"/>
          </a:xfrm>
          <a:prstGeom prst="rect">
            <a:avLst/>
          </a:prstGeom>
          <a:solidFill>
            <a:srgbClr val="FFFF00">
              <a:alpha val="89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Collaborate!</a:t>
            </a: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學生回饋範例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11561896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-24981"/>
            <a:ext cx="9169179" cy="6882981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68618" y="187385"/>
            <a:ext cx="2481068" cy="427877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1782" y="159023"/>
            <a:ext cx="224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3850D2A-46F6-4069-B8CA-CD8E8B755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980728"/>
            <a:ext cx="3600000" cy="202484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E173840-2F4D-4596-80AF-F9A19EC1A8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152"/>
          <a:stretch/>
        </p:blipFill>
        <p:spPr>
          <a:xfrm>
            <a:off x="238141" y="3823452"/>
            <a:ext cx="3054517" cy="202484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DEF266D-4461-4281-B356-063C4C731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557" y="991772"/>
            <a:ext cx="3600000" cy="202484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BBA23F5-FB82-4AAA-AEB6-984593AC9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0675" y="3839428"/>
            <a:ext cx="2701764" cy="20268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A3B2ABD-721B-4DE2-8D01-D5B8DCC34C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255"/>
          <a:stretch/>
        </p:blipFill>
        <p:spPr>
          <a:xfrm>
            <a:off x="6757719" y="3839428"/>
            <a:ext cx="2208565" cy="2026800"/>
          </a:xfrm>
          <a:prstGeom prst="rect">
            <a:avLst/>
          </a:prstGeom>
        </p:spPr>
      </p:pic>
      <p:sp>
        <p:nvSpPr>
          <p:cNvPr id="14" name="Google Shape;1037;p1">
            <a:extLst>
              <a:ext uri="{FF2B5EF4-FFF2-40B4-BE49-F238E27FC236}">
                <a16:creationId xmlns:a16="http://schemas.microsoft.com/office/drawing/2014/main" id="{A9B93B8F-FA39-41E4-A868-134EE6B20749}"/>
              </a:ext>
            </a:extLst>
          </p:cNvPr>
          <p:cNvSpPr txBox="1"/>
          <p:nvPr/>
        </p:nvSpPr>
        <p:spPr>
          <a:xfrm>
            <a:off x="1043608" y="3068960"/>
            <a:ext cx="2880000" cy="338400"/>
          </a:xfrm>
          <a:prstGeom prst="rect">
            <a:avLst/>
          </a:prstGeom>
          <a:solidFill>
            <a:srgbClr val="FF9999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利用平板蒐集小組報告資料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Google Shape;1041;p1">
            <a:extLst>
              <a:ext uri="{FF2B5EF4-FFF2-40B4-BE49-F238E27FC236}">
                <a16:creationId xmlns:a16="http://schemas.microsoft.com/office/drawing/2014/main" id="{64DA98FD-F65B-48D8-A63E-A7BCB46364B0}"/>
              </a:ext>
            </a:extLst>
          </p:cNvPr>
          <p:cNvSpPr txBox="1"/>
          <p:nvPr/>
        </p:nvSpPr>
        <p:spPr>
          <a:xfrm>
            <a:off x="5652120" y="3090486"/>
            <a:ext cx="2160000" cy="338514"/>
          </a:xfrm>
          <a:prstGeom prst="rect">
            <a:avLst/>
          </a:prstGeom>
          <a:solidFill>
            <a:srgbClr val="67D3F5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小組報告簡報範例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042;p1">
            <a:extLst>
              <a:ext uri="{FF2B5EF4-FFF2-40B4-BE49-F238E27FC236}">
                <a16:creationId xmlns:a16="http://schemas.microsoft.com/office/drawing/2014/main" id="{99FBC32D-4BEB-4C9F-A781-00BD9FDA76FC}"/>
              </a:ext>
            </a:extLst>
          </p:cNvPr>
          <p:cNvSpPr txBox="1"/>
          <p:nvPr/>
        </p:nvSpPr>
        <p:spPr>
          <a:xfrm>
            <a:off x="323848" y="5949280"/>
            <a:ext cx="2880000" cy="338514"/>
          </a:xfrm>
          <a:prstGeom prst="rect">
            <a:avLst/>
          </a:prstGeom>
          <a:solidFill>
            <a:srgbClr val="A9DA74">
              <a:alpha val="8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小組合作製作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Google 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簡報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037;p1">
            <a:extLst>
              <a:ext uri="{FF2B5EF4-FFF2-40B4-BE49-F238E27FC236}">
                <a16:creationId xmlns:a16="http://schemas.microsoft.com/office/drawing/2014/main" id="{62C85AAC-83E0-42B6-89DA-FFD9F818CF8B}"/>
              </a:ext>
            </a:extLst>
          </p:cNvPr>
          <p:cNvSpPr txBox="1"/>
          <p:nvPr/>
        </p:nvSpPr>
        <p:spPr>
          <a:xfrm>
            <a:off x="3924168" y="5970920"/>
            <a:ext cx="2160000" cy="338400"/>
          </a:xfrm>
          <a:prstGeom prst="rect">
            <a:avLst/>
          </a:prstGeom>
          <a:solidFill>
            <a:srgbClr val="FFFF00">
              <a:alpha val="89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小組口頭報告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Google Shape;1037;p1">
            <a:extLst>
              <a:ext uri="{FF2B5EF4-FFF2-40B4-BE49-F238E27FC236}">
                <a16:creationId xmlns:a16="http://schemas.microsoft.com/office/drawing/2014/main" id="{8A8A7071-37F4-4B10-BF52-F10B31F4D141}"/>
              </a:ext>
            </a:extLst>
          </p:cNvPr>
          <p:cNvSpPr txBox="1"/>
          <p:nvPr/>
        </p:nvSpPr>
        <p:spPr>
          <a:xfrm>
            <a:off x="6804248" y="5970920"/>
            <a:ext cx="2160000" cy="584735"/>
          </a:xfrm>
          <a:prstGeom prst="rect">
            <a:avLst/>
          </a:prstGeom>
          <a:solidFill>
            <a:srgbClr val="FF99FF">
              <a:alpha val="8823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</a:t>
            </a:r>
            <a:r>
              <a:rPr lang="en-US" alt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Google</a:t>
            </a:r>
            <a:r>
              <a:rPr lang="zh-TW" altLang="en-US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表單</a:t>
            </a:r>
            <a:endParaRPr lang="en-US" altLang="zh-TW" sz="16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zh-TW" altLang="en-US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蒐集小組互評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85458134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"/>
</p:tagLst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30ADCADBF143CA49BCF981FF30DE0D75" ma:contentTypeVersion="11" ma:contentTypeDescription="建立新的文件。" ma:contentTypeScope="" ma:versionID="26197b157bbeca627a158bb50412df30">
  <xsd:schema xmlns:xsd="http://www.w3.org/2001/XMLSchema" xmlns:xs="http://www.w3.org/2001/XMLSchema" xmlns:p="http://schemas.microsoft.com/office/2006/metadata/properties" xmlns:ns3="c38ff0a8-d3fe-4b61-ba87-a912cf83b19a" xmlns:ns4="472a091f-5070-413a-9388-858fd6b67bc0" targetNamespace="http://schemas.microsoft.com/office/2006/metadata/properties" ma:root="true" ma:fieldsID="772c793ed6edccaa101e3dc2e0d22939" ns3:_="" ns4:_="">
    <xsd:import namespace="c38ff0a8-d3fe-4b61-ba87-a912cf83b19a"/>
    <xsd:import namespace="472a091f-5070-413a-9388-858fd6b67bc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ff0a8-d3fe-4b61-ba87-a912cf83b1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a091f-5070-413a-9388-858fd6b67b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F67746-F4CD-40A6-B0B6-B8F3D9731D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ff0a8-d3fe-4b61-ba87-a912cf83b19a"/>
    <ds:schemaRef ds:uri="472a091f-5070-413a-9388-858fd6b67b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B3C75D-DACB-49F2-B967-D9B04C1D3840}">
  <ds:schemaRefs>
    <ds:schemaRef ds:uri="472a091f-5070-413a-9388-858fd6b67bc0"/>
    <ds:schemaRef ds:uri="http://schemas.microsoft.com/office/infopath/2007/PartnerControls"/>
    <ds:schemaRef ds:uri="http://purl.org/dc/terms/"/>
    <ds:schemaRef ds:uri="c38ff0a8-d3fe-4b61-ba87-a912cf83b19a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186715-7CEA-4E08-A8E3-59517E474C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654</Words>
  <Application>Microsoft Office PowerPoint</Application>
  <PresentationFormat>如螢幕大小 (4:3)</PresentationFormat>
  <Paragraphs>98</Paragraphs>
  <Slides>12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7" baseType="lpstr">
      <vt:lpstr>Adobe 繁黑體 Std B</vt:lpstr>
      <vt:lpstr>宋体</vt:lpstr>
      <vt:lpstr>文鼎中楷</vt:lpstr>
      <vt:lpstr>文鼎板刻ＰＯＰ體E</vt:lpstr>
      <vt:lpstr>華康中圓體(P)</vt:lpstr>
      <vt:lpstr>微軟正黑體</vt:lpstr>
      <vt:lpstr>微軟正黑體</vt:lpstr>
      <vt:lpstr>新細明體</vt:lpstr>
      <vt:lpstr>標楷體</vt:lpstr>
      <vt:lpstr>Arial</vt:lpstr>
      <vt:lpstr>Book Antiqua Italic</vt:lpstr>
      <vt:lpstr>Calibri</vt:lpstr>
      <vt:lpstr>Calibri Light</vt:lpstr>
      <vt:lpstr>Times New Roman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</cp:lastModifiedBy>
  <cp:revision>99</cp:revision>
  <dcterms:created xsi:type="dcterms:W3CDTF">2019-03-20T09:50:02Z</dcterms:created>
  <dcterms:modified xsi:type="dcterms:W3CDTF">2020-07-02T09:29:05Z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0x01010030ADCADBF143CA49BCF981FF30DE0D75</vt:lpwstr>
  </property>
</Properties>
</file>