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58" r:id="rId5"/>
    <p:sldId id="259" r:id="rId6"/>
    <p:sldId id="257" r:id="rId7"/>
    <p:sldId id="260" r:id="rId8"/>
    <p:sldId id="265" r:id="rId9"/>
    <p:sldId id="266" r:id="rId10"/>
    <p:sldId id="270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441" autoAdjust="0"/>
  </p:normalViewPr>
  <p:slideViewPr>
    <p:cSldViewPr>
      <p:cViewPr varScale="1">
        <p:scale>
          <a:sx n="72" d="100"/>
          <a:sy n="72" d="100"/>
        </p:scale>
        <p:origin x="44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91A67-B55D-42FD-85D2-FA798F8C8B62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14692C1-DB1A-42EA-9D94-229EB1D73B07}">
      <dgm:prSet phldrT="[文字]" custT="1"/>
      <dgm:spPr/>
      <dgm:t>
        <a:bodyPr/>
        <a:lstStyle/>
        <a:p>
          <a:pPr algn="ctr"/>
          <a:r>
            <a:rPr lang="zh-TW" altLang="en-US" sz="5300" kern="1200" dirty="0">
              <a:solidFill>
                <a:prstClr val="white"/>
              </a:solidFill>
              <a:latin typeface="文鼎中楷" pitchFamily="65" charset="-120"/>
              <a:ea typeface="文鼎中楷" pitchFamily="65" charset="-120"/>
              <a:cs typeface="+mn-cs"/>
            </a:rPr>
            <a:t>精熟數學二十以內的加法</a:t>
          </a:r>
          <a:endParaRPr lang="en-US" altLang="zh-TW" sz="5300" kern="1200" dirty="0">
            <a:solidFill>
              <a:prstClr val="white"/>
            </a:solidFill>
            <a:latin typeface="文鼎中楷" pitchFamily="65" charset="-120"/>
            <a:ea typeface="文鼎中楷" pitchFamily="65" charset="-120"/>
            <a:cs typeface="+mn-cs"/>
          </a:endParaRPr>
        </a:p>
      </dgm:t>
    </dgm:pt>
    <dgm:pt modelId="{DA76C8AB-4C25-4BEF-ADAC-0A2F2CD47EE0}" type="parTrans" cxnId="{0910025D-9ABE-4B4F-AB7B-A27B304F47B4}">
      <dgm:prSet/>
      <dgm:spPr/>
      <dgm:t>
        <a:bodyPr/>
        <a:lstStyle/>
        <a:p>
          <a:endParaRPr lang="zh-TW" altLang="en-US"/>
        </a:p>
      </dgm:t>
    </dgm:pt>
    <dgm:pt modelId="{1F52ADF2-A5D9-4782-BD55-8CF40A76BCBA}" type="sibTrans" cxnId="{0910025D-9ABE-4B4F-AB7B-A27B304F47B4}">
      <dgm:prSet/>
      <dgm:spPr/>
      <dgm:t>
        <a:bodyPr/>
        <a:lstStyle/>
        <a:p>
          <a:endParaRPr lang="zh-TW" altLang="en-US"/>
        </a:p>
      </dgm:t>
    </dgm:pt>
    <dgm:pt modelId="{EE431761-0F5D-4EE3-9058-F02A1955E2FD}">
      <dgm:prSet phldrT="[文字]"/>
      <dgm:spPr/>
      <dgm:t>
        <a:bodyPr/>
        <a:lstStyle/>
        <a:p>
          <a:r>
            <a:rPr lang="zh-TW" altLang="en-US" dirty="0">
              <a:latin typeface="文鼎中楷" pitchFamily="65" charset="-120"/>
              <a:ea typeface="文鼎中楷" pitchFamily="65" charset="-120"/>
            </a:rPr>
            <a:t>精熟數學二十以內的減法</a:t>
          </a:r>
          <a:endParaRPr lang="zh-TW" altLang="en-US" dirty="0"/>
        </a:p>
      </dgm:t>
    </dgm:pt>
    <dgm:pt modelId="{87DDD1FA-DE44-4C01-A64F-5972C08216E7}" type="parTrans" cxnId="{411375EA-F598-4807-9BA7-76DA9A0EA698}">
      <dgm:prSet/>
      <dgm:spPr/>
      <dgm:t>
        <a:bodyPr/>
        <a:lstStyle/>
        <a:p>
          <a:endParaRPr lang="zh-TW" altLang="en-US"/>
        </a:p>
      </dgm:t>
    </dgm:pt>
    <dgm:pt modelId="{0FF4AAC7-AE9C-4214-80FB-2CC24819E01A}" type="sibTrans" cxnId="{411375EA-F598-4807-9BA7-76DA9A0EA698}">
      <dgm:prSet/>
      <dgm:spPr/>
      <dgm:t>
        <a:bodyPr/>
        <a:lstStyle/>
        <a:p>
          <a:endParaRPr lang="zh-TW" altLang="en-US"/>
        </a:p>
      </dgm:t>
    </dgm:pt>
    <dgm:pt modelId="{B7460B5F-FCA3-4671-89A5-843E93DB4718}" type="pres">
      <dgm:prSet presAssocID="{A1291A67-B55D-42FD-85D2-FA798F8C8B62}" presName="linear" presStyleCnt="0">
        <dgm:presLayoutVars>
          <dgm:animLvl val="lvl"/>
          <dgm:resizeHandles val="exact"/>
        </dgm:presLayoutVars>
      </dgm:prSet>
      <dgm:spPr/>
    </dgm:pt>
    <dgm:pt modelId="{EF400CBC-7036-4874-8DFB-E188A68DC199}" type="pres">
      <dgm:prSet presAssocID="{314692C1-DB1A-42EA-9D94-229EB1D73B07}" presName="parentText" presStyleLbl="node1" presStyleIdx="0" presStyleCnt="2" custScaleY="80645" custLinFactNeighborY="85206">
        <dgm:presLayoutVars>
          <dgm:chMax val="0"/>
          <dgm:bulletEnabled val="1"/>
        </dgm:presLayoutVars>
      </dgm:prSet>
      <dgm:spPr/>
    </dgm:pt>
    <dgm:pt modelId="{C55762EB-D14A-4F98-91CF-08472BABAF1B}" type="pres">
      <dgm:prSet presAssocID="{1F52ADF2-A5D9-4782-BD55-8CF40A76BCBA}" presName="spacer" presStyleCnt="0"/>
      <dgm:spPr/>
    </dgm:pt>
    <dgm:pt modelId="{6D7CA253-BC1B-4E13-B437-F4055A25B2F5}" type="pres">
      <dgm:prSet presAssocID="{EE431761-0F5D-4EE3-9058-F02A1955E2FD}" presName="parentText" presStyleLbl="node1" presStyleIdx="1" presStyleCnt="2" custScaleY="80645" custLinFactNeighborX="-898" custLinFactNeighborY="96677">
        <dgm:presLayoutVars>
          <dgm:chMax val="0"/>
          <dgm:bulletEnabled val="1"/>
        </dgm:presLayoutVars>
      </dgm:prSet>
      <dgm:spPr/>
    </dgm:pt>
  </dgm:ptLst>
  <dgm:cxnLst>
    <dgm:cxn modelId="{3C20981B-E55C-4610-BB16-F17C6E8B6BFD}" type="presOf" srcId="{EE431761-0F5D-4EE3-9058-F02A1955E2FD}" destId="{6D7CA253-BC1B-4E13-B437-F4055A25B2F5}" srcOrd="0" destOrd="0" presId="urn:microsoft.com/office/officeart/2005/8/layout/vList2"/>
    <dgm:cxn modelId="{0910025D-9ABE-4B4F-AB7B-A27B304F47B4}" srcId="{A1291A67-B55D-42FD-85D2-FA798F8C8B62}" destId="{314692C1-DB1A-42EA-9D94-229EB1D73B07}" srcOrd="0" destOrd="0" parTransId="{DA76C8AB-4C25-4BEF-ADAC-0A2F2CD47EE0}" sibTransId="{1F52ADF2-A5D9-4782-BD55-8CF40A76BCBA}"/>
    <dgm:cxn modelId="{D9162C9F-89DA-4CEF-9B14-DCCED25D7D3A}" type="presOf" srcId="{A1291A67-B55D-42FD-85D2-FA798F8C8B62}" destId="{B7460B5F-FCA3-4671-89A5-843E93DB4718}" srcOrd="0" destOrd="0" presId="urn:microsoft.com/office/officeart/2005/8/layout/vList2"/>
    <dgm:cxn modelId="{FB78B3D7-0035-4AC0-AEA8-C06C4B89B836}" type="presOf" srcId="{314692C1-DB1A-42EA-9D94-229EB1D73B07}" destId="{EF400CBC-7036-4874-8DFB-E188A68DC199}" srcOrd="0" destOrd="0" presId="urn:microsoft.com/office/officeart/2005/8/layout/vList2"/>
    <dgm:cxn modelId="{411375EA-F598-4807-9BA7-76DA9A0EA698}" srcId="{A1291A67-B55D-42FD-85D2-FA798F8C8B62}" destId="{EE431761-0F5D-4EE3-9058-F02A1955E2FD}" srcOrd="1" destOrd="0" parTransId="{87DDD1FA-DE44-4C01-A64F-5972C08216E7}" sibTransId="{0FF4AAC7-AE9C-4214-80FB-2CC24819E01A}"/>
    <dgm:cxn modelId="{90E16023-19EB-4FF9-BD39-D1A3B5B49BD1}" type="presParOf" srcId="{B7460B5F-FCA3-4671-89A5-843E93DB4718}" destId="{EF400CBC-7036-4874-8DFB-E188A68DC199}" srcOrd="0" destOrd="0" presId="urn:microsoft.com/office/officeart/2005/8/layout/vList2"/>
    <dgm:cxn modelId="{8624A450-1748-48BA-A661-0A0C63C1673F}" type="presParOf" srcId="{B7460B5F-FCA3-4671-89A5-843E93DB4718}" destId="{C55762EB-D14A-4F98-91CF-08472BABAF1B}" srcOrd="1" destOrd="0" presId="urn:microsoft.com/office/officeart/2005/8/layout/vList2"/>
    <dgm:cxn modelId="{597D4D71-8003-4F26-ABAD-89B07A8A7F32}" type="presParOf" srcId="{B7460B5F-FCA3-4671-89A5-843E93DB4718}" destId="{6D7CA253-BC1B-4E13-B437-F4055A25B2F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00CBC-7036-4874-8DFB-E188A68DC199}">
      <dsp:nvSpPr>
        <dsp:cNvPr id="0" name=""/>
        <dsp:cNvSpPr/>
      </dsp:nvSpPr>
      <dsp:spPr>
        <a:xfrm>
          <a:off x="0" y="681804"/>
          <a:ext cx="8021867" cy="21399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300" kern="1200" dirty="0">
              <a:solidFill>
                <a:prstClr val="white"/>
              </a:solidFill>
              <a:latin typeface="文鼎中楷" pitchFamily="65" charset="-120"/>
              <a:ea typeface="文鼎中楷" pitchFamily="65" charset="-120"/>
              <a:cs typeface="+mn-cs"/>
            </a:rPr>
            <a:t>精熟數學二十以內的加法</a:t>
          </a:r>
          <a:endParaRPr lang="en-US" altLang="zh-TW" sz="5300" kern="1200" dirty="0">
            <a:solidFill>
              <a:prstClr val="white"/>
            </a:solidFill>
            <a:latin typeface="文鼎中楷" pitchFamily="65" charset="-120"/>
            <a:ea typeface="文鼎中楷" pitchFamily="65" charset="-120"/>
            <a:cs typeface="+mn-cs"/>
          </a:endParaRPr>
        </a:p>
      </dsp:txBody>
      <dsp:txXfrm>
        <a:off x="104464" y="786268"/>
        <a:ext cx="7812939" cy="1931035"/>
      </dsp:txXfrm>
    </dsp:sp>
    <dsp:sp modelId="{6D7CA253-BC1B-4E13-B437-F4055A25B2F5}">
      <dsp:nvSpPr>
        <dsp:cNvPr id="0" name=""/>
        <dsp:cNvSpPr/>
      </dsp:nvSpPr>
      <dsp:spPr>
        <a:xfrm>
          <a:off x="0" y="3027231"/>
          <a:ext cx="8021867" cy="2139963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300" kern="1200" dirty="0">
              <a:latin typeface="文鼎中楷" pitchFamily="65" charset="-120"/>
              <a:ea typeface="文鼎中楷" pitchFamily="65" charset="-120"/>
            </a:rPr>
            <a:t>精熟數學二十以內的減法</a:t>
          </a:r>
          <a:endParaRPr lang="zh-TW" altLang="en-US" sz="5300" kern="1200" dirty="0"/>
        </a:p>
      </dsp:txBody>
      <dsp:txXfrm>
        <a:off x="104464" y="3131695"/>
        <a:ext cx="7812939" cy="1931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44163-5C8E-4306-8FDE-17B920D37C12}" type="datetimeFigureOut">
              <a:rPr lang="zh-TW" altLang="en-US" smtClean="0"/>
              <a:t>2020/7/3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74E7-0D20-4E0C-A26D-4D2F4FE400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27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5ABBC0-CE8C-439A-A276-68F3284E6BA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主題專案課程是由國語、英語與資訊共同整合而成，教學目標是</a:t>
            </a:r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4D1642-26D7-4249-83F8-4760EE66C5B0}" type="slidenum">
              <a:rPr lang="zh-TW" altLang="en-US">
                <a:solidFill>
                  <a:prstClr val="black"/>
                </a:solidFill>
              </a:rPr>
              <a:pPr/>
              <a:t>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營造優質的行動學習環境，運用</a:t>
            </a:r>
            <a:r>
              <a:rPr lang="en-US" altLang="zh-TW" dirty="0"/>
              <a:t>E-MJES</a:t>
            </a:r>
            <a:r>
              <a:rPr lang="zh-TW" altLang="en-US" dirty="0"/>
              <a:t>的教學模式、設計主題活動及應用多元的教學</a:t>
            </a:r>
            <a:r>
              <a:rPr lang="en-US" altLang="zh-TW" dirty="0"/>
              <a:t>APP</a:t>
            </a:r>
            <a:r>
              <a:rPr lang="zh-TW" altLang="en-US" dirty="0"/>
              <a:t>，激發學生主動探索生活中事物的興趣，培養學生科技的素養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987DB-A08E-418B-A05C-C860BBE35D8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27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營造優質的行動學習環境，運用</a:t>
            </a:r>
            <a:r>
              <a:rPr lang="en-US" altLang="zh-TW" dirty="0"/>
              <a:t>E-MJES</a:t>
            </a:r>
            <a:r>
              <a:rPr lang="zh-TW" altLang="en-US" dirty="0"/>
              <a:t>的教學模式、設計主題活動及應用多元的教學</a:t>
            </a:r>
            <a:r>
              <a:rPr lang="en-US" altLang="zh-TW" dirty="0"/>
              <a:t>APP</a:t>
            </a:r>
            <a:r>
              <a:rPr lang="zh-TW" altLang="en-US" dirty="0"/>
              <a:t>，激發學生主動探索生活中事物的興趣，培養學生科技的素養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987DB-A08E-418B-A05C-C860BBE35D8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4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DA05-4880-4AA1-B333-1D4969958B2D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A022-4757-4186-882C-BB77D15649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5413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86813-6C4D-4B88-BAA1-0C8BD8978645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F8C56-AB46-4058-B7DC-A3B036FCEDD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026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E3F68-9C98-492F-A8BE-3B9A6539C548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4A09-13E2-4D52-886A-D25435E37E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3785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447D9-5DC5-496B-B39F-B5ADEC1C8CC3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5671C-BC5D-44F6-AE2F-5528C65293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7113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14163-90F7-4AC7-9D60-51B2FBC8D769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993F0-8B63-4943-ACEB-8CCADDC471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4085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5C83E-C5BF-4DCA-AC34-D8A697DAC9AF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98FF7-C827-49C8-AB83-C0BE98BAEF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9532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2E20-50FB-4836-B52B-505C3F5E159B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1C574-48CF-4D94-A091-9DF05EE531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3545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FD2E4-BE81-4D24-9E8E-3A5FFFB76BBC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B7818-1E2D-4781-A1DB-6E505B5E39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284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CE5AD-3E39-42CC-BAE6-7572069BC39B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A6D63-A64A-4E82-AE8F-094FED1F01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146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C6F3A-67C7-48B1-A554-8E55EC447168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F4584-5BB9-4C24-8838-12884893A3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6376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17D0-528A-4C1C-A3A1-1A017FFB4D86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AF77A-5396-40D8-B710-061B11CB3E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45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9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8B717B6-E627-4A60-A5C6-A64CC197F40C}" type="datetimeFigureOut">
              <a:rPr lang="zh-TW" altLang="en-US"/>
              <a:pPr>
                <a:defRPr/>
              </a:pPr>
              <a:t>2020/7/3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BD6D08-4F78-4609-B2DF-4586D77B47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2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 l="-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2267744" y="290774"/>
            <a:ext cx="6845526" cy="3669577"/>
            <a:chOff x="2525418" y="289409"/>
            <a:chExt cx="6845152" cy="3669378"/>
          </a:xfrm>
        </p:grpSpPr>
        <p:sp>
          <p:nvSpPr>
            <p:cNvPr id="2" name="矩形 1"/>
            <p:cNvSpPr/>
            <p:nvPr/>
          </p:nvSpPr>
          <p:spPr>
            <a:xfrm>
              <a:off x="4762312" y="289409"/>
              <a:ext cx="4608258" cy="523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800" b="1" dirty="0">
                  <a:ln w="15875">
                    <a:solidFill>
                      <a:schemeClr val="bg1"/>
                    </a:solidFill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林思嘉</a:t>
              </a:r>
              <a:endParaRPr kumimoji="0" lang="en-US" altLang="zh-TW" sz="2800" b="1" dirty="0">
                <a:ln w="15875">
                  <a:solidFill>
                    <a:schemeClr val="bg1"/>
                  </a:solidFill>
                </a:ln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525418" y="2635420"/>
              <a:ext cx="5616316" cy="132336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morning" dir="t"/>
              </a:scene3d>
              <a:sp3d extrusionH="114300" contourW="25400" prstMaterial="softEdge">
                <a:bevelB w="38100" h="38100" prst="relaxedInset"/>
                <a:extrusionClr>
                  <a:schemeClr val="accent1"/>
                </a:extrusionClr>
                <a:contourClr>
                  <a:schemeClr val="bg1">
                    <a:lumMod val="95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8000" b="1" dirty="0">
                  <a:ln w="31750">
                    <a:solidFill>
                      <a:srgbClr val="7030A0"/>
                    </a:solidFill>
                  </a:ln>
                  <a:solidFill>
                    <a:schemeClr val="accent2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127000" dist="50800" dir="21540000" sx="109000" sy="109000" algn="bl" rotWithShape="0">
                      <a:prstClr val="black">
                        <a:alpha val="71000"/>
                      </a:prstClr>
                    </a:outerShdw>
                  </a:effectLst>
                  <a:latin typeface="文鼎板刻ＰＯＰ體E" panose="040B0900000000000000" pitchFamily="82" charset="-120"/>
                  <a:ea typeface="文鼎板刻ＰＯＰ體E" panose="040B0900000000000000" pitchFamily="82" charset="-120"/>
                </a:rPr>
                <a:t>算數大</a:t>
              </a:r>
              <a:r>
                <a:rPr lang="en-US" altLang="zh-TW" sz="8000" b="1" dirty="0">
                  <a:ln w="31750">
                    <a:solidFill>
                      <a:srgbClr val="7030A0"/>
                    </a:solidFill>
                  </a:ln>
                  <a:solidFill>
                    <a:schemeClr val="accent2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127000" dist="50800" dir="21540000" sx="109000" sy="109000" algn="bl" rotWithShape="0">
                      <a:prstClr val="black">
                        <a:alpha val="71000"/>
                      </a:prstClr>
                    </a:outerShdw>
                  </a:effectLst>
                  <a:latin typeface="文鼎板刻ＰＯＰ體E" panose="040B0900000000000000" pitchFamily="82" charset="-120"/>
                  <a:ea typeface="文鼎板刻ＰＯＰ體E" panose="040B0900000000000000" pitchFamily="82" charset="-120"/>
                </a:rPr>
                <a:t>PK</a:t>
              </a:r>
              <a:endParaRPr kumimoji="0" lang="zh-TW" altLang="en-US" sz="8000" b="1" dirty="0">
                <a:ln w="31750">
                  <a:solidFill>
                    <a:srgbClr val="7030A0"/>
                  </a:solidFill>
                </a:ln>
                <a:solidFill>
                  <a:schemeClr val="accent2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127000" dist="50800" dir="21540000" sx="109000" sy="109000" algn="bl" rotWithShape="0">
                    <a:prstClr val="black">
                      <a:alpha val="71000"/>
                    </a:prstClr>
                  </a:outerShdw>
                </a:effectLst>
                <a:latin typeface="文鼎板刻ＰＯＰ體E" panose="040B0900000000000000" pitchFamily="82" charset="-120"/>
                <a:ea typeface="文鼎板刻ＰＯＰ體E" panose="040B0900000000000000" pitchFamily="82" charset="-12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1584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" y="-297"/>
            <a:ext cx="9132600" cy="6858594"/>
          </a:xfrm>
          <a:prstGeom prst="rect">
            <a:avLst/>
          </a:prstGeom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323528" y="1988840"/>
            <a:ext cx="8496944" cy="3600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000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   數學課使用教具讓學生理解加法與減法的概念後，為了讓學生精熟，且願意主動精熟加減法，故安排使用</a:t>
            </a:r>
            <a:r>
              <a:rPr lang="en-US" altLang="zh-TW" sz="4000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Quizizz</a:t>
            </a:r>
            <a:r>
              <a:rPr lang="zh-TW" altLang="en-US" sz="4000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讓學生互相競賽，遊戲，達到遊戲中學習甚至精熟所學之目的。</a:t>
            </a:r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23528" y="476672"/>
            <a:ext cx="2862127" cy="702366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課程設計理念</a:t>
            </a:r>
          </a:p>
        </p:txBody>
      </p:sp>
    </p:spTree>
    <p:extLst>
      <p:ext uri="{BB962C8B-B14F-4D97-AF65-F5344CB8AC3E}">
        <p14:creationId xmlns:p14="http://schemas.microsoft.com/office/powerpoint/2010/main" val="20553838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9131840" cy="6858000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162380102"/>
              </p:ext>
            </p:extLst>
          </p:nvPr>
        </p:nvGraphicFramePr>
        <p:xfrm>
          <a:off x="561066" y="1196752"/>
          <a:ext cx="8021867" cy="551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323528" y="476672"/>
            <a:ext cx="2862127" cy="702366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教學目標</a:t>
            </a:r>
          </a:p>
        </p:txBody>
      </p:sp>
    </p:spTree>
    <p:extLst>
      <p:ext uri="{BB962C8B-B14F-4D97-AF65-F5344CB8AC3E}">
        <p14:creationId xmlns:p14="http://schemas.microsoft.com/office/powerpoint/2010/main" val="32688283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9131840" cy="6858000"/>
          </a:xfrm>
          <a:prstGeom prst="rect">
            <a:avLst/>
          </a:prstGeom>
        </p:spPr>
      </p:pic>
      <p:pic>
        <p:nvPicPr>
          <p:cNvPr id="117" name="圖片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777" b="4075"/>
          <a:stretch/>
        </p:blipFill>
        <p:spPr>
          <a:xfrm>
            <a:off x="251520" y="332656"/>
            <a:ext cx="8642620" cy="6318539"/>
          </a:xfrm>
          <a:prstGeom prst="rect">
            <a:avLst/>
          </a:prstGeom>
        </p:spPr>
      </p:pic>
      <p:sp>
        <p:nvSpPr>
          <p:cNvPr id="51" name="文字方塊 50"/>
          <p:cNvSpPr txBox="1"/>
          <p:nvPr/>
        </p:nvSpPr>
        <p:spPr>
          <a:xfrm>
            <a:off x="433165" y="2445196"/>
            <a:ext cx="1537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透過數學課本中的影片引起學生的學習興趣</a:t>
            </a: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415869" y="2434357"/>
            <a:ext cx="1576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學生以個人身分加入</a:t>
            </a:r>
            <a:r>
              <a:rPr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Kahoot</a:t>
            </a:r>
            <a:endParaRPr lang="zh-TW" altLang="en-US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並測出成績。</a:t>
            </a:r>
            <a:endParaRPr lang="zh-TW" altLang="en-US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062134" y="2454769"/>
            <a:ext cx="1684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學生以日記記錄自己的學習，並在全班前發表。</a:t>
            </a:r>
          </a:p>
          <a:p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D47D09FA-DFCE-480D-9965-B590335D6D8F}"/>
              </a:ext>
            </a:extLst>
          </p:cNvPr>
          <p:cNvGrpSpPr/>
          <p:nvPr/>
        </p:nvGrpSpPr>
        <p:grpSpPr>
          <a:xfrm>
            <a:off x="5635526" y="6049139"/>
            <a:ext cx="1269599" cy="356373"/>
            <a:chOff x="1125077" y="5202966"/>
            <a:chExt cx="1252430" cy="426883"/>
          </a:xfrm>
        </p:grpSpPr>
        <p:sp>
          <p:nvSpPr>
            <p:cNvPr id="85" name="矩形: 圓角 158">
              <a:extLst>
                <a:ext uri="{FF2B5EF4-FFF2-40B4-BE49-F238E27FC236}">
                  <a16:creationId xmlns:a16="http://schemas.microsoft.com/office/drawing/2014/main" id="{33BE339E-7066-4F71-8D6E-F64BF8868A1F}"/>
                </a:ext>
              </a:extLst>
            </p:cNvPr>
            <p:cNvSpPr/>
            <p:nvPr/>
          </p:nvSpPr>
          <p:spPr>
            <a:xfrm>
              <a:off x="1125077" y="5202966"/>
              <a:ext cx="1186331" cy="426883"/>
            </a:xfrm>
            <a:prstGeom prst="roundRect">
              <a:avLst/>
            </a:prstGeom>
            <a:solidFill>
              <a:srgbClr val="B996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:a16="http://schemas.microsoft.com/office/drawing/2014/main" id="{B3365915-087A-498A-B488-A9821B7FDA87}"/>
                </a:ext>
              </a:extLst>
            </p:cNvPr>
            <p:cNvSpPr txBox="1"/>
            <p:nvPr/>
          </p:nvSpPr>
          <p:spPr>
            <a:xfrm>
              <a:off x="1203294" y="5217122"/>
              <a:ext cx="1174213" cy="40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創新應變</a:t>
              </a: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81B9A5D-2C87-4D6C-93C1-D160D14C00AF}"/>
              </a:ext>
            </a:extLst>
          </p:cNvPr>
          <p:cNvGrpSpPr/>
          <p:nvPr/>
        </p:nvGrpSpPr>
        <p:grpSpPr>
          <a:xfrm>
            <a:off x="990469" y="6044081"/>
            <a:ext cx="1186331" cy="360852"/>
            <a:chOff x="1125077" y="5629849"/>
            <a:chExt cx="1186331" cy="426883"/>
          </a:xfrm>
          <a:solidFill>
            <a:srgbClr val="00FF99"/>
          </a:solidFill>
        </p:grpSpPr>
        <p:sp>
          <p:nvSpPr>
            <p:cNvPr id="83" name="矩形: 圓角 154">
              <a:extLst>
                <a:ext uri="{FF2B5EF4-FFF2-40B4-BE49-F238E27FC236}">
                  <a16:creationId xmlns:a16="http://schemas.microsoft.com/office/drawing/2014/main" id="{1AC9E91F-0741-4951-A705-6150C03904AE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3852AF5C-DB58-4FAD-A1F2-6A45F7339C0E}"/>
                </a:ext>
              </a:extLst>
            </p:cNvPr>
            <p:cNvSpPr txBox="1"/>
            <p:nvPr/>
          </p:nvSpPr>
          <p:spPr>
            <a:xfrm>
              <a:off x="1217262" y="5646405"/>
              <a:ext cx="1060990" cy="4020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解決問題</a:t>
              </a:r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32D8EC13-135E-44C5-ABEE-3B64582EDEAC}"/>
              </a:ext>
            </a:extLst>
          </p:cNvPr>
          <p:cNvGrpSpPr/>
          <p:nvPr/>
        </p:nvGrpSpPr>
        <p:grpSpPr>
          <a:xfrm>
            <a:off x="7153909" y="6034984"/>
            <a:ext cx="1186331" cy="360852"/>
            <a:chOff x="1125077" y="5629849"/>
            <a:chExt cx="1186331" cy="426883"/>
          </a:xfrm>
        </p:grpSpPr>
        <p:sp>
          <p:nvSpPr>
            <p:cNvPr id="81" name="矩形: 圓角 177">
              <a:extLst>
                <a:ext uri="{FF2B5EF4-FFF2-40B4-BE49-F238E27FC236}">
                  <a16:creationId xmlns:a16="http://schemas.microsoft.com/office/drawing/2014/main" id="{AC528F3C-BE85-4B02-AE66-C4A4652D0903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solidFill>
              <a:srgbClr val="66FF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19BAB9FA-6820-4AFC-9C7B-8F8F0809766C}"/>
                </a:ext>
              </a:extLst>
            </p:cNvPr>
            <p:cNvSpPr txBox="1"/>
            <p:nvPr/>
          </p:nvSpPr>
          <p:spPr>
            <a:xfrm>
              <a:off x="1164601" y="5642695"/>
              <a:ext cx="1060990" cy="40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科技資訊</a:t>
              </a: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953E310C-89B1-49B6-ABF9-456CF3BF7E4C}"/>
              </a:ext>
            </a:extLst>
          </p:cNvPr>
          <p:cNvGrpSpPr/>
          <p:nvPr/>
        </p:nvGrpSpPr>
        <p:grpSpPr>
          <a:xfrm>
            <a:off x="2500973" y="6059238"/>
            <a:ext cx="1186331" cy="360852"/>
            <a:chOff x="1125077" y="5629849"/>
            <a:chExt cx="1186331" cy="426883"/>
          </a:xfrm>
          <a:solidFill>
            <a:srgbClr val="FF6699"/>
          </a:solidFill>
        </p:grpSpPr>
        <p:sp>
          <p:nvSpPr>
            <p:cNvPr id="79" name="矩形: 圓角 189">
              <a:extLst>
                <a:ext uri="{FF2B5EF4-FFF2-40B4-BE49-F238E27FC236}">
                  <a16:creationId xmlns:a16="http://schemas.microsoft.com/office/drawing/2014/main" id="{97AFA5D6-C006-4E26-AD4E-9C996C454798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B08E95E0-4538-4C7F-8E8B-DC7DA9E22830}"/>
                </a:ext>
              </a:extLst>
            </p:cNvPr>
            <p:cNvSpPr txBox="1"/>
            <p:nvPr/>
          </p:nvSpPr>
          <p:spPr>
            <a:xfrm>
              <a:off x="1205253" y="5666884"/>
              <a:ext cx="1060990" cy="369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溝通表達</a:t>
              </a: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EBB5CE49-946E-4E9A-B1AE-1AC1ED71F649}"/>
              </a:ext>
            </a:extLst>
          </p:cNvPr>
          <p:cNvGrpSpPr/>
          <p:nvPr/>
        </p:nvGrpSpPr>
        <p:grpSpPr>
          <a:xfrm>
            <a:off x="4089576" y="6069315"/>
            <a:ext cx="1186331" cy="360852"/>
            <a:chOff x="1125077" y="5629849"/>
            <a:chExt cx="1186331" cy="426883"/>
          </a:xfrm>
          <a:solidFill>
            <a:srgbClr val="FFC000"/>
          </a:solidFill>
        </p:grpSpPr>
        <p:sp>
          <p:nvSpPr>
            <p:cNvPr id="77" name="矩形: 圓角 187">
              <a:extLst>
                <a:ext uri="{FF2B5EF4-FFF2-40B4-BE49-F238E27FC236}">
                  <a16:creationId xmlns:a16="http://schemas.microsoft.com/office/drawing/2014/main" id="{931B2824-C492-4103-A169-36A2CF44CD8C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797881A-2602-48E0-8E02-143B9DC02FFA}"/>
                </a:ext>
              </a:extLst>
            </p:cNvPr>
            <p:cNvSpPr txBox="1"/>
            <p:nvPr/>
          </p:nvSpPr>
          <p:spPr>
            <a:xfrm>
              <a:off x="1217262" y="5646411"/>
              <a:ext cx="1060990" cy="3828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團隊合作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62040" y="391869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ngage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539056" y="641753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1607414" y="646516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/>
          <p:cNvSpPr txBox="1"/>
          <p:nvPr/>
        </p:nvSpPr>
        <p:spPr>
          <a:xfrm>
            <a:off x="2381130" y="391869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M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ission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2211486" y="641753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3279844" y="646516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/>
          <p:nvPr/>
        </p:nvSpPr>
        <p:spPr>
          <a:xfrm>
            <a:off x="3869753" y="396261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J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oin </a:t>
            </a:r>
            <a:r>
              <a:rPr lang="en-US" altLang="zh-TW" sz="1600" b="1" dirty="0">
                <a:solidFill>
                  <a:srgbClr val="FF0000"/>
                </a:solidFill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ngineer 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5740878" y="391869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valuate</a:t>
            </a:r>
          </a:p>
        </p:txBody>
      </p:sp>
      <p:sp>
        <p:nvSpPr>
          <p:cNvPr id="106" name="文字方塊 105"/>
          <p:cNvSpPr txBox="1"/>
          <p:nvPr/>
        </p:nvSpPr>
        <p:spPr>
          <a:xfrm>
            <a:off x="7592348" y="391869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S</a:t>
            </a:r>
            <a:r>
              <a:rPr lang="en-US" altLang="zh-TW" sz="1600" b="1" dirty="0">
                <a:solidFill>
                  <a:srgbClr val="533116"/>
                </a:solidFill>
                <a:latin typeface="Book Antiqua Italic" panose="020405020503050A0304" pitchFamily="18" charset="0"/>
              </a:rPr>
              <a:t>hare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119" name="直線接點 118"/>
          <p:cNvCxnSpPr/>
          <p:nvPr/>
        </p:nvCxnSpPr>
        <p:spPr>
          <a:xfrm>
            <a:off x="5156269" y="661161"/>
            <a:ext cx="14993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/>
          <p:cNvCxnSpPr/>
          <p:nvPr/>
        </p:nvCxnSpPr>
        <p:spPr>
          <a:xfrm>
            <a:off x="5566473" y="641753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/>
          <p:nvPr/>
        </p:nvCxnSpPr>
        <p:spPr>
          <a:xfrm>
            <a:off x="6673159" y="641753"/>
            <a:ext cx="183463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/>
          <p:cNvCxnSpPr/>
          <p:nvPr/>
        </p:nvCxnSpPr>
        <p:spPr>
          <a:xfrm>
            <a:off x="7278157" y="641753"/>
            <a:ext cx="314191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/>
          <p:cNvCxnSpPr/>
          <p:nvPr/>
        </p:nvCxnSpPr>
        <p:spPr>
          <a:xfrm>
            <a:off x="8302799" y="641753"/>
            <a:ext cx="26226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>
          <a:xfrm>
            <a:off x="3810390" y="661161"/>
            <a:ext cx="14993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211486" y="99598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sz="2600"/>
          </a:p>
        </p:txBody>
      </p:sp>
      <p:pic>
        <p:nvPicPr>
          <p:cNvPr id="129" name="圖片 1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5106" r="73308" b="78627"/>
          <a:stretch/>
        </p:blipFill>
        <p:spPr>
          <a:xfrm>
            <a:off x="381419" y="795681"/>
            <a:ext cx="1640541" cy="429775"/>
          </a:xfrm>
          <a:prstGeom prst="rect">
            <a:avLst/>
          </a:prstGeom>
        </p:spPr>
      </p:pic>
      <p:pic>
        <p:nvPicPr>
          <p:cNvPr id="130" name="圖片 1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1" t="14650" b="79608"/>
          <a:stretch/>
        </p:blipFill>
        <p:spPr>
          <a:xfrm>
            <a:off x="7247841" y="735187"/>
            <a:ext cx="1597979" cy="393759"/>
          </a:xfrm>
          <a:prstGeom prst="rect">
            <a:avLst/>
          </a:prstGeom>
        </p:spPr>
      </p:pic>
      <p:pic>
        <p:nvPicPr>
          <p:cNvPr id="131" name="圖片 1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3" t="14855" r="19658" b="77678"/>
          <a:stretch/>
        </p:blipFill>
        <p:spPr>
          <a:xfrm>
            <a:off x="5557632" y="767572"/>
            <a:ext cx="1425388" cy="512064"/>
          </a:xfrm>
          <a:prstGeom prst="rect">
            <a:avLst/>
          </a:prstGeom>
        </p:spPr>
      </p:pic>
      <p:sp>
        <p:nvSpPr>
          <p:cNvPr id="132" name="矩形 131"/>
          <p:cNvSpPr/>
          <p:nvPr/>
        </p:nvSpPr>
        <p:spPr>
          <a:xfrm>
            <a:off x="527897" y="5778166"/>
            <a:ext cx="1169894" cy="255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4C3A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核心素養</a:t>
            </a:r>
          </a:p>
        </p:txBody>
      </p:sp>
      <p:sp>
        <p:nvSpPr>
          <p:cNvPr id="133" name="矩形 132"/>
          <p:cNvSpPr/>
          <p:nvPr/>
        </p:nvSpPr>
        <p:spPr>
          <a:xfrm>
            <a:off x="3885359" y="4703659"/>
            <a:ext cx="1169894" cy="3204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4C3A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教學資源</a:t>
            </a:r>
          </a:p>
        </p:txBody>
      </p:sp>
      <p:pic>
        <p:nvPicPr>
          <p:cNvPr id="134" name="圖片 1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98" y="611441"/>
            <a:ext cx="1719221" cy="701101"/>
          </a:xfrm>
          <a:prstGeom prst="rect">
            <a:avLst/>
          </a:prstGeom>
        </p:spPr>
      </p:pic>
      <p:pic>
        <p:nvPicPr>
          <p:cNvPr id="135" name="圖片 1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40" y="618283"/>
            <a:ext cx="1719221" cy="7071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2" y="1328307"/>
            <a:ext cx="1462048" cy="11031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0" y="1325479"/>
            <a:ext cx="1495123" cy="11217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25" y="1325481"/>
            <a:ext cx="1495720" cy="1121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3" y="1459936"/>
            <a:ext cx="1542221" cy="867499"/>
          </a:xfrm>
          <a:prstGeom prst="rect">
            <a:avLst/>
          </a:prstGeom>
        </p:spPr>
      </p:pic>
      <p:pic>
        <p:nvPicPr>
          <p:cNvPr id="90" name="圖片 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09" y="1354264"/>
            <a:ext cx="1411157" cy="1058368"/>
          </a:xfrm>
          <a:prstGeom prst="rect">
            <a:avLst/>
          </a:prstGeom>
        </p:spPr>
      </p:pic>
      <p:sp>
        <p:nvSpPr>
          <p:cNvPr id="96" name="標題 1"/>
          <p:cNvSpPr txBox="1">
            <a:spLocks/>
          </p:cNvSpPr>
          <p:nvPr/>
        </p:nvSpPr>
        <p:spPr>
          <a:xfrm>
            <a:off x="170698" y="11970"/>
            <a:ext cx="2082777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EMJES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教學模式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A261B05-A749-4B0B-BB48-5DB76C778D80}"/>
              </a:ext>
            </a:extLst>
          </p:cNvPr>
          <p:cNvSpPr txBox="1"/>
          <p:nvPr/>
        </p:nvSpPr>
        <p:spPr>
          <a:xfrm>
            <a:off x="1006907" y="5074122"/>
            <a:ext cx="116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Quizizz</a:t>
            </a:r>
            <a:endParaRPr lang="zh-TW" altLang="en-US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6E91923-7005-4F43-9525-53F577B0103F}"/>
              </a:ext>
            </a:extLst>
          </p:cNvPr>
          <p:cNvSpPr txBox="1"/>
          <p:nvPr/>
        </p:nvSpPr>
        <p:spPr>
          <a:xfrm>
            <a:off x="6533586" y="5058733"/>
            <a:ext cx="1428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單槍投影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17C44771-75F5-45A7-96AC-A6E5C744713A}"/>
              </a:ext>
            </a:extLst>
          </p:cNvPr>
          <p:cNvSpPr txBox="1"/>
          <p:nvPr/>
        </p:nvSpPr>
        <p:spPr>
          <a:xfrm>
            <a:off x="4591952" y="5082176"/>
            <a:ext cx="1428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數學學具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8C081F6-23EC-463D-9E44-4F9C9E1B8553}"/>
              </a:ext>
            </a:extLst>
          </p:cNvPr>
          <p:cNvSpPr txBox="1"/>
          <p:nvPr/>
        </p:nvSpPr>
        <p:spPr>
          <a:xfrm>
            <a:off x="2036057" y="2460207"/>
            <a:ext cx="1537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學生了解影片中主角遇到的困難，討論思考如何解決</a:t>
            </a: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9A330ED-0174-4946-A5B6-192EB4C8199A}"/>
              </a:ext>
            </a:extLst>
          </p:cNvPr>
          <p:cNvSpPr txBox="1"/>
          <p:nvPr/>
        </p:nvSpPr>
        <p:spPr>
          <a:xfrm>
            <a:off x="3755032" y="2460207"/>
            <a:ext cx="1537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透過學具，了解兩位數加減的基本概念</a:t>
            </a: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6E2C9BDA-89F3-4AB7-8377-C29A4A8CB50A}"/>
              </a:ext>
            </a:extLst>
          </p:cNvPr>
          <p:cNvSpPr txBox="1"/>
          <p:nvPr/>
        </p:nvSpPr>
        <p:spPr>
          <a:xfrm>
            <a:off x="2736035" y="5055399"/>
            <a:ext cx="114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Kahoot</a:t>
            </a:r>
            <a:endParaRPr lang="zh-TW" altLang="en-US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9067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174" cy="6883785"/>
          </a:xfrm>
          <a:prstGeom prst="rect">
            <a:avLst/>
          </a:prstGeom>
        </p:spPr>
      </p:pic>
      <p:sp>
        <p:nvSpPr>
          <p:cNvPr id="105" name="矩形 104"/>
          <p:cNvSpPr/>
          <p:nvPr/>
        </p:nvSpPr>
        <p:spPr>
          <a:xfrm>
            <a:off x="2329726" y="713757"/>
            <a:ext cx="4937123" cy="457369"/>
          </a:xfrm>
          <a:prstGeom prst="rect">
            <a:avLst/>
          </a:prstGeom>
          <a:solidFill>
            <a:srgbClr val="F3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/>
          <p:cNvSpPr/>
          <p:nvPr/>
        </p:nvSpPr>
        <p:spPr>
          <a:xfrm>
            <a:off x="2788001" y="698569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低年級必備的學具偕同教學</a:t>
            </a:r>
          </a:p>
        </p:txBody>
      </p:sp>
      <p:pic>
        <p:nvPicPr>
          <p:cNvPr id="86" name="圖片 8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09" y="748298"/>
            <a:ext cx="393581" cy="393581"/>
          </a:xfrm>
          <a:prstGeom prst="rect">
            <a:avLst/>
          </a:prstGeom>
        </p:spPr>
      </p:pic>
      <p:pic>
        <p:nvPicPr>
          <p:cNvPr id="44" name="圖片 4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7376" y="1253853"/>
            <a:ext cx="2832000" cy="21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7" name="文字方塊 86"/>
          <p:cNvSpPr txBox="1"/>
          <p:nvPr/>
        </p:nvSpPr>
        <p:spPr>
          <a:xfrm>
            <a:off x="5989012" y="3427006"/>
            <a:ext cx="2801213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學生操作學具增進概念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8" y="1254092"/>
            <a:ext cx="2831362" cy="212352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83" name="文字方塊 82"/>
          <p:cNvSpPr txBox="1"/>
          <p:nvPr/>
        </p:nvSpPr>
        <p:spPr>
          <a:xfrm>
            <a:off x="251665" y="3440511"/>
            <a:ext cx="2723127" cy="338554"/>
          </a:xfrm>
          <a:prstGeom prst="rect">
            <a:avLst/>
          </a:prstGeom>
          <a:solidFill>
            <a:srgbClr val="FF9999">
              <a:alpha val="9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教師講解學具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0" t="22037" b="70741"/>
          <a:stretch/>
        </p:blipFill>
        <p:spPr>
          <a:xfrm>
            <a:off x="8227747" y="613248"/>
            <a:ext cx="839841" cy="704061"/>
          </a:xfrm>
          <a:prstGeom prst="rect">
            <a:avLst/>
          </a:prstGeom>
        </p:spPr>
      </p:pic>
      <p:sp>
        <p:nvSpPr>
          <p:cNvPr id="26" name="橢圓 25"/>
          <p:cNvSpPr/>
          <p:nvPr/>
        </p:nvSpPr>
        <p:spPr>
          <a:xfrm>
            <a:off x="-283912" y="3350513"/>
            <a:ext cx="535577" cy="535577"/>
          </a:xfrm>
          <a:prstGeom prst="ellipse">
            <a:avLst/>
          </a:prstGeom>
          <a:solidFill>
            <a:schemeClr val="bg1"/>
          </a:solidFill>
          <a:ln w="79375" cap="sq" cmpd="dbl">
            <a:solidFill>
              <a:srgbClr val="4E61B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8712833" y="6449921"/>
            <a:ext cx="535577" cy="535577"/>
          </a:xfrm>
          <a:prstGeom prst="ellipse">
            <a:avLst/>
          </a:prstGeom>
          <a:solidFill>
            <a:schemeClr val="bg1"/>
          </a:solidFill>
          <a:ln w="79375" cap="sq" cmpd="dbl">
            <a:solidFill>
              <a:srgbClr val="4E61B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5374404" y="3930124"/>
            <a:ext cx="2202930" cy="2533668"/>
          </a:xfrm>
          <a:prstGeom prst="rect">
            <a:avLst/>
          </a:prstGeom>
        </p:spPr>
      </p:pic>
      <p:sp>
        <p:nvSpPr>
          <p:cNvPr id="85" name="文字方塊 84"/>
          <p:cNvSpPr txBox="1"/>
          <p:nvPr/>
        </p:nvSpPr>
        <p:spPr>
          <a:xfrm>
            <a:off x="4697631" y="6516241"/>
            <a:ext cx="3403850" cy="338554"/>
          </a:xfrm>
          <a:prstGeom prst="rect">
            <a:avLst/>
          </a:prstGeom>
          <a:solidFill>
            <a:srgbClr val="F0E188">
              <a:alpha val="89804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透過教師引導進行發想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28" y="1279088"/>
            <a:ext cx="2832000" cy="2124000"/>
          </a:xfrm>
          <a:prstGeom prst="rect">
            <a:avLst/>
          </a:prstGeom>
        </p:spPr>
      </p:pic>
      <p:sp>
        <p:nvSpPr>
          <p:cNvPr id="81" name="文字方塊 80"/>
          <p:cNvSpPr txBox="1"/>
          <p:nvPr/>
        </p:nvSpPr>
        <p:spPr>
          <a:xfrm>
            <a:off x="3088691" y="3440511"/>
            <a:ext cx="2801213" cy="338554"/>
          </a:xfrm>
          <a:prstGeom prst="rect">
            <a:avLst/>
          </a:prstGeom>
          <a:solidFill>
            <a:srgbClr val="67D3F5">
              <a:alpha val="89804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學生回答教師提問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5" y="3858604"/>
            <a:ext cx="3504000" cy="2628000"/>
          </a:xfrm>
          <a:prstGeom prst="rect">
            <a:avLst/>
          </a:prstGeom>
        </p:spPr>
      </p:pic>
      <p:sp>
        <p:nvSpPr>
          <p:cNvPr id="84" name="文字方塊 83"/>
          <p:cNvSpPr txBox="1"/>
          <p:nvPr/>
        </p:nvSpPr>
        <p:spPr>
          <a:xfrm>
            <a:off x="888665" y="6517180"/>
            <a:ext cx="3171595" cy="338554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自己摸索學具或與小組討論</a:t>
            </a: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68618" y="187385"/>
            <a:ext cx="1811094" cy="508708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</p:spTree>
    <p:extLst>
      <p:ext uri="{BB962C8B-B14F-4D97-AF65-F5344CB8AC3E}">
        <p14:creationId xmlns:p14="http://schemas.microsoft.com/office/powerpoint/2010/main" val="17437448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0"/>
            <a:ext cx="9166174" cy="6883785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25" y="4116298"/>
            <a:ext cx="3005901" cy="22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文字方塊 82"/>
          <p:cNvSpPr txBox="1"/>
          <p:nvPr/>
        </p:nvSpPr>
        <p:spPr>
          <a:xfrm>
            <a:off x="743058" y="3722414"/>
            <a:ext cx="2315244" cy="338554"/>
          </a:xfrm>
          <a:prstGeom prst="rect">
            <a:avLst/>
          </a:prstGeom>
          <a:solidFill>
            <a:srgbClr val="FF9999">
              <a:alpha val="9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搭配手指，努力計算</a:t>
            </a:r>
          </a:p>
        </p:txBody>
      </p:sp>
      <p:sp>
        <p:nvSpPr>
          <p:cNvPr id="81" name="文字方塊 80"/>
          <p:cNvSpPr txBox="1"/>
          <p:nvPr/>
        </p:nvSpPr>
        <p:spPr>
          <a:xfrm>
            <a:off x="5970081" y="3691527"/>
            <a:ext cx="2922399" cy="338554"/>
          </a:xfrm>
          <a:prstGeom prst="rect">
            <a:avLst/>
          </a:prstGeom>
          <a:solidFill>
            <a:srgbClr val="A9DA74">
              <a:alpha val="90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最快的會不會是我呢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3299354" y="3716813"/>
            <a:ext cx="2227204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迅速答題，我好棒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87" name="文字方塊 86"/>
          <p:cNvSpPr txBox="1"/>
          <p:nvPr/>
        </p:nvSpPr>
        <p:spPr>
          <a:xfrm>
            <a:off x="3309150" y="6444017"/>
            <a:ext cx="2244136" cy="338554"/>
          </a:xfrm>
          <a:prstGeom prst="rect">
            <a:avLst/>
          </a:prstGeom>
          <a:solidFill>
            <a:srgbClr val="2BB393">
              <a:alpha val="89804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分組競賽更加刺激</a:t>
            </a:r>
          </a:p>
        </p:txBody>
      </p:sp>
      <p:sp>
        <p:nvSpPr>
          <p:cNvPr id="85" name="文字方塊 84"/>
          <p:cNvSpPr txBox="1"/>
          <p:nvPr/>
        </p:nvSpPr>
        <p:spPr>
          <a:xfrm>
            <a:off x="5627544" y="6396343"/>
            <a:ext cx="3275663" cy="338554"/>
          </a:xfrm>
          <a:prstGeom prst="rect">
            <a:avLst/>
          </a:prstGeom>
          <a:solidFill>
            <a:srgbClr val="F0E188">
              <a:alpha val="89804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誰答錯了，等下要陪他用數卡練習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21" name="橢圓 20"/>
          <p:cNvSpPr/>
          <p:nvPr/>
        </p:nvSpPr>
        <p:spPr>
          <a:xfrm>
            <a:off x="8712833" y="6449921"/>
            <a:ext cx="535577" cy="535577"/>
          </a:xfrm>
          <a:prstGeom prst="ellipse">
            <a:avLst/>
          </a:prstGeom>
          <a:solidFill>
            <a:schemeClr val="bg1"/>
          </a:solidFill>
          <a:ln w="79375" cap="sq" cmpd="dbl">
            <a:solidFill>
              <a:srgbClr val="4E61B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-283912" y="3350513"/>
            <a:ext cx="535577" cy="535577"/>
          </a:xfrm>
          <a:prstGeom prst="ellipse">
            <a:avLst/>
          </a:prstGeom>
          <a:solidFill>
            <a:schemeClr val="bg1"/>
          </a:solidFill>
          <a:ln w="79375" cap="sq" cmpd="dbl">
            <a:solidFill>
              <a:srgbClr val="4E61B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29" y="4176792"/>
            <a:ext cx="2942321" cy="220674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367653" y="675588"/>
            <a:ext cx="4326580" cy="457369"/>
          </a:xfrm>
          <a:prstGeom prst="rect">
            <a:avLst/>
          </a:prstGeom>
          <a:solidFill>
            <a:srgbClr val="F3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782788" y="63566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多樣化的智慧學習活動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07" y="698282"/>
            <a:ext cx="393581" cy="393581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0" t="22037" b="70741"/>
          <a:stretch/>
        </p:blipFill>
        <p:spPr>
          <a:xfrm>
            <a:off x="7398553" y="508734"/>
            <a:ext cx="839841" cy="704061"/>
          </a:xfrm>
          <a:prstGeom prst="rect">
            <a:avLst/>
          </a:prstGeom>
        </p:spPr>
      </p:pic>
      <p:sp>
        <p:nvSpPr>
          <p:cNvPr id="27" name="標題 1"/>
          <p:cNvSpPr txBox="1">
            <a:spLocks/>
          </p:cNvSpPr>
          <p:nvPr/>
        </p:nvSpPr>
        <p:spPr>
          <a:xfrm>
            <a:off x="85686" y="120518"/>
            <a:ext cx="1880349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37" y="1226290"/>
            <a:ext cx="1837041" cy="24493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7" y="1255891"/>
            <a:ext cx="1803921" cy="240522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2A741D6-0057-4B5F-B0D8-0BC88E5EA9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70" y="1434997"/>
            <a:ext cx="2926966" cy="21952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DC4692A-1BA1-4EC3-81FD-AB624D503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2" y="4059748"/>
            <a:ext cx="1830621" cy="24408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00D4E6-F403-4463-A6D6-A0C8D3B7B5BD}"/>
              </a:ext>
            </a:extLst>
          </p:cNvPr>
          <p:cNvSpPr/>
          <p:nvPr/>
        </p:nvSpPr>
        <p:spPr>
          <a:xfrm>
            <a:off x="274065" y="6499357"/>
            <a:ext cx="2315244" cy="321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是我最快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!YA!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27547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-24981"/>
            <a:ext cx="9169179" cy="68829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5" y="797057"/>
            <a:ext cx="4376290" cy="5835053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68618" y="187385"/>
            <a:ext cx="2481068" cy="427877"/>
          </a:xfrm>
          <a:prstGeom prst="rect">
            <a:avLst/>
          </a:prstGeom>
          <a:gradFill flip="none" rotWithShape="1">
            <a:gsLst>
              <a:gs pos="0">
                <a:srgbClr val="F66472">
                  <a:tint val="66000"/>
                  <a:satMod val="160000"/>
                </a:srgbClr>
              </a:gs>
              <a:gs pos="50000">
                <a:srgbClr val="F66472">
                  <a:tint val="44500"/>
                  <a:satMod val="160000"/>
                </a:srgbClr>
              </a:gs>
              <a:gs pos="100000">
                <a:srgbClr val="F66472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782" y="159023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日記記錄並發表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CEA86B4-FB50-4734-94CD-068E45F92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51" y="971383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985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"/>
</p:tagLst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0ADCADBF143CA49BCF981FF30DE0D75" ma:contentTypeVersion="11" ma:contentTypeDescription="建立新的文件。" ma:contentTypeScope="" ma:versionID="26197b157bbeca627a158bb50412df30">
  <xsd:schema xmlns:xsd="http://www.w3.org/2001/XMLSchema" xmlns:xs="http://www.w3.org/2001/XMLSchema" xmlns:p="http://schemas.microsoft.com/office/2006/metadata/properties" xmlns:ns3="c38ff0a8-d3fe-4b61-ba87-a912cf83b19a" xmlns:ns4="472a091f-5070-413a-9388-858fd6b67bc0" targetNamespace="http://schemas.microsoft.com/office/2006/metadata/properties" ma:root="true" ma:fieldsID="772c793ed6edccaa101e3dc2e0d22939" ns3:_="" ns4:_="">
    <xsd:import namespace="c38ff0a8-d3fe-4b61-ba87-a912cf83b19a"/>
    <xsd:import namespace="472a091f-5070-413a-9388-858fd6b67b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ff0a8-d3fe-4b61-ba87-a912cf83b1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a091f-5070-413a-9388-858fd6b67b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B3C75D-DACB-49F2-B967-D9B04C1D3840}">
  <ds:schemaRefs>
    <ds:schemaRef ds:uri="http://schemas.microsoft.com/office/infopath/2007/PartnerControls"/>
    <ds:schemaRef ds:uri="http://purl.org/dc/terms/"/>
    <ds:schemaRef ds:uri="472a091f-5070-413a-9388-858fd6b67bc0"/>
    <ds:schemaRef ds:uri="http://purl.org/dc/elements/1.1/"/>
    <ds:schemaRef ds:uri="c38ff0a8-d3fe-4b61-ba87-a912cf83b19a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F67746-F4CD-40A6-B0B6-B8F3D9731D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ff0a8-d3fe-4b61-ba87-a912cf83b19a"/>
    <ds:schemaRef ds:uri="472a091f-5070-413a-9388-858fd6b67b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186715-7CEA-4E08-A8E3-59517E474C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360</Words>
  <Application>Microsoft Office PowerPoint</Application>
  <PresentationFormat>如螢幕大小 (4:3)</PresentationFormat>
  <Paragraphs>53</Paragraphs>
  <Slides>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20" baseType="lpstr">
      <vt:lpstr>Adobe 繁黑體 Std B</vt:lpstr>
      <vt:lpstr>宋体</vt:lpstr>
      <vt:lpstr>文鼎中楷</vt:lpstr>
      <vt:lpstr>文鼎板刻ＰＯＰ體E</vt:lpstr>
      <vt:lpstr>華康中圓體(P)</vt:lpstr>
      <vt:lpstr>華康儷中黑</vt:lpstr>
      <vt:lpstr>微軟正黑體</vt:lpstr>
      <vt:lpstr>新細明體</vt:lpstr>
      <vt:lpstr>Arial</vt:lpstr>
      <vt:lpstr>Book Antiqua Italic</vt:lpstr>
      <vt:lpstr>Calibri</vt:lpstr>
      <vt:lpstr>Calibri Light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</cp:lastModifiedBy>
  <cp:revision>91</cp:revision>
  <dcterms:created xsi:type="dcterms:W3CDTF">2019-03-20T09:50:02Z</dcterms:created>
  <dcterms:modified xsi:type="dcterms:W3CDTF">2020-07-03T08:38:29Z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0x01010030ADCADBF143CA49BCF981FF30DE0D75</vt:lpwstr>
  </property>
</Properties>
</file>