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Nunito"/>
      <p:regular r:id="rId8"/>
      <p:bold r:id="rId9"/>
      <p:italic r:id="rId10"/>
      <p:boldItalic r:id="rId11"/>
    </p:embeddedFont>
    <p:embeddedFont>
      <p:font typeface="Bree Serif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Nunito-boldItalic.fntdata"/><Relationship Id="rId10" Type="http://schemas.openxmlformats.org/officeDocument/2006/relationships/font" Target="fonts/Nunito-italic.fntdata"/><Relationship Id="rId12" Type="http://schemas.openxmlformats.org/officeDocument/2006/relationships/font" Target="fonts/BreeSerif-regular.fntdata"/><Relationship Id="rId9" Type="http://schemas.openxmlformats.org/officeDocument/2006/relationships/font" Target="fonts/Nuni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 rot="543">
            <a:off x="5592320" y="693693"/>
            <a:ext cx="1897800" cy="18045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zh-TW">
                <a:solidFill>
                  <a:srgbClr val="FF00FF"/>
                </a:solidFill>
              </a:rPr>
              <a:t>                  </a:t>
            </a:r>
            <a:r>
              <a:rPr b="0" lang="zh-TW" sz="4800">
                <a:solidFill>
                  <a:srgbClr val="0000FF"/>
                </a:solidFill>
              </a:rPr>
              <a:t>構樹</a:t>
            </a:r>
            <a:endParaRPr b="0" sz="4800">
              <a:solidFill>
                <a:srgbClr val="0000FF"/>
              </a:solidFill>
            </a:endParaRP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3386325" y="2730064"/>
            <a:ext cx="5965800" cy="212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A4C2F4"/>
                </a:solidFill>
              </a:rPr>
              <a:t>明</a:t>
            </a:r>
            <a:r>
              <a:rPr lang="zh-TW" sz="2400">
                <a:solidFill>
                  <a:srgbClr val="A4C2F4"/>
                </a:solidFill>
              </a:rPr>
              <a:t>志國小台灣原生種植物</a:t>
            </a:r>
            <a:endParaRPr sz="2400">
              <a:solidFill>
                <a:srgbClr val="A4C2F4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A4C2F4"/>
                </a:solidFill>
              </a:rPr>
              <a:t>6年6班 第1組</a:t>
            </a:r>
            <a:endParaRPr sz="2400">
              <a:solidFill>
                <a:srgbClr val="A4C2F4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A4C2F4"/>
                </a:solidFill>
              </a:rPr>
              <a:t>吳仲軒，</a:t>
            </a:r>
            <a:r>
              <a:rPr lang="zh-TW" sz="2400">
                <a:solidFill>
                  <a:srgbClr val="A4C2F4"/>
                </a:solidFill>
                <a:highlight>
                  <a:srgbClr val="FFFFFF"/>
                </a:highlight>
              </a:rPr>
              <a:t>潘旭陞 ，</a:t>
            </a:r>
            <a:r>
              <a:rPr lang="zh-TW" sz="2400">
                <a:solidFill>
                  <a:srgbClr val="A4C2F4"/>
                </a:solidFill>
              </a:rPr>
              <a:t>李華宇，林宥均</a:t>
            </a:r>
            <a:endParaRPr sz="2400">
              <a:solidFill>
                <a:srgbClr val="A4C2F4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A4C2F4"/>
                </a:solidFill>
              </a:rPr>
              <a:t>共同製作</a:t>
            </a:r>
            <a:endParaRPr sz="2400">
              <a:solidFill>
                <a:srgbClr val="A4C2F4"/>
              </a:solidFill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3599325" y="1504794"/>
            <a:ext cx="1339800" cy="764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8E7CC3"/>
          </a:solidFill>
          <a:ln cap="flat" cmpd="sng" w="9525">
            <a:solidFill>
              <a:srgbClr val="8E7CC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125" y="193500"/>
            <a:ext cx="3406200" cy="477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75200" y="461900"/>
            <a:ext cx="8193600" cy="100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「構樹」</a:t>
            </a:r>
            <a:r>
              <a:rPr lang="zh-TW"/>
              <a:t>小檔案</a:t>
            </a:r>
            <a:endParaRPr/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64784" y="1637978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zh-TW"/>
              <a:t>放照片</a:t>
            </a:r>
            <a:endParaRPr/>
          </a:p>
        </p:txBody>
      </p:sp>
      <p:sp>
        <p:nvSpPr>
          <p:cNvPr id="138" name="Shape 138"/>
          <p:cNvSpPr txBox="1"/>
          <p:nvPr>
            <p:ph idx="2" type="body"/>
          </p:nvPr>
        </p:nvSpPr>
        <p:spPr>
          <a:xfrm>
            <a:off x="4609675" y="247798"/>
            <a:ext cx="4029000" cy="464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990000"/>
                </a:solidFill>
                <a:latin typeface="Bree Serif"/>
                <a:ea typeface="Bree Serif"/>
                <a:cs typeface="Bree Serif"/>
                <a:sym typeface="Bree Serif"/>
              </a:rPr>
              <a:t>1.</a:t>
            </a:r>
            <a:r>
              <a:rPr lang="zh-TW" sz="1800">
                <a:solidFill>
                  <a:srgbClr val="990000"/>
                </a:solidFill>
                <a:latin typeface="Bree Serif"/>
                <a:ea typeface="Bree Serif"/>
                <a:cs typeface="Bree Serif"/>
                <a:sym typeface="Bree Serif"/>
              </a:rPr>
              <a:t>植物分類：桑科構屬</a:t>
            </a:r>
            <a:endParaRPr sz="1800">
              <a:solidFill>
                <a:srgbClr val="990000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990000"/>
                </a:solidFill>
                <a:latin typeface="Bree Serif"/>
                <a:ea typeface="Bree Serif"/>
                <a:cs typeface="Bree Serif"/>
                <a:sym typeface="Bree Serif"/>
              </a:rPr>
              <a:t>2.別名：穀樹，鹿仔樹</a:t>
            </a:r>
            <a:endParaRPr sz="1800">
              <a:solidFill>
                <a:srgbClr val="990000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990000"/>
                </a:solidFill>
                <a:latin typeface="Bree Serif"/>
                <a:ea typeface="Bree Serif"/>
                <a:cs typeface="Bree Serif"/>
                <a:sym typeface="Bree Serif"/>
              </a:rPr>
              <a:t>3.分布區域：馬來西亞，緬甸，錫金，泰國，朝鮮，中國大陸，臺灣</a:t>
            </a:r>
            <a:endParaRPr sz="1800">
              <a:solidFill>
                <a:srgbClr val="990000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800">
                <a:solidFill>
                  <a:srgbClr val="990000"/>
                </a:solidFill>
                <a:latin typeface="Bree Serif"/>
                <a:ea typeface="Bree Serif"/>
                <a:cs typeface="Bree Serif"/>
                <a:sym typeface="Bree Serif"/>
              </a:rPr>
              <a:t>4.形態特徵(莖):	</a:t>
            </a:r>
            <a:br>
              <a:rPr lang="zh-TW" sz="1800">
                <a:solidFill>
                  <a:srgbClr val="990000"/>
                </a:solidFill>
                <a:latin typeface="Bree Serif"/>
                <a:ea typeface="Bree Serif"/>
                <a:cs typeface="Bree Serif"/>
                <a:sym typeface="Bree Serif"/>
              </a:rPr>
            </a:br>
            <a:r>
              <a:rPr lang="zh-TW" sz="1800">
                <a:solidFill>
                  <a:srgbClr val="990000"/>
                </a:solidFill>
                <a:latin typeface="Bree Serif"/>
                <a:ea typeface="Bree Serif"/>
                <a:cs typeface="Bree Serif"/>
                <a:sym typeface="Bree Serif"/>
              </a:rPr>
              <a:t>長綠中喬木。樹皮灰褐色，富纖維素。小枝、葉有毛。植株全體有白色乳汁。</a:t>
            </a:r>
            <a:endParaRPr sz="1800">
              <a:solidFill>
                <a:srgbClr val="990000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800">
                <a:solidFill>
                  <a:srgbClr val="990000"/>
                </a:solidFill>
                <a:latin typeface="Bree Serif"/>
                <a:ea typeface="Bree Serif"/>
                <a:cs typeface="Bree Serif"/>
                <a:sym typeface="Bree Serif"/>
              </a:rPr>
              <a:t>5.形態特徵(葉):全緣不裂或不規則深缺裂的卵形葉子，上面暗綠色被有硬毛，邊緣有粗鋸齒，背面為灰綠色密被長柔毛</a:t>
            </a:r>
            <a:endParaRPr sz="1800">
              <a:solidFill>
                <a:srgbClr val="990000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400">
              <a:solidFill>
                <a:srgbClr val="FF0000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400">
              <a:solidFill>
                <a:srgbClr val="FF0000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 sz="1400">
              <a:solidFill>
                <a:srgbClr val="FF0000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225" y="1216375"/>
            <a:ext cx="4135325" cy="348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2300" y="328900"/>
            <a:ext cx="1491475" cy="107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/>
          <p:nvPr/>
        </p:nvSpPr>
        <p:spPr>
          <a:xfrm>
            <a:off x="3116200" y="1077350"/>
            <a:ext cx="1112100" cy="741300"/>
          </a:xfrm>
          <a:prstGeom prst="wedgeRectCallout">
            <a:avLst>
              <a:gd fmla="val -90624" name="adj1"/>
              <a:gd fmla="val 64080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omic Sans MS"/>
                <a:ea typeface="Comic Sans MS"/>
                <a:cs typeface="Comic Sans MS"/>
                <a:sym typeface="Comic Sans MS"/>
              </a:rPr>
              <a:t>構樹的葉子有細毛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4294967295" type="title"/>
          </p:nvPr>
        </p:nvSpPr>
        <p:spPr>
          <a:xfrm>
            <a:off x="-2" y="153718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「構樹」小檔案</a:t>
            </a:r>
            <a:endParaRPr/>
          </a:p>
        </p:txBody>
      </p:sp>
      <p:sp>
        <p:nvSpPr>
          <p:cNvPr id="147" name="Shape 147"/>
          <p:cNvSpPr txBox="1"/>
          <p:nvPr>
            <p:ph idx="4294967295" type="body"/>
          </p:nvPr>
        </p:nvSpPr>
        <p:spPr>
          <a:xfrm>
            <a:off x="4687957" y="507240"/>
            <a:ext cx="4086000" cy="216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1C4587"/>
                </a:solidFill>
              </a:rPr>
              <a:t>6</a:t>
            </a:r>
            <a:r>
              <a:rPr lang="zh-TW" sz="1800">
                <a:solidFill>
                  <a:srgbClr val="1C4587"/>
                </a:solidFill>
              </a:rPr>
              <a:t>.形態特徵(花)：構樹有分公母，公樹的花是一根長條形的花束，母樹的花是圓形的花球</a:t>
            </a:r>
            <a:endParaRPr sz="1800">
              <a:solidFill>
                <a:srgbClr val="1C4587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1C4587"/>
                </a:solidFill>
              </a:rPr>
              <a:t>7.</a:t>
            </a:r>
            <a:r>
              <a:rPr lang="zh-TW" sz="1800">
                <a:solidFill>
                  <a:srgbClr val="1C4587"/>
                </a:solidFill>
              </a:rPr>
              <a:t>形態特徵(果實、種子)</a:t>
            </a:r>
            <a:r>
              <a:rPr lang="zh-TW" sz="1800">
                <a:solidFill>
                  <a:srgbClr val="1C4587"/>
                </a:solidFill>
              </a:rPr>
              <a:t>：核果聚合成聚花果，呈圓球形，肉質，果肉橙紅色，內有一種子，果實多汁好吃，是許多森林動物的食物。</a:t>
            </a:r>
            <a:endParaRPr sz="1800">
              <a:solidFill>
                <a:srgbClr val="1C4587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sz="1800">
                <a:solidFill>
                  <a:srgbClr val="1C4587"/>
                </a:solidFill>
              </a:rPr>
              <a:t>8.常見用途：</a:t>
            </a:r>
            <a:r>
              <a:rPr lang="zh-TW" sz="1800">
                <a:solidFill>
                  <a:srgbClr val="1C4587"/>
                </a:solidFill>
              </a:rPr>
              <a:t>構樹早在詩經裡便已有記載，</a:t>
            </a:r>
            <a:r>
              <a:rPr lang="zh-TW" sz="1800" u="sng">
                <a:solidFill>
                  <a:srgbClr val="3C78D8"/>
                </a:solidFill>
              </a:rPr>
              <a:t>樹皮可以拿來當作鈔票的製作原料，嫩葉是養鹿的好飼料，所以又叫做鈔票樹、鹿仔樹</a:t>
            </a:r>
            <a:r>
              <a:rPr lang="zh-TW" sz="1800">
                <a:solidFill>
                  <a:srgbClr val="1C4587"/>
                </a:solidFill>
              </a:rPr>
              <a:t>。</a:t>
            </a:r>
            <a:r>
              <a:rPr lang="zh-TW" sz="1800">
                <a:solidFill>
                  <a:srgbClr val="1C4587"/>
                </a:solidFill>
              </a:rPr>
              <a:t>樹皮可以造紙，或做成樹皮衣，是韓紙的造紙原料之一。</a:t>
            </a:r>
            <a:endParaRPr sz="1800">
              <a:solidFill>
                <a:srgbClr val="1C4587"/>
              </a:solidFill>
            </a:endParaRP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0374" y="215751"/>
            <a:ext cx="1832350" cy="118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782" y="1398082"/>
            <a:ext cx="4333949" cy="3330429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/>
          <p:nvPr/>
        </p:nvSpPr>
        <p:spPr>
          <a:xfrm rot="-702844">
            <a:off x="277223" y="798196"/>
            <a:ext cx="2068684" cy="1182315"/>
          </a:xfrm>
          <a:prstGeom prst="wedgeEllipseCallout">
            <a:avLst>
              <a:gd fmla="val 19765" name="adj1"/>
              <a:gd fmla="val 113381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/>
              <a:t>構樹果實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