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embeddedFontLst>
    <p:embeddedFont>
      <p:font typeface="PT Sans Narrow"/>
      <p:regular r:id="rId8"/>
      <p:bold r:id="rId9"/>
    </p:embeddedFont>
    <p:embeddedFont>
      <p:font typeface="Open Sans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penSans-bold.fntdata"/><Relationship Id="rId10" Type="http://schemas.openxmlformats.org/officeDocument/2006/relationships/font" Target="fonts/OpenSans-regular.fntdata"/><Relationship Id="rId13" Type="http://schemas.openxmlformats.org/officeDocument/2006/relationships/font" Target="fonts/OpenSans-boldItalic.fntdata"/><Relationship Id="rId12" Type="http://schemas.openxmlformats.org/officeDocument/2006/relationships/font" Target="fonts/OpenSans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PTSansNarrow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font" Target="fonts/PTSansNarrow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1004125" y="125198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野</a:t>
            </a:r>
            <a:r>
              <a:rPr lang="zh-TW"/>
              <a:t>牡丹</a:t>
            </a:r>
            <a:endParaRPr/>
          </a:p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2137225" y="2346280"/>
            <a:ext cx="4870500" cy="156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明</a:t>
            </a:r>
            <a:r>
              <a:rPr lang="zh-TW"/>
              <a:t>志國小台灣原生種植物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 6年6班第 2 組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陳威佐、郭耀中、卓芊羽、張彤恩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共同製作</a:t>
            </a:r>
            <a:endParaRPr/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6974" y="3105192"/>
            <a:ext cx="1527025" cy="20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3087" y="3311082"/>
            <a:ext cx="1832425" cy="18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74464" y="143622"/>
            <a:ext cx="4045200" cy="70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/>
              <a:t>「野牡丹」</a:t>
            </a:r>
            <a:r>
              <a:rPr lang="zh-TW" sz="3600"/>
              <a:t>小檔案</a:t>
            </a:r>
            <a:endParaRPr sz="3600"/>
          </a:p>
        </p:txBody>
      </p:sp>
      <p:sp>
        <p:nvSpPr>
          <p:cNvPr id="75" name="Shape 75"/>
          <p:cNvSpPr txBox="1"/>
          <p:nvPr>
            <p:ph idx="2" type="body"/>
          </p:nvPr>
        </p:nvSpPr>
        <p:spPr>
          <a:xfrm>
            <a:off x="4878025" y="143625"/>
            <a:ext cx="3837000" cy="519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1.植物分類：野牡丹科野牡丹屬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2.別名：山石榴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3.分布區域：生長於</a:t>
            </a:r>
            <a:r>
              <a:rPr lang="zh-TW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海拔120米</a:t>
            </a:r>
            <a:r>
              <a:rPr lang="zh-TW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的地區，多生長於山坡松林下和灌草叢中。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4.形態特徵(莖、葉)：莖鈍四棱形或近圓柱形，披淡褐色鱗片狀糙毛。單葉對生，長橢圓形或卵形，先端鈍尖，基部近圓形或淺心形，全緣，葉片堅紙質，兩面披淡褐色糙毛及短柔毛。</a:t>
            </a:r>
            <a:br>
              <a:rPr lang="zh-TW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rgbClr val="FFFFFF"/>
              </a:solidFill>
            </a:endParaRP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5907">
            <a:off x="-726" y="2994378"/>
            <a:ext cx="2187266" cy="1839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4753">
            <a:off x="277759" y="769108"/>
            <a:ext cx="3445677" cy="2015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17866">
            <a:off x="2104014" y="2975138"/>
            <a:ext cx="2579500" cy="1717947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/>
          <p:nvPr/>
        </p:nvSpPr>
        <p:spPr>
          <a:xfrm>
            <a:off x="3180217" y="734647"/>
            <a:ext cx="1339800" cy="893100"/>
          </a:xfrm>
          <a:prstGeom prst="wedgeRoundRectCallout">
            <a:avLst>
              <a:gd fmla="val -62806" name="adj1"/>
              <a:gd fmla="val 88518" name="adj2"/>
              <a:gd fmla="val 0" name="adj3"/>
            </a:avLst>
          </a:prstGeom>
          <a:solidFill>
            <a:schemeClr val="dk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我是野</a:t>
            </a:r>
            <a:r>
              <a:rPr lang="zh-TW"/>
              <a:t>牡丹的莖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我可以做藥喔!</a:t>
            </a:r>
            <a:endParaRPr/>
          </a:p>
        </p:txBody>
      </p:sp>
      <p:sp>
        <p:nvSpPr>
          <p:cNvPr id="80" name="Shape 80"/>
          <p:cNvSpPr/>
          <p:nvPr/>
        </p:nvSpPr>
        <p:spPr>
          <a:xfrm rot="-1248048">
            <a:off x="-9245" y="2645333"/>
            <a:ext cx="1339829" cy="893090"/>
          </a:xfrm>
          <a:prstGeom prst="wedgeRoundRectCallout">
            <a:avLst>
              <a:gd fmla="val -21576" name="adj1"/>
              <a:gd fmla="val 96073" name="adj2"/>
              <a:gd fmla="val 0" name="adj3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我是野牡丹的葉子喔!</a:t>
            </a: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3800817" y="2297015"/>
            <a:ext cx="1339800" cy="893100"/>
          </a:xfrm>
          <a:prstGeom prst="wedgeRoundRectCallout">
            <a:avLst>
              <a:gd fmla="val -40574" name="adj1"/>
              <a:gd fmla="val 115660" name="adj2"/>
              <a:gd fmla="val 0" name="adj3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我是野牡丹的花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30600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「野牡丹」小檔案</a:t>
            </a:r>
            <a:endParaRPr/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 txBox="1"/>
          <p:nvPr>
            <p:ph idx="4294967295" type="body"/>
          </p:nvPr>
        </p:nvSpPr>
        <p:spPr>
          <a:xfrm>
            <a:off x="4794525" y="296700"/>
            <a:ext cx="3999900" cy="4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000000"/>
                </a:solidFill>
              </a:rPr>
              <a:t>5.形態特徵(花)：花為聚傘花序，長於分枝頂端，近頭狀，稀單生，基部具葉狀總苞</a:t>
            </a:r>
            <a:r>
              <a:rPr lang="zh-TW">
                <a:solidFill>
                  <a:srgbClr val="000000"/>
                </a:solidFill>
              </a:rPr>
              <a:t>；</a:t>
            </a:r>
            <a:r>
              <a:rPr lang="zh-TW" sz="1800">
                <a:solidFill>
                  <a:srgbClr val="000000"/>
                </a:solidFill>
              </a:rPr>
              <a:t>花梗密披鱗片狀糙毛，花萼5裂，裂片卵形或略寬，內側紅色，外側披淡褐色鱗片狀糙毛，先端漸尖，萼管壺形</a:t>
            </a:r>
            <a:r>
              <a:rPr lang="zh-TW">
                <a:solidFill>
                  <a:srgbClr val="000000"/>
                </a:solidFill>
              </a:rPr>
              <a:t>。</a:t>
            </a:r>
            <a:endParaRPr sz="1800">
              <a:solidFill>
                <a:srgbClr val="000000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000000"/>
                </a:solidFill>
              </a:rPr>
              <a:t>6.</a:t>
            </a:r>
            <a:r>
              <a:rPr lang="zh-TW">
                <a:solidFill>
                  <a:srgbClr val="000000"/>
                </a:solidFill>
              </a:rPr>
              <a:t>形態特徵(果實、種子)：</a:t>
            </a:r>
            <a:r>
              <a:rPr lang="zh-TW">
                <a:solidFill>
                  <a:srgbClr val="FF0000"/>
                </a:solidFill>
              </a:rPr>
              <a:t>果實為蒴果</a:t>
            </a:r>
            <a:r>
              <a:rPr lang="zh-TW">
                <a:solidFill>
                  <a:srgbClr val="000000"/>
                </a:solidFill>
              </a:rPr>
              <a:t>，壺形，與宿存萼貼生，密披褐色鱗片狀糙毛，成熟後開裂，果肉紫色。</a:t>
            </a:r>
            <a:endParaRPr sz="1800">
              <a:solidFill>
                <a:srgbClr val="000000"/>
              </a:solidFill>
            </a:endParaRPr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zh-TW" sz="1800">
                <a:solidFill>
                  <a:srgbClr val="000000"/>
                </a:solidFill>
              </a:rPr>
              <a:t>7.</a:t>
            </a:r>
            <a:r>
              <a:rPr lang="zh-TW" sz="1800">
                <a:solidFill>
                  <a:srgbClr val="000000"/>
                </a:solidFill>
              </a:rPr>
              <a:t>常見用途</a:t>
            </a:r>
            <a:r>
              <a:rPr lang="zh-TW" sz="1800">
                <a:solidFill>
                  <a:srgbClr val="000000"/>
                </a:solidFill>
              </a:rPr>
              <a:t>：</a:t>
            </a:r>
            <a:r>
              <a:rPr lang="zh-TW">
                <a:solidFill>
                  <a:srgbClr val="000000"/>
                </a:solidFill>
              </a:rPr>
              <a:t>醫療用。能清熱解毒、消炎止血、消積利濕。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875" y="1124425"/>
            <a:ext cx="2680200" cy="152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3075" y="1151325"/>
            <a:ext cx="1881450" cy="152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">
            <a:off x="1283296" y="2650501"/>
            <a:ext cx="2563500" cy="185359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/>
          <p:nvPr/>
        </p:nvSpPr>
        <p:spPr>
          <a:xfrm>
            <a:off x="3183910" y="2536722"/>
            <a:ext cx="1339800" cy="893100"/>
          </a:xfrm>
          <a:prstGeom prst="wedgeRoundRectCallout">
            <a:avLst>
              <a:gd fmla="val -45974" name="adj1"/>
              <a:gd fmla="val 105794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