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9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4420975" y="1740450"/>
            <a:ext cx="25218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9900"/>
                </a:solidFill>
                <a:highlight>
                  <a:srgbClr val="00FF00"/>
                </a:highlight>
              </a:rPr>
              <a:t>臺灣欒樹</a:t>
            </a:r>
            <a:endParaRPr>
              <a:solidFill>
                <a:srgbClr val="FF9900"/>
              </a:solidFill>
              <a:highlight>
                <a:srgbClr val="00FF00"/>
              </a:highlight>
            </a:endParaRP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4490500" y="3185700"/>
            <a:ext cx="45105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00"/>
                </a:solidFill>
              </a:rPr>
              <a:t>明志國小台灣原生種植物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00"/>
                </a:solidFill>
              </a:rPr>
              <a:t>6年6班第3組</a:t>
            </a:r>
            <a:endParaRPr>
              <a:solidFill>
                <a:srgbClr val="FF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FF00"/>
                </a:solidFill>
              </a:rPr>
              <a:t>(</a:t>
            </a:r>
            <a:r>
              <a:rPr lang="zh-TW">
                <a:solidFill>
                  <a:srgbClr val="00FF00"/>
                </a:solidFill>
              </a:rPr>
              <a:t>許晉瑋、李佳祐、陳泓宇)</a:t>
            </a:r>
            <a:endParaRPr>
              <a:solidFill>
                <a:srgbClr val="00FF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共同製作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25" y="1243772"/>
            <a:ext cx="4004550" cy="30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47531" y="549470"/>
            <a:ext cx="3706800" cy="5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「臺灣</a:t>
            </a:r>
            <a:r>
              <a:rPr lang="zh-TW"/>
              <a:t>欒樹</a:t>
            </a:r>
            <a:r>
              <a:rPr lang="zh-TW"/>
              <a:t>」小</a:t>
            </a:r>
            <a:r>
              <a:rPr lang="zh-TW"/>
              <a:t>檔案</a:t>
            </a:r>
            <a:endParaRPr/>
          </a:p>
        </p:txBody>
      </p:sp>
      <p:sp>
        <p:nvSpPr>
          <p:cNvPr id="93" name="Shape 93"/>
          <p:cNvSpPr txBox="1"/>
          <p:nvPr>
            <p:ph idx="4294967295" type="body"/>
          </p:nvPr>
        </p:nvSpPr>
        <p:spPr>
          <a:xfrm>
            <a:off x="4471600" y="741400"/>
            <a:ext cx="4672500" cy="4042800"/>
          </a:xfrm>
          <a:prstGeom prst="rect">
            <a:avLst/>
          </a:prstGeom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1.</a:t>
            </a:r>
            <a:r>
              <a:rPr lang="zh-TW" sz="1800"/>
              <a:t>植物分類：</a:t>
            </a:r>
            <a:r>
              <a:rPr lang="zh-TW"/>
              <a:t>無患子</a:t>
            </a:r>
            <a:r>
              <a:rPr lang="zh-TW" sz="1800"/>
              <a:t>科</a:t>
            </a:r>
            <a:r>
              <a:rPr lang="zh-TW"/>
              <a:t>，欒樹</a:t>
            </a:r>
            <a:r>
              <a:rPr lang="zh-TW" sz="1800"/>
              <a:t>屬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2.別名：</a:t>
            </a:r>
            <a:r>
              <a:rPr lang="zh-TW"/>
              <a:t>四色樹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3.分布區域：</a:t>
            </a:r>
            <a:r>
              <a:rPr lang="zh-TW"/>
              <a:t>僅分佈於</a:t>
            </a:r>
            <a:r>
              <a:rPr lang="zh-TW">
                <a:solidFill>
                  <a:srgbClr val="FF9900"/>
                </a:solidFill>
              </a:rPr>
              <a:t>臺灣河谷兩岸及闊葉林</a:t>
            </a:r>
            <a:r>
              <a:rPr lang="zh-TW"/>
              <a:t>，是</a:t>
            </a:r>
            <a:r>
              <a:rPr lang="zh-TW">
                <a:solidFill>
                  <a:srgbClr val="FF9900"/>
                </a:solidFill>
              </a:rPr>
              <a:t>臺灣特有種與原生種植物</a:t>
            </a:r>
            <a:r>
              <a:rPr lang="zh-TW"/>
              <a:t>。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4.形態特徵(葉)</a:t>
            </a:r>
            <a:r>
              <a:rPr lang="zh-TW"/>
              <a:t>:</a:t>
            </a:r>
            <a:r>
              <a:rPr lang="zh-TW">
                <a:solidFill>
                  <a:schemeClr val="accent6"/>
                </a:solidFill>
              </a:rPr>
              <a:t>二回羽狀複葉，小葉卵形或長卵形，邊緣有尺鋸，4-6對，基部歪斜，先端尖，紙質</a:t>
            </a:r>
            <a:r>
              <a:rPr lang="zh-TW"/>
              <a:t>。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13591" l="0" r="0" t="0"/>
          <a:stretch/>
        </p:blipFill>
        <p:spPr>
          <a:xfrm>
            <a:off x="347525" y="1525213"/>
            <a:ext cx="4124076" cy="29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27450" y="201175"/>
            <a:ext cx="43674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/>
              <a:t>「臺灣欒樹」小檔案</a:t>
            </a:r>
            <a:endParaRPr sz="3000"/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869007" y="340200"/>
            <a:ext cx="4008000" cy="44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5.形態特徵(花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、果實、種子</a:t>
            </a: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)：</a:t>
            </a:r>
            <a:r>
              <a:rPr lang="zh-TW"/>
              <a:t>花有5瓣，圓錐頂生花序。花冠黃色，蒴果有三瓣，瓣玫瑰紅色，氣囊狀，先淡紫轉紅褐色，最後呈土色。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蒴果有三瓣，瓣玫瑰紅色，氣囊狀，先淡紫轉紅褐色，最後呈土色。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8.棲息昆蟲：紅姬緣椿象，喜歡吸食台灣欒樹的種子汁液。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9.常見用途：可以優良的行道樹與園景樹，秋天花季時尤為顯眼。其花可作黃色染料。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8" y="781649"/>
            <a:ext cx="4624975" cy="24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1450" y="3256100"/>
            <a:ext cx="2213525" cy="1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56099"/>
            <a:ext cx="2411450" cy="1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