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embeddedFontLst>
    <p:embeddedFont>
      <p:font typeface="Montserrat"/>
      <p:regular r:id="rId8"/>
      <p:bold r:id="rId9"/>
      <p:italic r:id="rId10"/>
      <p:boldItalic r:id="rId11"/>
    </p:embeddedFont>
    <p:embeddedFont>
      <p:font typeface="Lato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boldItalic.fntdata"/><Relationship Id="rId10" Type="http://schemas.openxmlformats.org/officeDocument/2006/relationships/font" Target="fonts/Montserrat-italic.fntdata"/><Relationship Id="rId13" Type="http://schemas.openxmlformats.org/officeDocument/2006/relationships/font" Target="fonts/Lato-bold.fntdata"/><Relationship Id="rId12" Type="http://schemas.openxmlformats.org/officeDocument/2006/relationships/font" Target="fonts/Lato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-bold.fntdata"/><Relationship Id="rId15" Type="http://schemas.openxmlformats.org/officeDocument/2006/relationships/font" Target="fonts/Lato-boldItalic.fntdata"/><Relationship Id="rId14" Type="http://schemas.openxmlformats.org/officeDocument/2006/relationships/font" Target="fonts/La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Shape 1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Shape 107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Shape 125"/>
          <p:cNvSpPr txBox="1"/>
          <p:nvPr>
            <p:ph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Shape 2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Shape 39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Shape 4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Shape 4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Shape 4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Shape 4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Shape 50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Shape 5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Shape 5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Shape 5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Shape 6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Shape 63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Shape 6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Shape 66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Shape 71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Shape 89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Shape 9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Shape 95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Shape 96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Shape 101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Shape 103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ctrTitle"/>
          </p:nvPr>
        </p:nvSpPr>
        <p:spPr>
          <a:xfrm>
            <a:off x="4693801" y="860319"/>
            <a:ext cx="3327300" cy="8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zh-TW" sz="4800">
                <a:solidFill>
                  <a:srgbClr val="F1C232"/>
                </a:solidFill>
                <a:latin typeface="Comic Sans MS"/>
                <a:ea typeface="Comic Sans MS"/>
                <a:cs typeface="Comic Sans MS"/>
                <a:sym typeface="Comic Sans MS"/>
              </a:rPr>
              <a:t>金毛杜鵑</a:t>
            </a:r>
            <a:endParaRPr i="1" sz="4800">
              <a:solidFill>
                <a:srgbClr val="F1C23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5" name="Shape 135"/>
          <p:cNvSpPr txBox="1"/>
          <p:nvPr>
            <p:ph idx="1" type="subTitle"/>
          </p:nvPr>
        </p:nvSpPr>
        <p:spPr>
          <a:xfrm>
            <a:off x="3121055" y="2646693"/>
            <a:ext cx="6622200" cy="166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明</a:t>
            </a:r>
            <a:r>
              <a:rPr lang="zh-TW" sz="2400"/>
              <a:t>志國小台灣原生種植物</a:t>
            </a:r>
            <a:endParaRPr sz="2400"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6年6班第4組</a:t>
            </a:r>
            <a:endParaRPr sz="2400"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93C47D"/>
                </a:solidFill>
              </a:rPr>
              <a:t>李承恩</a:t>
            </a:r>
            <a:r>
              <a:rPr lang="zh-TW" sz="2400"/>
              <a:t>、</a:t>
            </a:r>
            <a:r>
              <a:rPr lang="zh-TW" sz="2400">
                <a:solidFill>
                  <a:srgbClr val="3D85C6"/>
                </a:solidFill>
              </a:rPr>
              <a:t>陳柏瑋</a:t>
            </a:r>
            <a:r>
              <a:rPr lang="zh-TW" sz="2400"/>
              <a:t>、</a:t>
            </a:r>
            <a:r>
              <a:rPr lang="zh-TW" sz="2400">
                <a:solidFill>
                  <a:srgbClr val="9900FF"/>
                </a:solidFill>
              </a:rPr>
              <a:t>陳慈宣</a:t>
            </a:r>
            <a:r>
              <a:rPr lang="zh-TW" sz="2400"/>
              <a:t>、</a:t>
            </a:r>
            <a:r>
              <a:rPr lang="zh-TW" sz="2400">
                <a:solidFill>
                  <a:srgbClr val="D5A6BD"/>
                </a:solidFill>
              </a:rPr>
              <a:t>賴姵慈</a:t>
            </a:r>
            <a:endParaRPr sz="2400">
              <a:solidFill>
                <a:srgbClr val="D5A6BD"/>
              </a:solidFill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共同製作</a:t>
            </a:r>
            <a:endParaRPr sz="2400"/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314724">
            <a:off x="579255" y="758031"/>
            <a:ext cx="2856314" cy="307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534250" y="414975"/>
            <a:ext cx="4587000" cy="44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93C47D"/>
                </a:solidFill>
              </a:rPr>
              <a:t>「金毛杜鵑」</a:t>
            </a:r>
            <a:r>
              <a:rPr lang="zh-TW">
                <a:solidFill>
                  <a:srgbClr val="93C47D"/>
                </a:solidFill>
              </a:rPr>
              <a:t>小檔案</a:t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142" name="Shape 142"/>
          <p:cNvSpPr txBox="1"/>
          <p:nvPr>
            <p:ph idx="4294967295" type="body"/>
          </p:nvPr>
        </p:nvSpPr>
        <p:spPr>
          <a:xfrm>
            <a:off x="903600" y="1359025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/>
              <a:t>放照片</a:t>
            </a:r>
            <a:endParaRPr/>
          </a:p>
        </p:txBody>
      </p:sp>
      <p:sp>
        <p:nvSpPr>
          <p:cNvPr id="143" name="Shape 143"/>
          <p:cNvSpPr txBox="1"/>
          <p:nvPr>
            <p:ph idx="4294967295" type="body"/>
          </p:nvPr>
        </p:nvSpPr>
        <p:spPr>
          <a:xfrm>
            <a:off x="4627425" y="1168976"/>
            <a:ext cx="4238100" cy="37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/>
              <a:t>1.植物分類：杜鵑花科 杜鵑屬</a:t>
            </a:r>
            <a:endParaRPr sz="20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2000"/>
              <a:t>2.別名：磚紅杜鵑花、奧氏杜鵑花</a:t>
            </a:r>
            <a:endParaRPr sz="20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2000"/>
              <a:t>3.分布區域：金毛杜鵑是北部地區最常見的台灣原生杜鵑之一，分布於福建、台灣等地。</a:t>
            </a:r>
            <a:endParaRPr sz="2000"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000"/>
              <a:t>4.形態特徵(葉)：紙質，披針狀長橢圓形至橢圓狀卵形，</a:t>
            </a:r>
            <a:r>
              <a:rPr b="1" lang="zh-TW" sz="2000" u="sng">
                <a:solidFill>
                  <a:srgbClr val="6AA84F"/>
                </a:solidFill>
              </a:rPr>
              <a:t>上表面深綠色</a:t>
            </a:r>
            <a:r>
              <a:rPr lang="zh-TW" sz="2000"/>
              <a:t>，疏被銹色毛。</a:t>
            </a:r>
            <a:endParaRPr sz="2000"/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841" y="1168975"/>
            <a:ext cx="4395125" cy="370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/>
          <p:nvPr/>
        </p:nvSpPr>
        <p:spPr>
          <a:xfrm>
            <a:off x="3152398" y="1055869"/>
            <a:ext cx="1339800" cy="893100"/>
          </a:xfrm>
          <a:prstGeom prst="wedgeEllipseCallout">
            <a:avLst>
              <a:gd fmla="val -64806" name="adj1"/>
              <a:gd fmla="val 82116" name="adj2"/>
            </a:avLst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金毛</a:t>
            </a:r>
            <a:r>
              <a:rPr lang="zh-TW"/>
              <a:t>杜鵑的葉子</a:t>
            </a:r>
            <a:endParaRPr/>
          </a:p>
        </p:txBody>
      </p:sp>
      <p:pic>
        <p:nvPicPr>
          <p:cNvPr id="14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71675" y="108138"/>
            <a:ext cx="1572335" cy="105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/>
              <a:t>放</a:t>
            </a:r>
            <a:r>
              <a:rPr lang="zh-TW"/>
              <a:t>植物</a:t>
            </a:r>
            <a:r>
              <a:rPr lang="zh-TW"/>
              <a:t>照片</a:t>
            </a:r>
            <a:endParaRPr/>
          </a:p>
        </p:txBody>
      </p:sp>
      <p:sp>
        <p:nvSpPr>
          <p:cNvPr id="152" name="Shape 152"/>
          <p:cNvSpPr txBox="1"/>
          <p:nvPr>
            <p:ph idx="2" type="body"/>
          </p:nvPr>
        </p:nvSpPr>
        <p:spPr>
          <a:xfrm>
            <a:off x="4933225" y="741050"/>
            <a:ext cx="4073100" cy="401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5.形態特徵(花)：花2~4朵成頂生繖房花序，紅色，雄蕊10，不等長。</a:t>
            </a:r>
            <a:endParaRPr sz="24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2400"/>
              <a:t>6.形態特徵(果實、種子)：成熟的果實開裂，種子很多呈褐色長橢圓形</a:t>
            </a:r>
            <a:endParaRPr sz="2400"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 sz="2400"/>
              <a:t>7.常見用途：園景美化，盆栽，圍籬。</a:t>
            </a:r>
            <a:endParaRPr sz="2400"/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575" y="1127174"/>
            <a:ext cx="4135226" cy="363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914400" y="2148170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 txBox="1"/>
          <p:nvPr>
            <p:ph type="title"/>
          </p:nvPr>
        </p:nvSpPr>
        <p:spPr>
          <a:xfrm>
            <a:off x="534250" y="414975"/>
            <a:ext cx="4587000" cy="4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E06666"/>
                </a:solidFill>
              </a:rPr>
              <a:t>「金毛杜鵑」小檔案</a:t>
            </a:r>
            <a:endParaRPr>
              <a:solidFill>
                <a:srgbClr val="E0666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