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</p:sldIdLst>
  <p:sldSz cy="5143500" cx="9144000"/>
  <p:notesSz cx="6858000" cy="9144000"/>
  <p:embeddedFontLst>
    <p:embeddedFont>
      <p:font typeface="Playfair Display"/>
      <p:regular r:id="rId8"/>
      <p:bold r:id="rId9"/>
      <p:italic r:id="rId10"/>
      <p:boldItalic r:id="rId11"/>
    </p:embeddedFont>
    <p:embeddedFont>
      <p:font typeface="Lato"/>
      <p:regular r:id="rId12"/>
      <p:bold r:id="rId13"/>
      <p:italic r:id="rId14"/>
      <p:boldItalic r:id="rId1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PlayfairDisplay-boldItalic.fntdata"/><Relationship Id="rId10" Type="http://schemas.openxmlformats.org/officeDocument/2006/relationships/font" Target="fonts/PlayfairDisplay-italic.fntdata"/><Relationship Id="rId13" Type="http://schemas.openxmlformats.org/officeDocument/2006/relationships/font" Target="fonts/Lato-bold.fntdata"/><Relationship Id="rId12" Type="http://schemas.openxmlformats.org/officeDocument/2006/relationships/font" Target="fonts/Lato-regular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font" Target="fonts/PlayfairDisplay-bold.fntdata"/><Relationship Id="rId15" Type="http://schemas.openxmlformats.org/officeDocument/2006/relationships/font" Target="fonts/Lato-boldItalic.fntdata"/><Relationship Id="rId14" Type="http://schemas.openxmlformats.org/officeDocument/2006/relationships/font" Target="fonts/Lato-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font" Target="fonts/PlayfairDisplay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Shape 6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Shape 7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Shape 8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586721" y="0"/>
            <a:ext cx="7970700" cy="66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Shape 11"/>
          <p:cNvSpPr/>
          <p:nvPr/>
        </p:nvSpPr>
        <p:spPr>
          <a:xfrm>
            <a:off x="586721" y="5076900"/>
            <a:ext cx="7970700" cy="6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2" name="Shape 12"/>
          <p:cNvCxnSpPr/>
          <p:nvPr/>
        </p:nvCxnSpPr>
        <p:spPr>
          <a:xfrm>
            <a:off x="733219" y="2235351"/>
            <a:ext cx="3852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" name="Shape 13"/>
          <p:cNvSpPr txBox="1"/>
          <p:nvPr>
            <p:ph type="ctrTitle"/>
          </p:nvPr>
        </p:nvSpPr>
        <p:spPr>
          <a:xfrm>
            <a:off x="630600" y="136800"/>
            <a:ext cx="7893000" cy="1853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100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100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100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100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100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100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100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100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100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4" name="Shape 14"/>
          <p:cNvSpPr txBox="1"/>
          <p:nvPr>
            <p:ph idx="1" type="subTitle"/>
          </p:nvPr>
        </p:nvSpPr>
        <p:spPr>
          <a:xfrm>
            <a:off x="630600" y="3228375"/>
            <a:ext cx="7893000" cy="12741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1pPr>
            <a:lvl2pPr lv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2pPr>
            <a:lvl3pPr lvl="2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3pPr>
            <a:lvl4pPr lvl="3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4pPr>
            <a:lvl5pPr lvl="4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5pPr>
            <a:lvl6pPr lvl="5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6pPr>
            <a:lvl7pPr lvl="6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7pPr>
            <a:lvl8pPr lvl="7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8pPr>
            <a:lvl9pPr lvl="8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/>
          <p:nvPr/>
        </p:nvSpPr>
        <p:spPr>
          <a:xfrm>
            <a:off x="586721" y="0"/>
            <a:ext cx="7970700" cy="66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Shape 58"/>
          <p:cNvSpPr/>
          <p:nvPr/>
        </p:nvSpPr>
        <p:spPr>
          <a:xfrm>
            <a:off x="586721" y="5076900"/>
            <a:ext cx="7970700" cy="6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Shape 59"/>
          <p:cNvSpPr txBox="1"/>
          <p:nvPr>
            <p:ph type="title"/>
          </p:nvPr>
        </p:nvSpPr>
        <p:spPr>
          <a:xfrm>
            <a:off x="586725" y="1353788"/>
            <a:ext cx="79707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9pPr>
          </a:lstStyle>
          <a:p/>
        </p:txBody>
      </p:sp>
      <p:sp>
        <p:nvSpPr>
          <p:cNvPr id="60" name="Shape 60"/>
          <p:cNvSpPr txBox="1"/>
          <p:nvPr>
            <p:ph idx="1" type="body"/>
          </p:nvPr>
        </p:nvSpPr>
        <p:spPr>
          <a:xfrm>
            <a:off x="586725" y="2968388"/>
            <a:ext cx="79707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1" name="Shape 6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/>
          <p:nvPr/>
        </p:nvSpPr>
        <p:spPr>
          <a:xfrm>
            <a:off x="586721" y="5076900"/>
            <a:ext cx="7970700" cy="6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" name="Shape 18"/>
          <p:cNvSpPr/>
          <p:nvPr/>
        </p:nvSpPr>
        <p:spPr>
          <a:xfrm>
            <a:off x="586721" y="0"/>
            <a:ext cx="7970700" cy="66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" name="Shape 19"/>
          <p:cNvSpPr txBox="1"/>
          <p:nvPr>
            <p:ph type="title"/>
          </p:nvPr>
        </p:nvSpPr>
        <p:spPr>
          <a:xfrm>
            <a:off x="509550" y="1921350"/>
            <a:ext cx="8124900" cy="130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0" name="Shape 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/>
          <p:nvPr/>
        </p:nvSpPr>
        <p:spPr>
          <a:xfrm>
            <a:off x="-125" y="5045700"/>
            <a:ext cx="9144000" cy="97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3" name="Shape 23"/>
          <p:cNvCxnSpPr/>
          <p:nvPr/>
        </p:nvCxnSpPr>
        <p:spPr>
          <a:xfrm>
            <a:off x="419425" y="1154195"/>
            <a:ext cx="3852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4" name="Shape 24"/>
          <p:cNvSpPr txBox="1"/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5" name="Shape 25"/>
          <p:cNvSpPr txBox="1"/>
          <p:nvPr>
            <p:ph idx="1" type="body"/>
          </p:nvPr>
        </p:nvSpPr>
        <p:spPr>
          <a:xfrm>
            <a:off x="311700" y="1417800"/>
            <a:ext cx="8520600" cy="31509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6" name="Shape 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Shape 28"/>
          <p:cNvCxnSpPr/>
          <p:nvPr/>
        </p:nvCxnSpPr>
        <p:spPr>
          <a:xfrm>
            <a:off x="419425" y="1154195"/>
            <a:ext cx="3852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9" name="Shape 29"/>
          <p:cNvSpPr txBox="1"/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311700" y="1417950"/>
            <a:ext cx="3999900" cy="31509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Shape 31"/>
          <p:cNvSpPr txBox="1"/>
          <p:nvPr>
            <p:ph idx="2" type="body"/>
          </p:nvPr>
        </p:nvSpPr>
        <p:spPr>
          <a:xfrm>
            <a:off x="4832400" y="1417950"/>
            <a:ext cx="3999900" cy="31509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2" name="Shape 3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/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35" name="Shape 3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7" name="Shape 37"/>
          <p:cNvCxnSpPr/>
          <p:nvPr/>
        </p:nvCxnSpPr>
        <p:spPr>
          <a:xfrm>
            <a:off x="411044" y="1417772"/>
            <a:ext cx="3852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8" name="Shape 38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9" name="Shape 39"/>
          <p:cNvSpPr txBox="1"/>
          <p:nvPr>
            <p:ph idx="1" type="body"/>
          </p:nvPr>
        </p:nvSpPr>
        <p:spPr>
          <a:xfrm>
            <a:off x="311700" y="1640350"/>
            <a:ext cx="2808000" cy="29289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/>
          <p:nvPr/>
        </p:nvSpPr>
        <p:spPr>
          <a:xfrm>
            <a:off x="586721" y="0"/>
            <a:ext cx="7970700" cy="66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" name="Shape 43"/>
          <p:cNvSpPr/>
          <p:nvPr/>
        </p:nvSpPr>
        <p:spPr>
          <a:xfrm>
            <a:off x="586721" y="5076900"/>
            <a:ext cx="7970700" cy="6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" name="Shape 44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5" name="Shape 4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/>
          <p:nvPr/>
        </p:nvSpPr>
        <p:spPr>
          <a:xfrm>
            <a:off x="4572000" y="-10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8" name="Shape 48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9" name="Shape 49"/>
          <p:cNvSpPr txBox="1"/>
          <p:nvPr>
            <p:ph type="title"/>
          </p:nvPr>
        </p:nvSpPr>
        <p:spPr>
          <a:xfrm>
            <a:off x="265500" y="1084625"/>
            <a:ext cx="4045200" cy="17070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50" name="Shape 50"/>
          <p:cNvSpPr txBox="1"/>
          <p:nvPr>
            <p:ph idx="1" type="subTitle"/>
          </p:nvPr>
        </p:nvSpPr>
        <p:spPr>
          <a:xfrm>
            <a:off x="265500" y="2845200"/>
            <a:ext cx="4045200" cy="1421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9pPr>
          </a:lstStyle>
          <a:p/>
        </p:txBody>
      </p:sp>
      <p:sp>
        <p:nvSpPr>
          <p:cNvPr id="51" name="Shape 51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52" name="Shape 5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55" name="Shape 5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blue-gold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417800"/>
            <a:ext cx="8520600" cy="315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Char char="●"/>
              <a:defRPr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g"/><Relationship Id="rId4" Type="http://schemas.openxmlformats.org/officeDocument/2006/relationships/image" Target="../media/image1.jpg"/><Relationship Id="rId5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/>
          <p:nvPr>
            <p:ph type="ctrTitle"/>
          </p:nvPr>
        </p:nvSpPr>
        <p:spPr>
          <a:xfrm>
            <a:off x="630600" y="136800"/>
            <a:ext cx="7893000" cy="1853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lang="zh-TW"/>
              <a:t>小葉桑</a:t>
            </a:r>
            <a:endParaRPr/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lang="zh-TW" sz="2400"/>
              <a:t>明志國小台灣原生種植物</a:t>
            </a:r>
            <a:endParaRPr sz="2400"/>
          </a:p>
        </p:txBody>
      </p:sp>
      <p:sp>
        <p:nvSpPr>
          <p:cNvPr id="69" name="Shape 69"/>
          <p:cNvSpPr txBox="1"/>
          <p:nvPr>
            <p:ph idx="1" type="subTitle"/>
          </p:nvPr>
        </p:nvSpPr>
        <p:spPr>
          <a:xfrm>
            <a:off x="630600" y="3228375"/>
            <a:ext cx="7893000" cy="1274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>
              <a:spcBef>
                <a:spcPts val="1000"/>
              </a:spcBef>
              <a:spcAft>
                <a:spcPts val="0"/>
              </a:spcAft>
              <a:buNone/>
            </a:pPr>
            <a:r>
              <a:rPr lang="zh-TW"/>
              <a:t>6年6班第6組</a:t>
            </a:r>
            <a:endParaRPr/>
          </a:p>
          <a:p>
            <a:pPr indent="0" lvl="0" marL="0">
              <a:spcBef>
                <a:spcPts val="1000"/>
              </a:spcBef>
              <a:spcAft>
                <a:spcPts val="0"/>
              </a:spcAft>
              <a:buNone/>
            </a:pPr>
            <a:r>
              <a:rPr lang="zh-TW"/>
              <a:t>陳羿翰、許正澔、黃暄予、單宜鳳 </a:t>
            </a:r>
            <a:endParaRPr/>
          </a:p>
          <a:p>
            <a:pPr indent="0" lvl="0" marL="0">
              <a:spcBef>
                <a:spcPts val="1000"/>
              </a:spcBef>
              <a:spcAft>
                <a:spcPts val="0"/>
              </a:spcAft>
              <a:buNone/>
            </a:pPr>
            <a:r>
              <a:rPr lang="zh-TW"/>
              <a:t>共同製作</a:t>
            </a:r>
            <a:endParaRPr/>
          </a:p>
        </p:txBody>
      </p:sp>
      <p:pic>
        <p:nvPicPr>
          <p:cNvPr id="70" name="Shape 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55833" y="1990500"/>
            <a:ext cx="3533800" cy="2802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/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「小葉桑」</a:t>
            </a:r>
            <a:r>
              <a:rPr lang="zh-TW"/>
              <a:t>小檔案</a:t>
            </a:r>
            <a:endParaRPr/>
          </a:p>
        </p:txBody>
      </p:sp>
      <p:sp>
        <p:nvSpPr>
          <p:cNvPr id="76" name="Shape 76"/>
          <p:cNvSpPr txBox="1"/>
          <p:nvPr>
            <p:ph idx="4294967295" type="body"/>
          </p:nvPr>
        </p:nvSpPr>
        <p:spPr>
          <a:xfrm>
            <a:off x="4832400" y="1017725"/>
            <a:ext cx="3928800" cy="427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/>
              <a:t>1.</a:t>
            </a:r>
            <a:r>
              <a:rPr lang="zh-TW" sz="1800"/>
              <a:t>植物分類：桑科桑屬</a:t>
            </a:r>
            <a:endParaRPr sz="1800"/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lang="zh-TW" sz="1800"/>
              <a:t>2.別名：小桑樹</a:t>
            </a:r>
            <a:endParaRPr sz="1800"/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lang="zh-TW" sz="1800"/>
              <a:t>3.分布區域：分布在尼泊爾、台灣島以及中國大陸</a:t>
            </a:r>
            <a:r>
              <a:rPr lang="zh-TW"/>
              <a:t>等地區</a:t>
            </a:r>
            <a:r>
              <a:rPr lang="zh-TW" sz="1800"/>
              <a:t>，生長於海拔500米至1,000米的地區</a:t>
            </a:r>
            <a:endParaRPr sz="1800"/>
          </a:p>
          <a:p>
            <a:pPr indent="0" lvl="0" mar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 sz="1800"/>
              <a:t>4.形態特徵(葉)：單葉，互生，卵形或橢圓形，邊緣有不整齊的粗鋸齒，托葉披針形。</a:t>
            </a:r>
            <a:endParaRPr sz="1800"/>
          </a:p>
        </p:txBody>
      </p:sp>
      <p:pic>
        <p:nvPicPr>
          <p:cNvPr id="77" name="Shape 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2225" y="1165175"/>
            <a:ext cx="3388224" cy="373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/>
          <p:nvPr>
            <p:ph type="title"/>
          </p:nvPr>
        </p:nvSpPr>
        <p:spPr>
          <a:xfrm>
            <a:off x="381325" y="366375"/>
            <a:ext cx="4045200" cy="687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 sz="3600"/>
              <a:t>「小葉桑」小檔案</a:t>
            </a:r>
            <a:endParaRPr sz="3600"/>
          </a:p>
        </p:txBody>
      </p:sp>
      <p:sp>
        <p:nvSpPr>
          <p:cNvPr id="83" name="Shape 83"/>
          <p:cNvSpPr txBox="1"/>
          <p:nvPr>
            <p:ph idx="2" type="body"/>
          </p:nvPr>
        </p:nvSpPr>
        <p:spPr>
          <a:xfrm>
            <a:off x="4888650" y="275125"/>
            <a:ext cx="3961800" cy="4315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5.形態特徵(花、果實、種子)：雄花下垂，雌花為頭狀花序，花柱長而有毛,其果形呈橢圓形、長橢圓型或長條型等，每年四、五月成熟，雌雄異株，只有雌株會結果實，果實為多花聚合果，成熟時呈紫黑色，稱為「桑椹」。</a:t>
            </a:r>
            <a:endParaRPr/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lang="zh-TW"/>
              <a:t>6.棲息昆蟲：桑葉是蠶寶寶的食物，根皮為中藥的桑白皮，其果實成熟轉黑紫色時非常甜美。</a:t>
            </a:r>
            <a:endParaRPr/>
          </a:p>
          <a:p>
            <a:pPr indent="0" lvl="0" marL="0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zh-TW"/>
              <a:t>7.常見用途：果實可生食</a:t>
            </a:r>
            <a:br>
              <a:rPr lang="zh-TW"/>
            </a:br>
            <a:r>
              <a:rPr lang="zh-TW"/>
              <a:t>或製成果醬。</a:t>
            </a:r>
            <a:endParaRPr/>
          </a:p>
        </p:txBody>
      </p:sp>
      <p:pic>
        <p:nvPicPr>
          <p:cNvPr id="84" name="Shape 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32146" y="3500117"/>
            <a:ext cx="2237601" cy="1577509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Shape 85"/>
          <p:cNvPicPr preferRelativeResize="0"/>
          <p:nvPr/>
        </p:nvPicPr>
        <p:blipFill rotWithShape="1">
          <a:blip r:embed="rId4">
            <a:alphaModFix/>
          </a:blip>
          <a:srcRect b="0" l="0" r="11363" t="14850"/>
          <a:stretch/>
        </p:blipFill>
        <p:spPr>
          <a:xfrm>
            <a:off x="7530925" y="3644800"/>
            <a:ext cx="1613075" cy="1023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Shape 8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44438" y="1161373"/>
            <a:ext cx="3613026" cy="2231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Blue &amp; Gold">
  <a:themeElements>
    <a:clrScheme name="Blue &amp; Gold">
      <a:dk1>
        <a:srgbClr val="FFFFFF"/>
      </a:dk1>
      <a:lt1>
        <a:srgbClr val="01AFD1"/>
      </a:lt1>
      <a:dk2>
        <a:srgbClr val="1E2D31"/>
      </a:dk2>
      <a:lt2>
        <a:srgbClr val="BFC7CA"/>
      </a:lt2>
      <a:accent1>
        <a:srgbClr val="006F85"/>
      </a:accent1>
      <a:accent2>
        <a:srgbClr val="AF4345"/>
      </a:accent2>
      <a:accent3>
        <a:srgbClr val="47D06A"/>
      </a:accent3>
      <a:accent4>
        <a:srgbClr val="F58F8F"/>
      </a:accent4>
      <a:accent5>
        <a:srgbClr val="F6CD4C"/>
      </a:accent5>
      <a:accent6>
        <a:srgbClr val="F8E71C"/>
      </a:accent6>
      <a:hlink>
        <a:srgbClr val="F6CD4C"/>
      </a:hlink>
      <a:folHlink>
        <a:srgbClr val="F6CD4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